
<file path=[Content_Types].xml><?xml version="1.0" encoding="utf-8"?>
<Types xmlns="http://schemas.openxmlformats.org/package/2006/content-types">
  <Default Extension="bin" ContentType="application/vnd.openxmlformats-officedocument.spreadsheetml.printerSettings"/>
  <Default Extension="emf" ContentType="image/x-emf"/>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activeX/activeX9.bin" ContentType="application/vnd.ms-office.activeX"/>
  <Override PartName="/xl/activeX/activeX10.xml" ContentType="application/vnd.ms-office.activeX+xml"/>
  <Override PartName="/xl/activeX/activeX10.bin" ContentType="application/vnd.ms-office.activeX"/>
  <Override PartName="/xl/activeX/activeX11.xml" ContentType="application/vnd.ms-office.activeX+xml"/>
  <Override PartName="/xl/activeX/activeX11.bin" ContentType="application/vnd.ms-office.activeX"/>
  <Override PartName="/xl/activeX/activeX12.xml" ContentType="application/vnd.ms-office.activeX+xml"/>
  <Override PartName="/xl/activeX/activeX12.bin" ContentType="application/vnd.ms-office.activeX"/>
  <Override PartName="/xl/activeX/activeX1.xml" ContentType="application/vnd.ms-office.activeX+xml"/>
  <Override PartName="/xl/activeX/activeX13.xml" ContentType="application/vnd.ms-office.activeX+xml"/>
  <Override PartName="/xl/activeX/activeX13.bin" ContentType="application/vnd.ms-office.activeX"/>
  <Override PartName="/xl/activeX/activeX1.bin" ContentType="application/vnd.ms-office.activeX"/>
  <Override PartName="/xl/activeX/activeX2.xml" ContentType="application/vnd.ms-office.activeX+xml"/>
  <Override PartName="/xl/activeX/activeX2.bin" ContentType="application/vnd.ms-office.activeX"/>
  <Override PartName="/xl/activeX/activeX3.xml" ContentType="application/vnd.ms-office.activeX+xml"/>
  <Override PartName="/docProps/core.xml" ContentType="application/vnd.openxmlformats-package.core-properties+xml"/>
  <Override PartName="/docProps/app.xml" ContentType="application/vnd.openxmlformats-officedocument.extended-properties+xml"/>
  <Override PartName="/xl/activeX/activeX3.bin" ContentType="application/vnd.ms-office.activeX"/>
  <Override PartName="/xl/activeX/activeX4.xml" ContentType="application/vnd.ms-office.activeX+xml"/>
  <Override PartName="/xl/activeX/activeX4.bin" ContentType="application/vnd.ms-office.activeX"/>
  <Override PartName="/xl/activeX/activeX5.xml" ContentType="application/vnd.ms-office.activeX+xml"/>
  <Override PartName="/xl/activeX/activeX5.bin" ContentType="application/vnd.ms-office.activeX"/>
  <Override PartName="/xl/activeX/activeX6.xml" ContentType="application/vnd.ms-office.activeX+xml"/>
  <Override PartName="/xl/activeX/activeX6.bin" ContentType="application/vnd.ms-office.activeX"/>
  <Override PartName="/xl/activeX/activeX7.bin" ContentType="application/vnd.ms-office.activeX"/>
  <Override PartName="/xl/activeX/activeX8.xml" ContentType="application/vnd.ms-office.activeX+xml"/>
  <Override PartName="/xl/activeX/activeX8.bin" ContentType="application/vnd.ms-office.activeX"/>
  <Override PartName="/xl/activeX/activeX7.xml" ContentType="application/vnd.ms-office.activeX+xml"/>
  <Override PartName="/xl/activeX/activeX9.xml" ContentType="application/vnd.ms-office.activeX+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822"/>
  <workbookPr codeName="ThisWorkbook" defaultThemeVersion="124226"/>
  <mc:AlternateContent xmlns:mc="http://schemas.openxmlformats.org/markup-compatibility/2006">
    <mc:Choice Requires="x15">
      <x15ac:absPath xmlns:x15ac="http://schemas.microsoft.com/office/spreadsheetml/2010/11/ac" url="D:\DIVISION DE SUPERVISION REGIONAL\EVP y CONSUMIDORES DIRECTOS\GUIAS DE SUPERVISION\Guias RHO\"/>
    </mc:Choice>
  </mc:AlternateContent>
  <xr:revisionPtr revIDLastSave="0" documentId="13_ncr:1_{F98D4B39-8239-4C05-853B-55623B1223CD}" xr6:coauthVersionLast="47" xr6:coauthVersionMax="47" xr10:uidLastSave="{00000000-0000-0000-0000-000000000000}"/>
  <bookViews>
    <workbookView xWindow="-120" yWindow="-120" windowWidth="29040" windowHeight="15840" firstSheet="3" activeTab="3" xr2:uid="{00000000-000D-0000-FFFF-FFFF00000000}"/>
  </bookViews>
  <sheets>
    <sheet name="INSTRUCCIONES" sheetId="1" state="hidden" r:id="rId1"/>
    <sheet name="Hoja2" sheetId="2" state="hidden" r:id="rId2"/>
    <sheet name="Hoja3" sheetId="3" state="hidden" r:id="rId3"/>
    <sheet name="CARATULA" sheetId="10" r:id="rId4"/>
    <sheet name="1. REQ. TUPA" sheetId="6" r:id="rId5"/>
    <sheet name="2. REQUISITOS TECNICOS" sheetId="7" r:id="rId6"/>
    <sheet name="3. OTRAS CONDICIONES SEGURIDAD" sheetId="9" r:id="rId7"/>
  </sheets>
  <definedNames>
    <definedName name="_xlnm._FilterDatabase" localSheetId="4" hidden="1">'1. REQ. TUPA'!$A$3:$D$3</definedName>
    <definedName name="_xlnm._FilterDatabase" localSheetId="5" hidden="1">'2. REQUISITOS TECNICOS'!$A$5:$G$113</definedName>
    <definedName name="_ftn1" localSheetId="1">Hoja2!$A$14</definedName>
    <definedName name="_ftnref1" localSheetId="1">Hoja2!$A$11</definedName>
    <definedName name="_xlnm.Print_Area" localSheetId="4">'1. REQ. TUPA'!$A$2:$D$23</definedName>
    <definedName name="_xlnm.Print_Area" localSheetId="5">'2. REQUISITOS TECNICOS'!$A$1:$D$124</definedName>
    <definedName name="NO" localSheetId="4">#REF!</definedName>
    <definedName name="NO" localSheetId="5">#REF!</definedName>
    <definedName name="NO" localSheetId="6">#REF!</definedName>
    <definedName name="NO">#REF!</definedName>
    <definedName name="Registro">#REF!</definedName>
    <definedName name="_xlnm.Print_Titles" localSheetId="4">'1. REQ. TUPA'!$2:$3</definedName>
    <definedName name="_xlnm.Print_Titles" localSheetId="5">'2. REQUISITOS TECNICOS'!$1:$3</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sharedStrings.xml><?xml version="1.0" encoding="utf-8"?>
<sst xmlns="http://schemas.openxmlformats.org/spreadsheetml/2006/main" count="248" uniqueCount="237">
  <si>
    <t>&lt;EXPEDIENTE&gt;</t>
  </si>
  <si>
    <t>&lt;dd/mm/aaaa&gt;</t>
  </si>
  <si>
    <t>DESCRIPCIÓN DE GUÍAS PARCIALES</t>
  </si>
  <si>
    <t>Marcar X</t>
  </si>
  <si>
    <t>COMENTARIO</t>
  </si>
  <si>
    <t>APLICA</t>
  </si>
  <si>
    <t>NO APLICA</t>
  </si>
  <si>
    <t>(de ser el caso)</t>
  </si>
  <si>
    <t>REQUISITOS TÉCNICOS</t>
  </si>
  <si>
    <t>OTRAS CONDICIONES DE SEGURIDAD</t>
  </si>
  <si>
    <t>Firma:</t>
  </si>
  <si>
    <t>BASE LEGAL</t>
  </si>
  <si>
    <t>Indicar el número de compartimientos de cada tanque y en el caso de que uno o más tanques cuenten con más de un compartimiento deberán consignarse las capacidades de almacenamiento que correspondan a cada compartimiento así como la capacidad total de cada tanque</t>
  </si>
  <si>
    <t>PDJ - PRE OPERATIVO</t>
  </si>
  <si>
    <t>INSTRUCCIONES PARA EL LLENADO DE LA DECLARACIÓN JURADA</t>
  </si>
  <si>
    <t>La información que usted va a presentar tiene el carácter de declaración jurada por lo cual deberá leer con atención todas las instrucciones que se indican.</t>
  </si>
  <si>
    <t xml:space="preserve">Deberá tenerse en consideración que si en alguno de los apartados la respuesta a una o más de las preguntas formuladas es negativa o si una o más de las distancias por Usted consignadas contravienen a lo indicado en las tablas y en consecuencia a las normas vigentes su solicitud será declarada IMPOROCEDENTE y en consecuencia se denegará el Informe Técnico solicitado. </t>
  </si>
  <si>
    <t>La Declaración Jurada consta de 3 partes, consistentes en:</t>
  </si>
  <si>
    <t>I. Datos Generales del titular e Identificación del proyecto</t>
  </si>
  <si>
    <t>II. Datos del Proyecto de Instalación o de Instalación de Modificación y/o Ampliación propuesto</t>
  </si>
  <si>
    <t>III. Cuestionario del cumplimiento de las normas técnicas y de seguridad en el proyecto de Instalación o de Instalación de Modificación y/o Ampliación de Grifo o Estación de Servicios</t>
  </si>
  <si>
    <t>DESARROLLO</t>
  </si>
  <si>
    <t>I. DATOS GENERALES DEL TITULAR E IDENTIFICACIÓN DEL PROYECTO</t>
  </si>
  <si>
    <t>Se deberá consignar en los cuadros mostrados los datos generales del titular del proyecto teniendo en consideración si se trata de una persona natural o persona jurídica la que presenta el proyecto propuesto.</t>
  </si>
  <si>
    <t>II. DATOS GENERALES DEL PROYECTO DE INSTALACIÓN O DE INSTALACIÓN DE MODIFICACIÓN Y/O AMPLIACIÓN PROPUESTO</t>
  </si>
  <si>
    <t>En este apartado usted encontrará una serie de preguntas cuya consideración y cumplimiento deben ser necesariamente contemplados en el proyecto propuesto para la instalación de un Grifo o Estación de Servicios y que deberá responder en su totalidad. Sus respuestas deberán reflejar la realidad por lo que Usted deberá verificar íntegramente que el contenido de las respuestas que se consignen a cada una de las preguntas del cuestionario cumpla con la normatividad vigente referidas a las condiciones técnicas y de seguridad que toda instalación proyectada de este tipo debe contemplar.</t>
  </si>
  <si>
    <t>III. CUESTIONARIO DEL CUMPLIMIENTO DE LAS NORMAS TÉCNICAS Y DE SEGURIDAD EN EL PROYECTO DE INSTALACIÓN O DE INSTALACIÓN DE MODIFICACIÓN Y/O AMPLIACIÓN DE GRIFO O ESTACIÓN DE SERVICIOS</t>
  </si>
  <si>
    <t>Antes de proceder a dar respuesta al cuestionario respectivo siguiente Usted deberá verificar si cuenta con todos los documentos y planos que el TUPA vigente del OSINERGMIN establece y que hayan sido desarrolladas en las escalas indicadas en las normas respectivas, que se haya contemplado y plasmado toda la información técnica y de seguridad establecidas en la normatividad vigente.</t>
  </si>
  <si>
    <t xml:space="preserve"> </t>
  </si>
  <si>
    <r>
      <t xml:space="preserve">Acto seguido debe proceder a responder las preguntas del cuestionario para lo cual deberá marcar con un </t>
    </r>
    <r>
      <rPr>
        <b/>
        <sz val="10"/>
        <color indexed="8"/>
        <rFont val="Arial"/>
        <family val="2"/>
      </rPr>
      <t>aspa (X)</t>
    </r>
    <r>
      <rPr>
        <sz val="10"/>
        <color indexed="8"/>
        <rFont val="Arial"/>
        <family val="2"/>
      </rPr>
      <t xml:space="preserve"> el casillero que contiene la opción SI o NA, en función a lo siguiente:</t>
    </r>
  </si>
  <si>
    <r>
      <t>SI</t>
    </r>
    <r>
      <rPr>
        <sz val="10"/>
        <color indexed="8"/>
        <rFont val="Arial"/>
        <family val="2"/>
      </rPr>
      <t>: Opción mediante la cual se declara que el proyecto propuesto de Instalación o Instalación y/o Modificación de Grifo o Estación de Servicios cumple con lo establecido en la norma que sustenta la pregunta del cuestionario.</t>
    </r>
  </si>
  <si>
    <r>
      <t>NA</t>
    </r>
    <r>
      <rPr>
        <sz val="10"/>
        <color theme="1"/>
        <rFont val="Arial"/>
        <family val="2"/>
      </rPr>
      <t>: Opción mediante la cual se declara que el supuesto de hecho contenido en la norma que sustenta a la pregunta del cuestionario no es aplicable al proyecto propuesto de Instalación o Instalación y/o Modificación de Grifo o Estación de Servicios</t>
    </r>
  </si>
  <si>
    <t>I. DATOS GENERALES DEL TITULAR E IDENTIFICACIÓN DEL PROYECTO:</t>
  </si>
  <si>
    <t>Yo</t>
  </si>
  <si>
    <t>de Nacionalidad</t>
  </si>
  <si>
    <t>Identificado con</t>
  </si>
  <si>
    <t>__________</t>
  </si>
  <si>
    <t xml:space="preserve">con N° </t>
  </si>
  <si>
    <t>declaro ser el</t>
  </si>
  <si>
    <t>del proyecto presentado y manifiesto mediante la presente Declaración Jurada haber leído y verificado cada una de las respuestas, por mí consignadas, a las preguntas del presente cuestionario para cuyo efecto he realizado una comparación minuciosa y al detalle entre lo que dispone la normatividad vigente en materia de Instalación o de Instalación y/o Modificación de este tipo de  establecimientos y el íntegro del proyecto propuesto consistente en la</t>
  </si>
  <si>
    <t>:</t>
  </si>
  <si>
    <t>de un establecimiento del tipo</t>
  </si>
  <si>
    <t>que se ubica en área</t>
  </si>
  <si>
    <t>En virtud a lo manifestado en los párrafos precedentes procedo a consignar la información solicitada en los siguientes cuadros así como marcar las respuestas respectivas en el cuestionario.</t>
  </si>
  <si>
    <t>Descripción</t>
  </si>
  <si>
    <t>Datos</t>
  </si>
  <si>
    <t>Para Personas Naturales:</t>
  </si>
  <si>
    <t>Teléfonos de contacto:</t>
  </si>
  <si>
    <t>Correo electrónico:</t>
  </si>
  <si>
    <t>Para Personas Jurídicas:</t>
  </si>
  <si>
    <t>Razón Social:</t>
  </si>
  <si>
    <t>RUC:</t>
  </si>
  <si>
    <t>Correo electrónico</t>
  </si>
  <si>
    <t>Cuadro N° 01</t>
  </si>
  <si>
    <t>II. DATOS GENERALES DEL PROYECTO:</t>
  </si>
  <si>
    <t>a) De la ubicación del terreno o establecimiento donde se desarrollará el proyecto</t>
  </si>
  <si>
    <t>Indicar los datos de ubicación o identificación del terreno propuesto:</t>
  </si>
  <si>
    <t xml:space="preserve">Dirección </t>
  </si>
  <si>
    <t>Distrito:</t>
  </si>
  <si>
    <t>Provincia:</t>
  </si>
  <si>
    <t>Departamento:</t>
  </si>
  <si>
    <t>Referencias del terreno para mejor localización:</t>
  </si>
  <si>
    <t>Cuadro N° 02</t>
  </si>
  <si>
    <t>b) Del número de tanques, compartimientos y capacidades individuales y totales de almacenamiento  (expresado en Galones):</t>
  </si>
  <si>
    <t>ITEM</t>
  </si>
  <si>
    <t>CONFORME</t>
  </si>
  <si>
    <t>OBSERVACION</t>
  </si>
  <si>
    <t>ÍTEM</t>
  </si>
  <si>
    <t>CUANDO LA INSCRIPCIÓN LO SOLICITA UNA PERSONA DISTINTA A LA QUE OBTUVO EL ITF O LAS ACTAS DE VERIFICACIÓN</t>
  </si>
  <si>
    <t>OPERADORES SOLIDARIOS</t>
  </si>
  <si>
    <t>2.12    OTROS</t>
  </si>
  <si>
    <t>1. EVALUACION DE REQUISITOS TUPA</t>
  </si>
  <si>
    <t>2. EVALUACION DE REQUISITOS TECNICOS</t>
  </si>
  <si>
    <t xml:space="preserve">CARATULA   </t>
  </si>
  <si>
    <t>GASOCENTRO DE GLP - COD. ACT. 071</t>
  </si>
  <si>
    <t>AGENTE FISCALIZADO:</t>
  </si>
  <si>
    <t>&lt;AGENTE FISCALIZADO&gt;</t>
  </si>
  <si>
    <t>EXPEDIENTE N°:</t>
  </si>
  <si>
    <t>FECHA DE SOLICITUD:</t>
  </si>
  <si>
    <t>CARTA LINEA:</t>
  </si>
  <si>
    <t>&lt;CAR-LIN&gt;</t>
  </si>
  <si>
    <t>FECHA DE INFORME:</t>
  </si>
  <si>
    <t>N°</t>
  </si>
  <si>
    <t>REQUISITOS TUPA</t>
  </si>
  <si>
    <t>(No considerados en las guías parciales anteriores)</t>
  </si>
  <si>
    <r>
      <t xml:space="preserve">La guía parcial marcada con </t>
    </r>
    <r>
      <rPr>
        <b/>
        <sz val="9"/>
        <color indexed="8"/>
        <rFont val="Poppins"/>
      </rPr>
      <t>X</t>
    </r>
    <r>
      <rPr>
        <sz val="9"/>
        <color indexed="8"/>
        <rFont val="Poppins"/>
      </rPr>
      <t xml:space="preserve"> en la opción </t>
    </r>
    <r>
      <rPr>
        <b/>
        <sz val="9"/>
        <color indexed="8"/>
        <rFont val="Poppins"/>
      </rPr>
      <t>NO APLICA</t>
    </r>
    <r>
      <rPr>
        <sz val="9"/>
        <color indexed="8"/>
        <rFont val="Poppins"/>
      </rPr>
      <t xml:space="preserve"> refiere a que el supervisor que suscribe considera que no es exigible el cumplimiento de ninguna de las obligaciones contenidas en ella para el expediente en evaluación.</t>
    </r>
  </si>
  <si>
    <t>La guía parcial N° 3 marcada con X en la opción APLICA refiere a que el supervisor que suscribe considera exigible verificar el cumplimiento de otras condiciones de seguridad no incluidas en ninguna de las guías parciales anteriores, habiendo coordinado previamente su aplicación con el Especialista Regional en Hidrocarburos indicando este hecho en el Resumen Ejecutivo del presente informe de supervisión (*).</t>
  </si>
  <si>
    <t>Supervisor:</t>
  </si>
  <si>
    <t>&lt;SUPERVISOR&gt;</t>
  </si>
  <si>
    <t>Empresa
Supervisora:</t>
  </si>
  <si>
    <t>&lt;RAZON SOCIAL EMPRESA SUPERVISORA&gt;</t>
  </si>
  <si>
    <t>(*) De registrarse observaciones en la guía parcial número 4, el Especialista Regional en Hidrocarburos deberá reportar al Especialista en Hidrocarburos de DSR de la actividad correspondiente, para su inclusión en las revisiones de las guías.</t>
  </si>
  <si>
    <t>Requerimientos Generales</t>
  </si>
  <si>
    <t>* Aprobado por el Especialista Regional Hidrocarburos (información que debe remitirse al Especialista en Hidrocarburos de DSR de la actividad)</t>
  </si>
  <si>
    <r>
      <rPr>
        <sz val="8"/>
        <color rgb="FF000000"/>
        <rFont val="Poppins"/>
      </rPr>
      <t xml:space="preserve">Requisitos para Inscripción o Modificación en el Registro de Hidrocarburos de acuerdo con el Texto Único de Procedimientos Administrativos (TUPA) aprobado por D.S. N° 112-2022-PCM:
</t>
    </r>
    <r>
      <rPr>
        <b/>
        <sz val="8"/>
        <color indexed="8"/>
        <rFont val="Poppins"/>
      </rPr>
      <t>Formulario de solicitud llenado y firmado en todas sus páginas por el solicitante o representante legal.</t>
    </r>
  </si>
  <si>
    <t>Requisitos para Inscripción o Modificación en el Registro de Hidrocarburos de acuerdo con el Texto Único de Procedimientos Administrativos (TUPA) aprobado por D.S. N° 112-2022-PCM: 
Copia simple de la póliza de seguros de responsabilidad civil extracontractual vigente.</t>
  </si>
  <si>
    <t>Requisitos para Inscripción o Modificación en el Registro de Hidrocarburos de acuerdo con el Texto Único de Procedimientos Administrativos (TUPA) aprobado por D.S. N° 112-2022-PCM: 
Copia simple de los certificados de conformidad de los tanques de almacenamiento de GLP, otorgados por un organismo de certificación acreditado por el Servicio Nacional de Acreditación del INDECOPI que certifique que han sido diseñados, fabricados y probados conforme a la Norma Técnica Peruana, al Código ASME Sección VIII o norma técnica internacional reconocida por el Ministerio de Energía y Minas; o en su reemplazo un reporte U-1 o U-1A según el Código ASME Sección VIII firmado por un inspector autorizado de la National Board.</t>
  </si>
  <si>
    <r>
      <rPr>
        <sz val="8"/>
        <color rgb="FF000000"/>
        <rFont val="Poppins"/>
      </rPr>
      <t>Requisitos para Inscripción o Modificación en el Registro de Hidrocarburos de acuerdo con el Texto Único de Procedimientos Administrativos (TUPA) aprobado por D.S. N° 112-2022-PCM:</t>
    </r>
    <r>
      <rPr>
        <b/>
        <sz val="8"/>
        <color indexed="8"/>
        <rFont val="Poppins"/>
      </rPr>
      <t xml:space="preserve"> 
Presentación de expedientes según el número de operadores (un expediente por cada operador)</t>
    </r>
  </si>
  <si>
    <r>
      <rPr>
        <sz val="8"/>
        <color rgb="FF000000"/>
        <rFont val="Poppins"/>
      </rPr>
      <t xml:space="preserve">Requisitos para Inscripción o Modificación en el Registro de Hidrocarburos de acuerdo con el Texto Único de Procedimientos Administrativos (TUPA) aprobado por D.S. N° 112-2022-PCM: </t>
    </r>
    <r>
      <rPr>
        <b/>
        <sz val="8"/>
        <color indexed="8"/>
        <rFont val="Poppins"/>
      </rPr>
      <t xml:space="preserve">
Declaración jurada a través de la cual se declare el o los operadores que son solidariamente responsables, por operar en el mismo establecimiento; distinguiendo los espacios comunes de los propios de cada uno de los operadores.</t>
    </r>
  </si>
  <si>
    <r>
      <rPr>
        <sz val="8"/>
        <color rgb="FF000000"/>
        <rFont val="Poppins"/>
      </rPr>
      <t>Requisitos para Inscripción o Modificación en el Registro de Hidrocarburos de acuerdo con el Texto Único de Procedimientos Administrativos (TUPA) aprobado por D.S. N° 112-2022-PCM:</t>
    </r>
    <r>
      <rPr>
        <b/>
        <sz val="8"/>
        <color indexed="8"/>
        <rFont val="Poppins"/>
      </rPr>
      <t xml:space="preserve">
En caso de personas naturales, indicación expresa del número de DNI. </t>
    </r>
  </si>
  <si>
    <r>
      <rPr>
        <sz val="8"/>
        <color rgb="FF000000"/>
        <rFont val="Poppins"/>
      </rPr>
      <t xml:space="preserve">Requisitos para Inscripción o Modificación en el Registro de Hidrocarburos de acuerdo con el Texto Único de Procedimientos Administrativos (TUPA) aprobado por D.S. N° 112-2022-PCM: </t>
    </r>
    <r>
      <rPr>
        <b/>
        <sz val="8"/>
        <color indexed="8"/>
        <rFont val="Poppins"/>
      </rPr>
      <t xml:space="preserve">
En caso de personas naturales o jurídicas que actúen mediante apoderado, éste, además de la información señalada en el párrafo anterior, deberá efectuar la indicación expresa del número de DNI, además de adjuntar carta poder simple suscrita por el poderdante (solicitante).</t>
    </r>
  </si>
  <si>
    <r>
      <rPr>
        <sz val="8"/>
        <color rgb="FF000000"/>
        <rFont val="Poppins"/>
      </rPr>
      <t xml:space="preserve">Requisitos para Inscripción o Modificación en el Registro de Hidrocarburos de acuerdo con el Texto Único de Procedimientos Administrativos (TUPA) aprobado por D.S. N° 112-2022-PCM: </t>
    </r>
    <r>
      <rPr>
        <b/>
        <sz val="8"/>
        <color indexed="8"/>
        <rFont val="Poppins"/>
      </rPr>
      <t xml:space="preserve">
Formulario de declaración jurada de cumplimiento de la normativa técnica legal llenado y firmado en todas sus páginas por el solicitante o representante legal.</t>
    </r>
  </si>
  <si>
    <r>
      <rPr>
        <sz val="8"/>
        <color rgb="FF000000"/>
        <rFont val="Poppins"/>
      </rPr>
      <t xml:space="preserve">Requisitos para Inscripción o Modificación en el Registro de Hidrocarburos de acuerdo con el Texto Único de Procedimientos Administrativos (TUPA) aprobado por D.S. N° 112-2022-PCM: </t>
    </r>
    <r>
      <rPr>
        <b/>
        <sz val="8"/>
        <color indexed="8"/>
        <rFont val="Poppins"/>
      </rPr>
      <t xml:space="preserve">
Haber obtenido las actas de verificación de pruebas y las actas de verificación de conformidad final de acuerdo al al Item 2.2 del Anexo II de la RCD Nº 150-2024-OS/CD, con resultados satisfactorios.</t>
    </r>
  </si>
  <si>
    <r>
      <rPr>
        <sz val="8"/>
        <color rgb="FF000000"/>
        <rFont val="Poppins"/>
      </rPr>
      <t xml:space="preserve">Requisitos para Inscripción o Modificación en el Registro de Hidrocarburos de acuerdo con el Texto Único de Procedimientos Administrativos (TUPA) aprobado por D.S. N° 112-2022-PCM: </t>
    </r>
    <r>
      <rPr>
        <b/>
        <sz val="8"/>
        <color indexed="8"/>
        <rFont val="Poppins"/>
      </rPr>
      <t xml:space="preserve">
Fotografías panorámicas nítidas a color con medidas mínimas de 15 x 10 cm, mostrando las instalaciones culminadas del establecimiento y fotografías nítidas en primer plano de las placas de identificación del fabricante de cada uno de los tanques instalados. De contar con el tanque con dos o más compartimientos, las fotografías serán por cada compartimiento. Todas las fotografías deberán contar necesariamente con leyenda informativa.</t>
    </r>
  </si>
  <si>
    <r>
      <rPr>
        <sz val="8"/>
        <color rgb="FF000000"/>
        <rFont val="Poppins"/>
      </rPr>
      <t xml:space="preserve">Requisitos para Inscripción o Modificación en el Registro de Hidrocarburos de acuerdo con el Texto Único de Procedimientos Administrativos (TUPA) aprobado por D.S. N° 112-2022-PCM: </t>
    </r>
    <r>
      <rPr>
        <b/>
        <sz val="8"/>
        <color indexed="8"/>
        <rFont val="Poppins"/>
      </rPr>
      <t xml:space="preserve">
Plan de respuesta a emergencias contingencias, elaborado y suscrito por un Ingeniero colegiado y habilitado.</t>
    </r>
  </si>
  <si>
    <r>
      <rPr>
        <sz val="8"/>
        <color rgb="FF000000"/>
        <rFont val="Poppins"/>
      </rPr>
      <t xml:space="preserve">Requisitos para Inscripción o Modificación en el Registro de Hidrocarburos de acuerdo con el Texto Único de Procedimientos Administrativos (TUPA) aprobado por D.S. N° 112-2022-PCM: </t>
    </r>
    <r>
      <rPr>
        <b/>
        <sz val="8"/>
        <color indexed="8"/>
        <rFont val="Poppins"/>
      </rPr>
      <t xml:space="preserve">
En caso que la instalación de GLP cuente con tanques que han sido reparados (en los que la reparación incluya la modificación estructural de las partes sometidas a presión), o modificados, o que no cuenten con el certificado de conformidad de origen, deberán presentar un certificado de inspección que certifique que los tanques de almacenamiento de GLP, se encuentran aptos para seguir operando de acuerdo a la normativa nacional vigente, o al código API 510 o al código NB-23, otorgados por un organismo de inspección acreditado por el Servicio Nacional de Acreditación del INACAL.</t>
    </r>
  </si>
  <si>
    <r>
      <rPr>
        <sz val="8"/>
        <color rgb="FF000000"/>
        <rFont val="Poppins"/>
      </rPr>
      <t xml:space="preserve">Requisitos para Inscripción o Modificación en el Registro de Hidrocarburos de acuerdo con el Texto Único de Procedimientos Administrativos (TUPA) aprobado por D.S. N° 112-2022-PCM: </t>
    </r>
    <r>
      <rPr>
        <b/>
        <sz val="8"/>
        <color indexed="8"/>
        <rFont val="Poppins"/>
      </rPr>
      <t xml:space="preserve">
Para el caso de tanques que hayan sido retirados de una instalación y que se reinstalen en otra, se deberá contar con un Certificado de Inspección de acuerdo a lo indicado en el párrafo precedente.</t>
    </r>
  </si>
  <si>
    <r>
      <rPr>
        <sz val="8"/>
        <color rgb="FF000000"/>
        <rFont val="Poppins"/>
      </rPr>
      <t xml:space="preserve">Requisitos para Inscripción o Modificación en el Registro de Hidrocarburos de acuerdo con el Texto Único de Procedimientos Administrativos (TUPA) aprobado por D.S. N° 112-2022-PCM: </t>
    </r>
    <r>
      <rPr>
        <b/>
        <sz val="8"/>
        <color indexed="8"/>
        <rFont val="Poppins"/>
      </rPr>
      <t xml:space="preserve">
Copia simple de los documentos que demuestren la instalación, según los cálculos realizados, del sistema de protección catódica de tanques y tuberías metálicos monticulados o soterrados, suscritas por el profesional responsable.</t>
    </r>
  </si>
  <si>
    <r>
      <rPr>
        <sz val="8"/>
        <color rgb="FF000000"/>
        <rFont val="Poppins"/>
      </rPr>
      <t xml:space="preserve">Requisitos para Inscripción o Modificación en el Registro de Hidrocarburos de acuerdo con el Texto Único de Procedimientos Administrativos (TUPA) aprobado por D.S. N° 112-2022-PCM: 
</t>
    </r>
    <r>
      <rPr>
        <b/>
        <sz val="8"/>
        <color indexed="8"/>
        <rFont val="Poppins"/>
      </rPr>
      <t xml:space="preserve">Documento emitido por la empresa de saneamiento de la localidad que acredite el abastecimiento constante de la red pública de agua (requisito sólo aplicable, si se han realizado instalaciones que incluyan el expendio de GLP para uso automotor).
Nota: Requisito aplicable para establecimientos ubicados en zonas urbanas
</t>
    </r>
  </si>
  <si>
    <t>3. OTRAS CONDICIONES DE SEGURIDAD</t>
  </si>
  <si>
    <t>GUÍA DE FISCALIZACION DE SOLICITUD DE INSCRIPCIÓN Y MODIFICACIÓN EN EL REGISTRO DE HIDROCARBUROS</t>
  </si>
  <si>
    <r>
      <rPr>
        <sz val="8"/>
        <color rgb="FF000000"/>
        <rFont val="Poppins"/>
      </rPr>
      <t xml:space="preserve">Requisitos para Inscripción o Modificación en el Registro de Hidrocarburos de acuerdo con el Texto Único de Procedimientos Administrativos (TUPA) aprobado por D.S. N° 112-2022-PCM: </t>
    </r>
    <r>
      <rPr>
        <b/>
        <sz val="8"/>
        <color indexed="8"/>
        <rFont val="Poppins"/>
      </rPr>
      <t xml:space="preserve">
En caso de personas jurídicas, copia de la vigencia de poder donde consta la representación legal, o documento suscrito por el representante legal, en la que señale el número de RUC, número de partida registral y asiento registral donde obre la representación, así como la zona registral a la que pertenece.</t>
    </r>
  </si>
  <si>
    <t xml:space="preserve">Literal g del Artículo 62° del reglamento aprobado por Decreto Supremo N° 019-97-EM, modificado por el Artículo 9° del Decreto Supremo N° 029-2007-EM: Las bombas, filtros, medidores, etc., deben ser adecuados para el servicio de GLP y estarán marcados con la presión máxima de trabajo. </t>
  </si>
  <si>
    <r>
      <rPr>
        <sz val="8"/>
        <rFont val="Poppins"/>
      </rPr>
      <t>Artículo 12° de la Modificación de los reglamentos de Establecimientos de GLP para Uso Automotor y seguridad para Establecimientos de venta al público de combustibles derivados de los hidrocarburos aprobado por  Decreto Supremo N° 037-2007-EM:</t>
    </r>
    <r>
      <rPr>
        <b/>
        <sz val="8"/>
        <rFont val="Poppins"/>
      </rPr>
      <t xml:space="preserve">
En las ampliaciones y/o modificaciones de establecimientos de venta al público de Combustibles Líquidos y/o GLP, se exceptuará del cumplimiento de las distancias mínimas exigidas en el numeral 3 del Artículo 11° del reglamento de Seguridad de Establecimientos de Venta al Público de Combustibles Derivados de Hidrocarburos, aprobado mediante Decreto Supremo N° 054-93-EM y el literal b del Artículo 19° del reglamento de establecimiento de Venta de Gas Licuado de Petróleo para Uso Automotor-Gasocentros, aprobado mediante Decreto Supremo N° 019-97-EM, si se cumplen las siguientes condiciones:
1. Para cada nuevo tanque de combustible líquido o GLP a instalarse se deberá retirar uno más tanques de combustible líquido o GLP de capacidad total, igual o mayor, indistintamente del combustible reemplazado. El nuevo tanque deberá de ubicarse a una distancia igual o mayor que la que tenía los tanques reemplazados respecto a los establecimientos comprendidos en los Artículo s antes mencionados.</t>
    </r>
  </si>
  <si>
    <r>
      <t xml:space="preserve">Literal b del artículo 19° del reglamento aprobado por Decreto Supremo N° 019-97-EM, modificado por el Artículo 2° del Decreto Supremo N° 037-2007-EM:
</t>
    </r>
    <r>
      <rPr>
        <b/>
        <sz val="8"/>
        <rFont val="Poppins"/>
      </rPr>
      <t>Para la instalación de un Gasocentro, se exigirán distancias mínimas, que serán medidas como las proyecciones horizontales en el suelo y se tomarán referidas al dispensador, al punto de descarga de la válvula de seguridad y a las conexiones de carga a los tanques. Dichas distancias mínimas serán las siguientes: b) Cincuenta metros (50 m) del límite de propiedad de la construcción o proyecto aprobado por la Municipalidad de centros educativos, mercados, supermercados, hospitales, clínicas, iglesias, cines, teatros, cuarteles, zonas militares, comisarías o zonas policiales, establecimientos penitenciarios y lugares de espectáculos públicos, que tengan Licencia Municipal o autorización equivalente para su funcionamiento. Dicha medición se hará en forma radial desde los puntos donde se pueden producir gases</t>
    </r>
    <r>
      <rPr>
        <sz val="8"/>
        <rFont val="Poppins"/>
      </rPr>
      <t xml:space="preserve">. </t>
    </r>
  </si>
  <si>
    <r>
      <rPr>
        <sz val="8"/>
        <rFont val="Poppins"/>
      </rPr>
      <t>Artículo 12° de la Modificación de los reglamentos de Establecimientos de GLP para Uso Automotor y seguridad para Establecimientos de venta al público de combustibles derivados de los hidrocarburos aprobado por  Decreto Supremo N° 037-2007-EM:</t>
    </r>
    <r>
      <rPr>
        <b/>
        <sz val="8"/>
        <rFont val="Poppins"/>
      </rPr>
      <t xml:space="preserve">
En las ampliaciones y/o modificaciones de establecimientos de venta al público de Combustibles Líquidos y/o GLP, se exceptuará del cumplimiento de las distancias mínimas exigidas en el numeral 3 del Artículo 11° del reglamento de Seguridad de Establecimientos de Venta al Público de Combustibles Derivados de Hidrocarburos, aprobado mediante Decreto Supremo N° 054-93-EM y el literal b del Artículo 19° del reglamento de establecimiento de Venta de Gas Licuado de Petróleo para Uso Automotor-Gasocentros, aprobado mediante Decreto Supremo N° 019-97-EM, si se cumplen las siguientes condiciones:
2. Cada nuevo dispensador de combustible líquido o GLP que se desee instalar deberá de ubicarse a una distancia igual o mayor a la que tiene el dispensador existente más cercano a los establecimientos comprendidos en los Artículo s antes mencionados.</t>
    </r>
  </si>
  <si>
    <r>
      <rPr>
        <sz val="8"/>
        <rFont val="Poppins"/>
      </rPr>
      <t>Artículo 12° de la Modificación de los reglamentos de Establecimientos de GLP para Uso Automotor y seguridad para Establecimientos de venta al público de combustibles derivados de los hidrocarburos aprobado por  Decreto Supremo N° 037-2007-EM:</t>
    </r>
    <r>
      <rPr>
        <b/>
        <sz val="8"/>
        <rFont val="Poppins"/>
      </rPr>
      <t xml:space="preserve">
En las ampliaciones y/o modificaciones de establecimientos de venta al público de Combustibles Líquidos y/o GLP, se exceptuará del cumplimiento de las distancias mínimas exigidas en el numeral 3 del Artículo 11° del reglamento de Seguridad de Establecimientos de Venta al Público de Combustibles Derivados de Hidrocarburos, aprobado mediante Decreto Supremo N° 054-93-EM y el literal b del Artículo 19° del reglamento de establecimiento de Venta de Gas Licuado de Petróleo para Uso Automotor-Gasocentros, aprobado mediante Decreto Supremo N° 019-97-EM, si se cumplen las siguientes condiciones:
3. Cada nueva toma de carga de los tanques de combustible líquido o GLP que se desee instalar deberá de ubicarse a una distancia igual o mayor a la que tiene la toma de carga existente más cercana a los establecimientos comprendidos en los Artículo s antes mencionados.</t>
    </r>
  </si>
  <si>
    <r>
      <rPr>
        <sz val="8"/>
        <rFont val="Poppins"/>
      </rPr>
      <t>Numeral 1 del artículo 19º del reglamento aprobado por Decreto Supremo N° 019-97-EM, modificado por el artículo 2º del Decreto Supremo N° 037-2007-EM:</t>
    </r>
    <r>
      <rPr>
        <b/>
        <sz val="8"/>
        <rFont val="Poppins"/>
      </rPr>
      <t xml:space="preserve">
Para la instalación de un Gasocentro, se exigirán distancias mínimas, que serán medidas como las proyecciones horizontales en el suelo y se tomarán referidas al dispensador, al punto de descarga de la válvula de seguridad y a las conexiones de carga a los tanques. Dichas distancias mínimas serán las siguientes: 1. Siete metros con sesenta centímetros (7.60 m) de los linderos de las estaciones y subestaciones eléctricas y centros de transformación y transformadores eléctricos..</t>
    </r>
  </si>
  <si>
    <r>
      <rPr>
        <sz val="8"/>
        <rFont val="Poppins"/>
      </rPr>
      <t>Artículo 47º del reglamento aprobado por Decreto Supremo Nº 019-97-EM, modificado por Decreto Supremo N° 037-2007-EM:</t>
    </r>
    <r>
      <rPr>
        <b/>
        <sz val="8"/>
        <rFont val="Poppins"/>
      </rPr>
      <t xml:space="preserve">
Los puntos de carga de los tanques deben ubicarse a una distancia mínima de ocho metros (8 m) de los edificios más cercanos.</t>
    </r>
  </si>
  <si>
    <r>
      <rPr>
        <sz val="8"/>
        <rFont val="Poppins"/>
      </rPr>
      <t>Artículo 88° del reglamento aprobado por Decreto Supremo N° 019-97-EM:</t>
    </r>
    <r>
      <rPr>
        <b/>
        <sz val="8"/>
        <rFont val="Poppins"/>
      </rPr>
      <t xml:space="preserve">
Los sardineles de protección, en los ingresos y salidas, deben ser de 15 centímetros de altura y destacarse con pintura de visibilidad permanente.</t>
    </r>
  </si>
  <si>
    <r>
      <rPr>
        <sz val="8"/>
        <rFont val="Poppins"/>
      </rPr>
      <t>Artículo 27° del reglamento aprobado por Decreto Supremo N° 019-97-EM, modificado por el artículo 5º del Decreto Supremo N° 037-2007-EM:</t>
    </r>
    <r>
      <rPr>
        <b/>
        <sz val="8"/>
        <rFont val="Poppins"/>
      </rPr>
      <t xml:space="preserve">
En las áreas urbanas, el ancho de las entradas será de 6 metros como mínimo y de 8 metros como máximo y el de las salidas de 3.6 m. como mínimo y de 6 m. como máximo, medidas perpendicularmente a sus ejes.</t>
    </r>
  </si>
  <si>
    <r>
      <rPr>
        <sz val="8"/>
        <rFont val="Poppins"/>
      </rPr>
      <t>Artículo 27° del reglamento aprobado por Decreto Supremo N° 019-97-EM, modificado por el artículo 5º del Decreto Supremo N° 037-2007-EM:</t>
    </r>
    <r>
      <rPr>
        <b/>
        <sz val="8"/>
        <rFont val="Poppins"/>
      </rPr>
      <t xml:space="preserve">
La entrada o salida afectará solamente a la vereda que da frente a la propiedad utilizada, no pudiendo hacer uso de las esquinas para ingresos y salidas.</t>
    </r>
  </si>
  <si>
    <r>
      <rPr>
        <sz val="8"/>
        <rFont val="Poppins"/>
      </rPr>
      <t>Artículo 27° del reglamento aprobado por Decreto Supremo N° 019-97-EM, modificado por el artículo 5º del Decreto Supremo N° 037-2007-EM:</t>
    </r>
    <r>
      <rPr>
        <b/>
        <sz val="8"/>
        <rFont val="Poppins"/>
      </rPr>
      <t xml:space="preserve">
Para los Gasocentros que se ubiquen en las carreteras, el ancho de las entradas y salidas no podrán exceder de doce metros (12 m), medida perpendicularmente al eje de las mismas.</t>
    </r>
  </si>
  <si>
    <r>
      <rPr>
        <sz val="8"/>
        <rFont val="Poppins"/>
      </rPr>
      <t>Artículo 28° del reglamento aprobado por Decreto Supremo N° 019-97-EM:</t>
    </r>
    <r>
      <rPr>
        <b/>
        <sz val="8"/>
        <rFont val="Poppins"/>
      </rPr>
      <t xml:space="preserve">
El ángulo de las entradas y salidas de los Gasocentros, en zona urbana, será de cuarenta y cinco grados (45°) sexagesimales como máximo y de treinta grados (30°) sexagesimales como mínimo, medidas tomadas dentro de la proyección del límite de propiedad a la calzada, en el caso de carreteras el ángulo de entrada y salida de los Gasocentros será de treinta grados (30) sexagesimales. El ángulo se medirá desde el alineamiento del borde interior de la vereda.</t>
    </r>
  </si>
  <si>
    <r>
      <rPr>
        <sz val="8"/>
        <rFont val="Poppins"/>
      </rPr>
      <t>Literal b del artículo 23° del reglamento aprobado por Decreto Supremo N° 019-97-EM:</t>
    </r>
    <r>
      <rPr>
        <b/>
        <sz val="8"/>
        <rFont val="Poppins"/>
      </rPr>
      <t xml:space="preserve">
Los Gasocentros sólo podrán tener acceso a la carretera mediante dos pistas de servicio de desaceleración y aceleración (entrada y salida), independientes de la vía principal, cuya longitud mínima será de veinticinco metros (25.00 m).</t>
    </r>
  </si>
  <si>
    <r>
      <rPr>
        <sz val="8"/>
        <rFont val="Poppins"/>
      </rPr>
      <t>Literal c del artículo 23° del reglamento aprobado por Decreto Supremo N° 019-97-EM:</t>
    </r>
    <r>
      <rPr>
        <b/>
        <sz val="8"/>
        <rFont val="Poppins"/>
      </rPr>
      <t xml:space="preserve">
Deberá limitarse claramente, mediante la construcción de sardineles pintados con pintura de fácil visibilidad diurna y nocturna, la isla de seguridad formada por la carretera y las pistas de servicio, a fin que el tránsito vehicular quede canalizado y sólo pueda utilizarse, tanto para el ingreso o salida, las pistas de servicio.</t>
    </r>
  </si>
  <si>
    <r>
      <rPr>
        <sz val="8"/>
        <rFont val="Poppins"/>
      </rPr>
      <t>Literal d del artículo 23° del reglamento aprobado por Decreto Supremo N° 019-97-EM:</t>
    </r>
    <r>
      <rPr>
        <b/>
        <sz val="8"/>
        <rFont val="Poppins"/>
      </rPr>
      <t xml:space="preserve">
Los Gasocentros se ubicarán en caso de intersecciones a nivel, a una distancia del centro de intersección no menor de doscientos metros (200.00 m.) para las carreteras principales y cien metros (100.00 m.) para las carreteras secundarias</t>
    </r>
  </si>
  <si>
    <r>
      <rPr>
        <sz val="8"/>
        <rFont val="Poppins"/>
      </rPr>
      <t>Artículo 29° del reglamento aprobado por Decreto Supremo N° 019-97-EM:</t>
    </r>
    <r>
      <rPr>
        <b/>
        <sz val="8"/>
        <rFont val="Poppins"/>
      </rPr>
      <t xml:space="preserve">
Todo Gasocentro no podrá tener sobre la misma calle, más de una entrada y una salida. En las zonas colindantes con las vías de tránsito, de los Gasocentros, deberán mantenerse o construirse veredas o sardineles, de acuerdo al ancho y nivel fijados por el Departamento de Obras del Municipio Distrital; con excepción, del espacio destinado al ingreso y salida de vehículo, en cuya zona la vereda tendrá la mitad de la altura prevista, con una pendiente del diez por ciento (10%) como máximo en los tramos de unión de ambas veredas, respecto de la vereda más baja con la calzada.</t>
    </r>
  </si>
  <si>
    <r>
      <rPr>
        <sz val="8"/>
        <rFont val="Poppins"/>
      </rPr>
      <t>Artículo 86° del reglamento aprobado por Decreto Supremo N° 019-97-EM:</t>
    </r>
    <r>
      <rPr>
        <b/>
        <sz val="8"/>
        <rFont val="Poppins"/>
      </rPr>
      <t xml:space="preserve">
Las entradas, salidas y patio de maniobras de los Gasocentros deben conservarse limpios, libres de obstáculos y tendrán indicados el sentido del tránsito con flechas pintadas claramente visibles.</t>
    </r>
  </si>
  <si>
    <r>
      <rPr>
        <sz val="8"/>
        <color rgb="FF000000"/>
        <rFont val="Poppins"/>
      </rPr>
      <t>Art 30° del reglamento aprobado por Decreto Supremo N° 019-97-EM, modificado por el artículo 6º del Decreto Supremo N° 037-2007-EM:</t>
    </r>
    <r>
      <rPr>
        <b/>
        <sz val="8"/>
        <color indexed="8"/>
        <rFont val="Poppins"/>
      </rPr>
      <t xml:space="preserve">
En caso se desee techar las zonas adyacentes de las islas de GLP donde se detienen los vehículos para servicio, la altura mínima será de cuatro metros y noventa centímetros (4.90 m). El techo deberá ser de material resistente al fuego y todas las instalaciones eléctricas del mismo deberán cumplir lo establecido en la NFPA 70.</t>
    </r>
  </si>
  <si>
    <r>
      <rPr>
        <sz val="8"/>
        <rFont val="Poppins"/>
      </rPr>
      <t>Artículo 24° del reglamento aprobado por Decreto Supremo N° 019-97-EM:</t>
    </r>
    <r>
      <rPr>
        <b/>
        <sz val="8"/>
        <rFont val="Poppins"/>
      </rPr>
      <t xml:space="preserve">
Los Gasocentros ubicados a lo largo de las carreteras tendrán sus construcciones (oficinas, área de tanques, etc.) a una distancia mínima de veinticinco metros (25 m) del borde de la carretera al límite más cercano de la propiedad donde se ubicará el Gasocentro.</t>
    </r>
  </si>
  <si>
    <r>
      <rPr>
        <sz val="8"/>
        <rFont val="Poppins"/>
      </rPr>
      <t>Artículo 95° del reglamento aprobado por Decreto Supremo N° 019-97-EM:</t>
    </r>
    <r>
      <rPr>
        <b/>
        <sz val="8"/>
        <rFont val="Poppins"/>
      </rPr>
      <t xml:space="preserve">
Queda terminantemente prohibida la instalación de talleres para la reparación de unidades automotrices o de otros talleres donde se pueda generar chispas o exista la necesidad de hacer uso de fuego abierto.</t>
    </r>
  </si>
  <si>
    <r>
      <rPr>
        <sz val="8"/>
        <rFont val="Poppins"/>
      </rPr>
      <t>Artículo 26º del reglamento aprobado por Decreto Supremo Nº 019-97-EM, modificado por Decreto Supremo N° 037-2007-EM:</t>
    </r>
    <r>
      <rPr>
        <b/>
        <sz val="8"/>
        <rFont val="Poppins"/>
      </rPr>
      <t xml:space="preserve">
Para la isla de Dispensadores en zonas urbanas, el retiro mínimo será de tres metros (3 m) a partir del borde interior de la vereda.</t>
    </r>
  </si>
  <si>
    <r>
      <rPr>
        <sz val="8"/>
        <rFont val="Poppins"/>
      </rPr>
      <t>Artículo 57° del reglamento aprobado por Decreto Supremo N° 019-97-EM:</t>
    </r>
    <r>
      <rPr>
        <b/>
        <sz val="8"/>
        <rFont val="Poppins"/>
      </rPr>
      <t xml:space="preserve">
El Camión Tanque que abastece GLP a los establecimientos deberá estacionarse dentro de las instalaciones del establecimiento debidamente calzado con tacos, a una distancia no menor de 3 metros ni mayor de 30 m del punto de llenado y orientado hacia la zona de salida del establecimiento, estando terminantemente prohibido estacionarse en al vía pública.</t>
    </r>
  </si>
  <si>
    <r>
      <rPr>
        <sz val="8"/>
        <rFont val="Poppins"/>
      </rPr>
      <t>Art 25° del reglamento aprobado por Decreto Supremo N° 019-97-EM:</t>
    </r>
    <r>
      <rPr>
        <b/>
        <sz val="8"/>
        <rFont val="Poppins"/>
      </rPr>
      <t xml:space="preserve">
El radio de giro mínimo en Gasocentros ubicados en zonas urbanas será de 14m para vehículos de carga y autobuses.</t>
    </r>
  </si>
  <si>
    <r>
      <rPr>
        <sz val="8"/>
        <rFont val="Poppins"/>
      </rPr>
      <t>Art 25° del reglamento aprobado por Decreto Supremo N° 019-97-EM:</t>
    </r>
    <r>
      <rPr>
        <b/>
        <sz val="8"/>
        <rFont val="Poppins"/>
      </rPr>
      <t xml:space="preserve">
El radio de giro mínimo en Gasocentros ubicados en zonas urbanas será de 6.5m para vehículos pequeños.</t>
    </r>
  </si>
  <si>
    <r>
      <rPr>
        <sz val="8"/>
        <rFont val="Poppins"/>
      </rPr>
      <t>Artículo 51° del reglamento aprobado por Decreto Supremo N° 019-97-EM:</t>
    </r>
    <r>
      <rPr>
        <b/>
        <sz val="8"/>
        <rFont val="Poppins"/>
      </rPr>
      <t xml:space="preserve">
Las distancias mínimas de los tanques de almacenamiento a los límites (frontal, laterales y posterior) de la propiedad del Gasocentro, deberán cumplir las condiciones indicadas en el detalle de la tabla:
Capacidad de                               Al límite de la                                    Entre tanques
agua del Tanque                          Propiedad                                         Contiguos
de GLP
m3                                                  A nivel     Enterrado                          A nivel    Enterrado
                                                       del piso                                                del piso
De 5 a 10                                          8.0               5.0                                      1.5             1.0
De + 10  a  40                                   15.0             5.0                                      1.5             1.5</t>
    </r>
  </si>
  <si>
    <r>
      <rPr>
        <sz val="8"/>
        <rFont val="Poppins"/>
      </rPr>
      <t>Artículo 36° del reglamento aprobado por Decreto Supremo N° 019-97-EM:</t>
    </r>
    <r>
      <rPr>
        <b/>
        <sz val="8"/>
        <rFont val="Poppins"/>
      </rPr>
      <t xml:space="preserve">
Los tanques de almacenamiento, instalados en los Gasocentros, deben contar con la certificación del fabricante y, como mínimo, con los siguientes accesorios: a) Medidor de nivel con indicador local.</t>
    </r>
  </si>
  <si>
    <r>
      <rPr>
        <sz val="8"/>
        <rFont val="Poppins"/>
      </rPr>
      <t>Artículo 36° del reglamento aprobado por Decreto Supremo 019-97-EM:</t>
    </r>
    <r>
      <rPr>
        <b/>
        <sz val="8"/>
        <rFont val="Poppins"/>
      </rPr>
      <t xml:space="preserve">
Los tanques de almacenamiento, instalados en los Gasocentros, deben contar con la certificación del fabricante y, como mínimo, con los siguientes accesorios: b) Termómetro ubicado en el nivel mínimo del líquido.</t>
    </r>
  </si>
  <si>
    <r>
      <rPr>
        <sz val="8"/>
        <rFont val="Poppins"/>
      </rPr>
      <t>Artículo 36° del reglamento aprobado por Decreto Supremo N° 019-97-EM:</t>
    </r>
    <r>
      <rPr>
        <b/>
        <sz val="8"/>
        <rFont val="Poppins"/>
      </rPr>
      <t xml:space="preserve">
Los tanques de almacenamiento, instalados en los Gasocentros, deben contar con la certificación del fabricante y, como mínimo, con los siguientes accesorios: c) Manómetro calibrado con conexión a la fase de vapor, con un rango de cero (0) a trescientas (300) libras por pulgada cuadrada (psi) como mínimo.</t>
    </r>
  </si>
  <si>
    <r>
      <rPr>
        <sz val="8"/>
        <rFont val="Poppins"/>
      </rPr>
      <t>Artículo 36° del reglamento aprobado por Decreto Supremo N° 019-97-EM:</t>
    </r>
    <r>
      <rPr>
        <b/>
        <sz val="8"/>
        <rFont val="Poppins"/>
      </rPr>
      <t xml:space="preserve">
El tanque de GLP deberá tener válvulas check en las conexiones de entrada de GLP.</t>
    </r>
  </si>
  <si>
    <r>
      <rPr>
        <sz val="8"/>
        <rFont val="Poppins"/>
      </rPr>
      <t>Artículo 36° del reglamento aprobado por Decreto Supremo N° 019-97-EM:</t>
    </r>
    <r>
      <rPr>
        <b/>
        <sz val="8"/>
        <rFont val="Poppins"/>
      </rPr>
      <t xml:space="preserve">
El tanque de GLP deberá tener válvulas de exceso de flujo en las conexiones de salida de GLP excepto la conexión de la válvula de seguridad.</t>
    </r>
  </si>
  <si>
    <r>
      <rPr>
        <sz val="8"/>
        <rFont val="Poppins"/>
      </rPr>
      <t>Artículo 36° del reglamento aprobado por Decreto Supremo N° 019-97-EM, modificado por el Artículo 4° del Decreto Supremo N° 029-2007-EM:</t>
    </r>
    <r>
      <rPr>
        <b/>
        <sz val="8"/>
        <rFont val="Poppins"/>
      </rPr>
      <t xml:space="preserve">
El tanque de GLP deberá  tener línea a tierra para descarga de corriente estática (excepto en el caso de tanques soterrados o monticulados).</t>
    </r>
  </si>
  <si>
    <r>
      <rPr>
        <sz val="8"/>
        <rFont val="Poppins"/>
      </rPr>
      <t>Artículo 36° del reglamento aprobado por Decreto Supremo N° 019-97-EM, modificado por el artículo 4° del Decreto Supremo N° 029-2007-EM:</t>
    </r>
    <r>
      <rPr>
        <b/>
        <sz val="8"/>
        <rFont val="Poppins"/>
      </rPr>
      <t xml:space="preserve">
Los tanques de almacenamiento, instalados en los Gasocentros, deben contar con la certificación del fabricante y, como mínimo, con los siguientes accesorios: f) Válvula de exceso de flujo para retiro de líquido (definida en la NFPA 58 como Actuated Liquid Withdrawal Exceso Flor Valve). En caso que esta válvula se encuentre instalada en la parte superior del tanque deberá contar con un tubo de inmersión.</t>
    </r>
  </si>
  <si>
    <r>
      <rPr>
        <sz val="8"/>
        <rFont val="Poppins"/>
      </rPr>
      <t>Artículo 41° del reglamento aprobado por Decreto Supremo N° 019-97-EM:</t>
    </r>
    <r>
      <rPr>
        <b/>
        <sz val="8"/>
        <rFont val="Poppins"/>
      </rPr>
      <t xml:space="preserve">
Los tanques de almacenamiento en los Gasocentros, instalados a nivel del piso, conforme se señala en el artículo 35° del reglamento aprobado por Decreto Supremo N° 019-97-EM, deben tener pintado, en el cuerpo del mismo, la frase 'GAS COMBUSTIBLE, NO FUMAR' en letras de imprenta perfectamente visibles, sobre fondo vivamente contrastante, según lo indicado por la Norma Técnica Peruana N° 399.010. Adicionalmente, deberá señalizarse con el símbolo pictórico (rombo) de la Norma Técnica Peruana N° 399.015, número de las Naciones Unidas (UN 1075) y la simbología de NFPA 49/325M (1, 4, 0).</t>
    </r>
  </si>
  <si>
    <r>
      <rPr>
        <sz val="8"/>
        <rFont val="Poppins"/>
      </rPr>
      <t>Artículo 39° del reglamento aprobado por Decreto Supremo N° 019-97-EM:</t>
    </r>
    <r>
      <rPr>
        <b/>
        <sz val="8"/>
        <rFont val="Poppins"/>
      </rPr>
      <t xml:space="preserve">
El tanque de GLP deberá estar colocado dentro de una zona de seguridad delimitada por una cerca metálica de reja o malla, la cual deberá tener una altura mínima de 1.75 metros y máxima de 2 metros y a una distancia de 1 metro del tanque, asimismo deberá estar protegido por defensas contra impacto.</t>
    </r>
  </si>
  <si>
    <r>
      <rPr>
        <sz val="8"/>
        <rFont val="Poppins"/>
      </rPr>
      <t>Artículo 46° del reglamento aprobado por Decreto Supremo N° 019-97-EM:</t>
    </r>
    <r>
      <rPr>
        <b/>
        <sz val="8"/>
        <rFont val="Poppins"/>
      </rPr>
      <t xml:space="preserve">
Todas las válvulas y accesorios del tanque deben de ser accesibles para operación y mantenimiento; deben de estar protegidas adecuadamente.</t>
    </r>
  </si>
  <si>
    <r>
      <rPr>
        <sz val="8"/>
        <rFont val="Poppins"/>
      </rPr>
      <t>Artículo 48° del reglamento aprobado por Decreto Supremo N° 019-97-EM, modificado por el artículo 8° del Decreto Supremo N° 029-2007-EM:</t>
    </r>
    <r>
      <rPr>
        <b/>
        <sz val="8"/>
        <rFont val="Poppins"/>
      </rPr>
      <t xml:space="preserve">
Las válvulas de seguridad de los tanques para el uso de GLP, deben ser aprobadas y certificadas por el fabricante, y deben estar entubadas y protegidas del ingreso de elementos extraños y de la lluvia por dispositivos que eviten la corrosión y el deterioro de las mismas.</t>
    </r>
  </si>
  <si>
    <r>
      <rPr>
        <sz val="8"/>
        <rFont val="Poppins"/>
      </rPr>
      <t>Artículo 84° del reglamento aprobado por Decreto Supremo N° 019-97-EM:</t>
    </r>
    <r>
      <rPr>
        <b/>
        <sz val="8"/>
        <rFont val="Poppins"/>
      </rPr>
      <t xml:space="preserve">
Si el equipo de bombeo destinado a la transferencia del GLP de los tanques de almacenamiento a los Dispensadores, se ubica en una fosa, ésta deberá estar cubierta y protegida, debiendo asegurarse, además una ventilación mecánica, a prueba de explosión, para evitar la acumulación de vapores inflamables.</t>
    </r>
  </si>
  <si>
    <r>
      <rPr>
        <sz val="8"/>
        <rFont val="Poppins"/>
      </rPr>
      <t>Art. 44º del reglamento aprobado por Decreto Supremo Nº 019-97-EM, modificado por el Art. 5º del Decreto Supremo Nº 029-2007-EM:</t>
    </r>
    <r>
      <rPr>
        <b/>
        <sz val="8"/>
        <rFont val="Poppins"/>
      </rPr>
      <t xml:space="preserve">
Está prohibido el tránsito vehicular sobre el área de tanques enterrados; para lo cual, el área respectiva debe estar señalizada y protegida con barreras físicas.  Los tanques deberán tener protección contra la corrosión de acuerdo a las especificaciones del NACE Standard RP 0285. </t>
    </r>
  </si>
  <si>
    <r>
      <rPr>
        <sz val="8"/>
        <rFont val="Poppins"/>
      </rPr>
      <t xml:space="preserve">Artículo 48° del reglamento aprobado por Decreto Supremo N° 019-97-EM, modificado por el artículo 8° del Decreto Supremo N° 029-2007-EM: </t>
    </r>
    <r>
      <rPr>
        <b/>
        <sz val="8"/>
        <rFont val="Poppins"/>
      </rPr>
      <t xml:space="preserve">
El sistema de descarga debe ser vertical, construido de metal con punto de fusión superior a los ochocientos dieciséis grados centígrados (816° C), a una altura mínima de dos metros (2 m) del nivel del piso o del punto superior del tanque, la que sea más elevada, la unión entre la válvula de seguridad y la tubería debe ser mediante accesorio roscado con sección débil. En caso de ser necesario extender la tubería de descarga de seguridad a cualquier otra ubicación, éste sistema de tuberías no debe restringir el normal funcionamiento de la válvula de seguridad y debe ser diseñado y calculado de acuerdo con la API RP 520.</t>
    </r>
  </si>
  <si>
    <r>
      <rPr>
        <sz val="8"/>
        <rFont val="Poppins"/>
      </rPr>
      <t xml:space="preserve">Artículo 61° del reglamento aprobado por Decreto Supremo N° 019-97-EM: </t>
    </r>
    <r>
      <rPr>
        <b/>
        <sz val="8"/>
        <rFont val="Poppins"/>
      </rPr>
      <t xml:space="preserve">
Las tomas y el sistema se protegerán contra posibles golpes o deterioros causados por vehículos o personas, para garantizar su integridad.</t>
    </r>
  </si>
  <si>
    <r>
      <rPr>
        <sz val="8"/>
        <rFont val="Poppins"/>
      </rPr>
      <t xml:space="preserve">Literal d del Artículo 62° del reglamento aprobado por Decreto Supremo N° 019-97-EM, modificado por el Artículo 9° del Decreto Supremo N° 029-2007-EM: </t>
    </r>
    <r>
      <rPr>
        <b/>
        <sz val="8"/>
        <rFont val="Poppins"/>
      </rPr>
      <t xml:space="preserve">
Los accesorios roscados y los coples serán de acero clase 3000 o hierro maleable clase 300. </t>
    </r>
  </si>
  <si>
    <r>
      <rPr>
        <sz val="8"/>
        <rFont val="Poppins"/>
      </rPr>
      <t xml:space="preserve">Literal e del Artículo 62° del reglamento aprobado por Decreto Supremo N° 019-97-EM, modificado por el Artículo 9° del Decreto Supremo N° 029-2007-EM: </t>
    </r>
    <r>
      <rPr>
        <b/>
        <sz val="8"/>
        <rFont val="Poppins"/>
      </rPr>
      <t xml:space="preserve">
Las partes metálicas de accesorios que resisten presión deberán tener un punto de fusión mínimo de 1500°F  (816°C), de acuerdo a lo que indica la NFPA 58. </t>
    </r>
  </si>
  <si>
    <r>
      <rPr>
        <sz val="8"/>
        <rFont val="Poppins"/>
      </rPr>
      <t xml:space="preserve">Artículo 52° del reglamento aprobado por Decreto Supremo N° 019-97-EM: </t>
    </r>
    <r>
      <rPr>
        <b/>
        <sz val="8"/>
        <rFont val="Poppins"/>
      </rPr>
      <t xml:space="preserve">
Cuando se instalen tuberías enterradas se debe considerar y tomar precauciones especiales sobre el efecto que puedan tener sobre ellas las cargas originadas por el tránsito y movimientos sísmicos. Deben tener señalización en superficie para protegerlas de futuras excavaciones</t>
    </r>
  </si>
  <si>
    <r>
      <rPr>
        <sz val="8"/>
        <rFont val="Poppins"/>
      </rPr>
      <t xml:space="preserve">Artículo 53° del reglamento aprobado por Decreto Supremo N° 019-97-EM: </t>
    </r>
    <r>
      <rPr>
        <b/>
        <sz val="8"/>
        <rFont val="Poppins"/>
      </rPr>
      <t xml:space="preserve">
Las empaquetaduras de las conexiones deben ser de material resistente al fuego y al GLP, en su fase líquida y de vapor, y deben garantizar hermeticidad.
Deben tener un punto de fusión sobre los quinientos treinta y ocho grados centígrados (538° C) y ser de metal u otro material adecuado confinado en el metal.</t>
    </r>
  </si>
  <si>
    <r>
      <rPr>
        <sz val="8"/>
        <rFont val="Poppins"/>
      </rPr>
      <t xml:space="preserve">Artículo 55° del reglamento aprobado por Decreto Supremo N° 019-97-EM: </t>
    </r>
    <r>
      <rPr>
        <b/>
        <sz val="8"/>
        <rFont val="Poppins"/>
      </rPr>
      <t xml:space="preserve">
Se instalará una válvula de seguridad o de alivio con capacidad de descarga adecuada en los tramos de tubería en que pueda quedar atrapado el GLP en su fase líquida, entre las válvulas de cierre. La presión de apertura no debe ser menor de cuatrocientas libras por pulgada cuadrada (400 psi) ni mayor de quinientas libras por pulgada cuadrada (500 psi), de acuerdo a la norma NFPA 58. El dispositivo aliviador de presión descargará a la atmósfera. Se debe disponer que la descarga se efectúe en un lugar apropiado y en forma segura.</t>
    </r>
  </si>
  <si>
    <r>
      <rPr>
        <sz val="8"/>
        <rFont val="Poppins"/>
      </rPr>
      <t xml:space="preserve">Artículo 58° del reglamento aprobado por Decreto Supremo N° 019-97-EM: </t>
    </r>
    <r>
      <rPr>
        <b/>
        <sz val="8"/>
        <rFont val="Poppins"/>
      </rPr>
      <t xml:space="preserve">
En la instalación para el abastecimiento de los tanques de almacenamiento próximos a la manguera de carga, debe haber una válvula de desconexión rápida (pull away) y una válvula de cierre de emergencia (shut off) que cuente con Cierre automático a través de un activador térmico (cuyo elemento sensible se encuentre a 1.50 m. desde la unión de la manguera con válvula de desconexión rápida hasta la línea en que se instalará la válvula de cierre de emergencia), Cierre manual desde una distancia remota y Cierre manual en el sitio de la instalación.</t>
    </r>
  </si>
  <si>
    <r>
      <rPr>
        <sz val="8"/>
        <rFont val="Poppins"/>
      </rPr>
      <t xml:space="preserve">Artículo 46° del reglamento aprobado por Decreto Supremo N° 019-97-EM, modificado por el Artículo 7° del Decreto Supremo N° 029-2007-EM: </t>
    </r>
    <r>
      <rPr>
        <b/>
        <sz val="8"/>
        <rFont val="Poppins"/>
      </rPr>
      <t xml:space="preserve">
La transferencia de GLP líquido a tanques debe tener un punto de carga en un área externa del tanque de almacenamiento de GLP, a una distancia de tres 3 metros como mínimo, respecto a la proyección horizontal del tanque más cercano.</t>
    </r>
  </si>
  <si>
    <r>
      <rPr>
        <sz val="8"/>
        <rFont val="Poppins"/>
      </rPr>
      <t xml:space="preserve">Artículo 102° del reglamento aprobado mediante Decreto Supremo N° 019-97 EM: </t>
    </r>
    <r>
      <rPr>
        <b/>
        <sz val="8"/>
        <rFont val="Poppins"/>
      </rPr>
      <t xml:space="preserve">
Todas las instalaciones deberán observar las disposiciones contenidas en las Normas Técnicas Peruanas y a falta de éstas, como requisito mínimo, las siguientes normas de NFPA: NFPA 10, NFPA 14, NFPA 15, NFPA 20, NFPA 25, NFPA 26, NFPA 58, NFPA 59.
NFPA 58, Ed. 2020: Tabla 6.7.2.1, Parte C: La distancia mínima entre puntos de transferencia y aperturas en las paredes de los edificios o fosa en o por debajo del nivel de punto de transferencia es de 7.60 m. </t>
    </r>
  </si>
  <si>
    <r>
      <rPr>
        <sz val="8"/>
        <rFont val="Poppins"/>
      </rPr>
      <t xml:space="preserve">Artículo 102° del reglamento aprobado mediante Decreto Supremo N° 019-97 EM: </t>
    </r>
    <r>
      <rPr>
        <b/>
        <sz val="8"/>
        <rFont val="Poppins"/>
      </rPr>
      <t xml:space="preserve">
Todas las instalaciones deberán observar las disposiciones contenidas en las Normas Técnicas Peruanas y a falta de éstas, como requisito mínimo, las siguientes normas de NFPA: NFPA 10, NFPA 14, NFPA 15, NFPA 20, NFPA 25, NFPA 26, NFPA 58, NFPA 59.
NFPA 58, Ed. 2020: Tabla 6.7.2.1, Parte F: La distancia mínima desde los puntos de transferencia ubicados en estaciones de servicio de GLP hacia caminos públicos: calles, rutas, pasajes y veredas debe ser 3.10 metros.</t>
    </r>
  </si>
  <si>
    <r>
      <rPr>
        <sz val="8"/>
        <rFont val="Poppins"/>
      </rPr>
      <t xml:space="preserve">Artículo 102° del reglamento aprobado mediante Decreto Supremo N° 019-97 EM: </t>
    </r>
    <r>
      <rPr>
        <b/>
        <sz val="8"/>
        <rFont val="Poppins"/>
      </rPr>
      <t xml:space="preserve">
Todas las instalaciones deberán observar las disposiciones contenidas en las Normas Técnicas Peruanas y a falta de éstas, como requisito mínimo, las siguientes normas de NFPA: NFPA 10, NFPA 14, NFPA 15, NFPA 20, NFPA 25, NFPA 26, NFPA 58, NFPA 59.
Tabla 6.7.2.1 NFPA 58, Ed. 2020, Parte K: La distancia mínima desde los puntos de transferencia ubicados en estaciones de servicio de GLP hacia recipientes sobre superficie y subterráneos para combustibles líquidos inflamables y de clase II, debe ser 6.10 metros.</t>
    </r>
  </si>
  <si>
    <r>
      <rPr>
        <sz val="8"/>
        <rFont val="Poppins"/>
      </rPr>
      <t xml:space="preserve">Artículo 102° del reglamento aprobado mediante Decreto Supremo N° 019-97 EM: </t>
    </r>
    <r>
      <rPr>
        <b/>
        <sz val="8"/>
        <rFont val="Poppins"/>
      </rPr>
      <t xml:space="preserve">
Todas las instalaciones deberán observar las disposiciones contenidas en las Normas Técnicas Peruanas y a falta de éstas, como requisito mínimo, las siguientes normas de NFPA: NFPA 10, NFPA 14, NFPA 15, NFPA 20, NFPA 25, NFPA 26, NFPA 58, NFPA 59.
NFPA 58, Ed. 2020, 6.26.5, 6.26.5.1, H), 3: En todos los puntos en que la tubería pase a través de lámina de metal o de un elemento estructural, se debe instalarse una arandela de caucho o protección similar para evitar el rozamiento.</t>
    </r>
  </si>
  <si>
    <r>
      <rPr>
        <sz val="8"/>
        <rFont val="Poppins"/>
      </rPr>
      <t xml:space="preserve">Artículo 76° del reglamento aprobado por Decreto Supremo N° 019-97-EM: </t>
    </r>
    <r>
      <rPr>
        <b/>
        <sz val="8"/>
        <rFont val="Poppins"/>
      </rPr>
      <t xml:space="preserve">
La pistola de llenado será metálica, deberá estar provista de una válvula que sólo permita que fluya el GLP al tanque cuando se mantenga abierto manualmente, sin posibilidad de fijación, cerrándose automáticamente en el momento de soltarse la presión manual. Debe tener un dispositivo que impida la salida del GLP si no está conectada a la válvula de llenado del tanque del vehículo. El modelo de pistola a utilizarse deberá ser de tipo normalizado.</t>
    </r>
  </si>
  <si>
    <r>
      <rPr>
        <sz val="8"/>
        <rFont val="Poppins"/>
      </rPr>
      <t xml:space="preserve">Artículo 77° del reglamento aprobado por Decreto Supremo N° 019-97-EM: </t>
    </r>
    <r>
      <rPr>
        <b/>
        <sz val="8"/>
        <rFont val="Poppins"/>
      </rPr>
      <t xml:space="preserve">
Las islas de los Dispensadores de los Gasocentros deberán estar a una distancia mínima de cinco metros (5 m), medidos desde la proyección horizontal del tanque de almacenamiento de GLP más cercano. Además deben tener defensas de concreto, fierro o cualquier otro diseño efectivo contra choques, las que se destacarán con pintura de fácil visibilidad.</t>
    </r>
  </si>
  <si>
    <t>Código: GF-PREOP_RHO-071-I/M</t>
  </si>
  <si>
    <t>2.1    DE LA UBICACIÓN</t>
  </si>
  <si>
    <t>2.2. DE LAS INSTALACIONES ELÉCTRICAS EXTERNAS</t>
  </si>
  <si>
    <t>2.3  DE LOS ACCESOS</t>
  </si>
  <si>
    <t>2.4. DE LA DISTRIBUCIÓN</t>
  </si>
  <si>
    <t>2.5      DE LOS RADIOS DE GIRO Y CIRCULACIÓN</t>
  </si>
  <si>
    <t>2.6. DE LAS INSTALACIONES MECANICAS</t>
  </si>
  <si>
    <t>2.6.1. DE LAS INSTALACIONES MECÁNICAS: TANQUES</t>
  </si>
  <si>
    <t xml:space="preserve">2.7    BOCAS DE LLENADO Y TUBERÍAS 2.6.2. DE LAS INSTALACIONES MECANICAS: BOCAS DE LLENADO Y TUBERÍAS </t>
  </si>
  <si>
    <t>2.6.3. DE LAS INSTALACIONES MECANICAS: SURTIDORES, DISPENSADORES Y BOMBAS</t>
  </si>
  <si>
    <t>2.7. DE LAS INSTALACIONES ELÉCTRICAS INTERNAS</t>
  </si>
  <si>
    <t>2.8. DE LAS CONDICIONES DE SEGURIDAD</t>
  </si>
  <si>
    <t>2.9     LETREROS Y AVISOS</t>
  </si>
  <si>
    <t>REQUERIMIENTOS DE SEGURIDAD PARA LA VENTA DE GLP EN CILINDROS</t>
  </si>
  <si>
    <r>
      <rPr>
        <sz val="8"/>
        <rFont val="Poppins"/>
      </rPr>
      <t>Artículo 38 del reglamento aprobado por Decreto Supremo N° 019-97-EM:</t>
    </r>
    <r>
      <rPr>
        <b/>
        <sz val="8"/>
        <rFont val="Poppins"/>
      </rPr>
      <t xml:space="preserve">
Cada tanque de almacenamiento de los Gasocentros no podrá tener una capacidad menor al equivalente de cinco metros cúbicos (5 m3) de capacidad de agua y la máxima capacidad total instalada en un Gasocentro no podrá superar al equivalente de cuarenta metros cúbicos (40 m3) de capacidad de agua.</t>
    </r>
  </si>
  <si>
    <r>
      <rPr>
        <sz val="8"/>
        <rFont val="Poppins"/>
      </rPr>
      <t>Literal g del Artículo 62° del reglamento aprobado por Decreto Supremo N° 019-97-EM, modificado por el Artículo 9° del Decreto Supremo N° 029-2007-EM, de conformidad con el numeral 6.21.5 de la NFPA 58 – Código del Gas Licuado de Petróleo, ed. 2020:</t>
    </r>
    <r>
      <rPr>
        <b/>
        <sz val="8"/>
        <rFont val="Poppins"/>
      </rPr>
      <t xml:space="preserve">
6.21.5 Instalación de Filtros.
Los filtros se instalarán de manera que el elemento del filtro se pueda retirar sin quitar el equipo o la tubería.</t>
    </r>
  </si>
  <si>
    <r>
      <rPr>
        <sz val="8"/>
        <rFont val="Poppins"/>
      </rPr>
      <t>Artículo 92° del reglamento aprobado por Decreto Supremo N° 019-97-EM, modificado por el artículo 9° del Decreto Supremo N° 037-2007-EM:</t>
    </r>
    <r>
      <rPr>
        <b/>
        <sz val="8"/>
        <rFont val="Poppins"/>
      </rPr>
      <t xml:space="preserve">
Las Estaciones de Servicios que se encuentren debidamente autorizadas y registradas en la DGH; y, en consecuencia, estén expendiendo combustibles líquidos, podrán vender GLP para uso automotor, siempre que cuenten con un área disponible y apropiada para ello y bajo las siguientes condiciones de seguridad: a) La distancia mínima entre los Dispensadores de GLP y los Dispensadores o surtidores de combustibles líquidos deberá ser de tres metros (3 m), salvo que se instalen en paralelo, en cuyo caso la distancia deberá ser de seis metros (6 m).</t>
    </r>
  </si>
  <si>
    <r>
      <rPr>
        <sz val="8"/>
        <rFont val="Poppins"/>
      </rPr>
      <t>Artículo 98° del reglamento aprobado por Decreto Supremo N° 019-97-EM:</t>
    </r>
    <r>
      <rPr>
        <b/>
        <sz val="8"/>
        <rFont val="Poppins"/>
      </rPr>
      <t xml:space="preserve">
Las bombas de agua contra incendio que sean accionadas por motor eléctrico deben contar, además de ser alimentadas independientemente del interruptor general de la instalación, con un generador eléctrico que permita su operación en caso de corte o suspensión de energía eléctrica. Dicho generador eléctrico deberá estar a quince metros (15 m) de los tanques de GLP y Dispensadores, ser a prueba de explosión si no se encuentra en una ubicación aislada de las áreas de almacenamiento y Dispensadores, teniendo en cuenta la dirección que recorrerían los gases de GLP en caso de producirse un fuga a fin de evitar la presencia de estos gases en dicha zona.</t>
    </r>
  </si>
  <si>
    <r>
      <rPr>
        <sz val="8"/>
        <rFont val="Poppins"/>
      </rPr>
      <t>Artículo 23° del reglamento aprobado por Decreto Supremo N° 019-97-EM:</t>
    </r>
    <r>
      <rPr>
        <b/>
        <sz val="8"/>
        <rFont val="Poppins"/>
      </rPr>
      <t xml:space="preserve">
Los Gasocentros que se construyan a lo largo de las carreteras deberán sujetarse a las siguientes disposiciones: a) Los Dispensadores se ubican a una distancia mínima de veinte metros (20 m) del borde de la carretera al límite más cercano de la propiedad donde se ubica el Gasocentro; con el fin de disponer de espacio suficiente para la construcción de plantas de servicio, que vienen a ser la vías de ingreso y/o salida de los vehículos.</t>
    </r>
  </si>
  <si>
    <r>
      <rPr>
        <sz val="8"/>
        <rFont val="Poppins"/>
      </rPr>
      <t xml:space="preserve">Artículo 72° del reglamento aprobado por Decreto Supremo N° 019-97-EM: </t>
    </r>
    <r>
      <rPr>
        <b/>
        <sz val="8"/>
        <rFont val="Poppins"/>
      </rPr>
      <t xml:space="preserve">
Los dispensadores deben de ser instalados en forma fija.</t>
    </r>
  </si>
  <si>
    <r>
      <rPr>
        <sz val="8"/>
        <rFont val="Poppins"/>
      </rPr>
      <t xml:space="preserve">Artículo 77° del reglamento aprobado por Decreto Supremo N° 019-97-EM: </t>
    </r>
    <r>
      <rPr>
        <b/>
        <sz val="8"/>
        <rFont val="Poppins"/>
      </rPr>
      <t xml:space="preserve">
Las islas deberán tener una altura mínima de veinte centímetros (0.20 m).</t>
    </r>
  </si>
  <si>
    <r>
      <rPr>
        <sz val="8"/>
        <rFont val="Poppins"/>
      </rPr>
      <t xml:space="preserve">Artículo 79° del reglamento aprobado por Decreto Supremo N° 019-97-EM: </t>
    </r>
    <r>
      <rPr>
        <b/>
        <sz val="8"/>
        <rFont val="Poppins"/>
      </rPr>
      <t xml:space="preserve">
Los Dispensadores deben contar con un dispositivo de compensación volumétrica que corrija automáticamente las distorsiones en el volumen por efecto de la temperatura y densidad.</t>
    </r>
  </si>
  <si>
    <r>
      <rPr>
        <sz val="8"/>
        <rFont val="Poppins"/>
      </rPr>
      <t xml:space="preserve">Artículo 80° del reglamento aprobado por Decreto Supremo N° 019-97-EM: </t>
    </r>
    <r>
      <rPr>
        <b/>
        <sz val="8"/>
        <rFont val="Poppins"/>
      </rPr>
      <t xml:space="preserve">
Las mangueras que se usen en el despacho de GLP, deben haber sido fabricadas para el manipuleo de este tipo de combustible, ser resistentes a la acción de éste con una presión de ruptura de 120 kg/cm2 (1,750 psi) o más y a una presión de trabajo no inferior a 23.8 kg/cm2 (350 psi).</t>
    </r>
  </si>
  <si>
    <r>
      <rPr>
        <sz val="8"/>
        <rFont val="Poppins"/>
      </rPr>
      <t xml:space="preserve">Artículo 81° del reglamento aprobado por Decreto Supremo N° 019-97-EM: </t>
    </r>
    <r>
      <rPr>
        <b/>
        <sz val="8"/>
        <rFont val="Poppins"/>
      </rPr>
      <t xml:space="preserve">
Las mangueras con sus conexiones de servicio instaladas deben ser capaces de soportar una presión de trabajo no inferior a veintitrés y ocho décimas (23.8) kilogramos por centímetro cuadrado (350 psi). Si se somete el conjunto a una prueba de fugas, la presión de la prueba hidrostática deberá ser dos (2) veces la presión de trabajo, lo cual resulta
cuarenta y siete y seis décimas (47.6) kilogramos por centímetro cuadrado (700 psi).</t>
    </r>
  </si>
  <si>
    <r>
      <rPr>
        <sz val="8"/>
        <rFont val="Poppins"/>
      </rPr>
      <t xml:space="preserve">Artículo 82° del reglamento aprobado por Decreto Supremo N° 019-97-EM: </t>
    </r>
    <r>
      <rPr>
        <b/>
        <sz val="8"/>
        <rFont val="Poppins"/>
      </rPr>
      <t xml:space="preserve">
Las mangueras de despacho cuentan con una válvula de cierre rápido en su extremo libre.
Las mangueras que se usen para despacho de GLP deben protegerse contra presiones hidrostáticas excesivas mediante válvulas de alivio de seguridad instaladas convenientemente, cuando la manguera permanezca con GLP atrapado en la misma, por el cierre de dos (2) válvulas en sus extremos.
La presión de apertura no deberá ser menor a veintiocho y doce centésimos (28.12) kilogramos por centímetro cuadrado o cuatrocientas (400) libras por pulgada cuadrada ni mayor de treinta y ocho y veintiún centésimos (38.21) kilogramos por centímetro cuadrado.</t>
    </r>
  </si>
  <si>
    <r>
      <rPr>
        <sz val="8"/>
        <rFont val="Poppins"/>
      </rPr>
      <t xml:space="preserve">Artículo 83° del reglamento aprobado por Decreto Supremo N° 019-97-EM: </t>
    </r>
    <r>
      <rPr>
        <b/>
        <sz val="8"/>
        <rFont val="Poppins"/>
      </rPr>
      <t xml:space="preserve">
La manguera debe tener en uno de sus extremos una sección débil o un enlace separable, destinado a romperse o desengancharse en caso de sufrir una tracción anormal.</t>
    </r>
  </si>
  <si>
    <r>
      <rPr>
        <sz val="8"/>
        <rFont val="Poppins"/>
      </rPr>
      <t xml:space="preserve">Artículo 83° del reglamento aprobado por Decreto Supremo N° 019-97-EM: </t>
    </r>
    <r>
      <rPr>
        <b/>
        <sz val="8"/>
        <rFont val="Poppins"/>
      </rPr>
      <t xml:space="preserve">
En caso de ruptura, la manguera debe tener en uno de sus extremos un dispositivo automático que impida el vaciado de GLP al aire libre.</t>
    </r>
  </si>
  <si>
    <r>
      <rPr>
        <sz val="8"/>
        <rFont val="Poppins"/>
      </rPr>
      <t xml:space="preserve">Artículo 77° del reglamento aprobado por Decreto Supremo N° 019-97-EM: </t>
    </r>
    <r>
      <rPr>
        <b/>
        <sz val="8"/>
        <rFont val="Poppins"/>
      </rPr>
      <t xml:space="preserve">
La isla de los  dispensadores deberán tener defensas de concreto y fierro contra choques.</t>
    </r>
  </si>
  <si>
    <r>
      <rPr>
        <sz val="8"/>
        <rFont val="Poppins"/>
      </rPr>
      <t xml:space="preserve">Artículo 75° del reglamento aprobado por Decreto Supremo N° 019-97-EM: </t>
    </r>
    <r>
      <rPr>
        <b/>
        <sz val="8"/>
        <rFont val="Poppins"/>
      </rPr>
      <t xml:space="preserve">
Los dispensadores deben estar provistos de conexiones a tierra.</t>
    </r>
  </si>
  <si>
    <r>
      <rPr>
        <sz val="8"/>
        <rFont val="Poppins"/>
      </rPr>
      <t xml:space="preserve">Artículo 102° del reglamento aprobado mediante Decreto Supremo N° 019-97 EM: </t>
    </r>
    <r>
      <rPr>
        <b/>
        <sz val="8"/>
        <rFont val="Poppins"/>
      </rPr>
      <t xml:space="preserve">
Todas las instalaciones deberán observar las disposiciones contenidas en las Normas Técnicas Peruanas y a falta de éstas, como requisito mínimo, las siguientes normas de NFPA: NFPA 10, NFPA 14, NFPA 15, NFPA 20, NFPA 25, NFPA 26, NFPA 58, NFPA 59.
NFPA 58, Ed. 2020, 6.27.2.2: Los surtidores de combustibles para vehículos y las estaciones de servicio deberán ubicarse alejados de fosas de acuerdo con la Tabla 6.7.2.1  sin drenajes o descargas de fluidos dirigidos desde la unidad hacia la abertura de un sistema cloacal  o dentro de los 15 pies (4.6 m.) de ésta.</t>
    </r>
  </si>
  <si>
    <r>
      <rPr>
        <sz val="8"/>
        <rFont val="Poppins"/>
      </rPr>
      <t xml:space="preserve">Artículo 103° del reglamento aprobado por Decreto Supremo N° 019-97-EM: </t>
    </r>
    <r>
      <rPr>
        <b/>
        <sz val="8"/>
        <rFont val="Poppins"/>
      </rPr>
      <t xml:space="preserve">
Todo aparato que produzca fuego, calor o chispa, tales como calentadores de agua, cocinillas, etc., cuyo uso se considere indispensable para el servicio del personal, deberán instalarse de tal forma que estén separados físicamente de las áreas de los tanques de almacenamiento y Dispensadores y confinados en un lugar cerrado dentro del área de oficinas, a no menos de quince metros (15.00 m.).</t>
    </r>
  </si>
  <si>
    <r>
      <rPr>
        <sz val="8"/>
        <rFont val="Poppins"/>
      </rPr>
      <t xml:space="preserve">Artículo 63° del reglamento aprobado por Decreto Supremo N° 019-97-EM: </t>
    </r>
    <r>
      <rPr>
        <b/>
        <sz val="8"/>
        <rFont val="Poppins"/>
      </rPr>
      <t xml:space="preserve">
El diseño de las instalaciones eléctricas y la selección de los equipos y materiales que se empleen dentro de las zonas de tanques de almacenamiento y, en general, en toda área o zona donde puedan existir vapores inflamables, deberá cumplir con las especificaciones de la Clase I División 1 ó 2 Grupo D del Código Nacional de Electricidad o NFPA 70</t>
    </r>
  </si>
  <si>
    <r>
      <rPr>
        <sz val="8"/>
        <rFont val="Poppins"/>
      </rPr>
      <t xml:space="preserve">Artículo 64° del reglamento aprobado por Decreto Supremo N° 019-97-EM: </t>
    </r>
    <r>
      <rPr>
        <b/>
        <sz val="8"/>
        <rFont val="Poppins"/>
      </rPr>
      <t xml:space="preserve">
Las líneas eléctricas deberán de estar entubadas. Las canalizaciones deben contar con conduit, conexiones y sellos a prueba de explosión.</t>
    </r>
  </si>
  <si>
    <r>
      <rPr>
        <sz val="8"/>
        <rFont val="Poppins"/>
      </rPr>
      <t xml:space="preserve">Artículo 67° del reglamento aprobado por Decreto Supremo N° 019-97-EM: </t>
    </r>
    <r>
      <rPr>
        <b/>
        <sz val="8"/>
        <rFont val="Poppins"/>
      </rPr>
      <t xml:space="preserve">
Los sistemas de almacenamiento de llenado y descarga deben tener conexión de descarga de electricidad estática a tierra.</t>
    </r>
  </si>
  <si>
    <r>
      <rPr>
        <sz val="8"/>
        <rFont val="Poppins"/>
      </rPr>
      <t xml:space="preserve">Artículo 68° del reglamento aprobado por Decreto Supremo N° 019-97-EM, modificado por el artículo 10° del Decreto Supremo N° 029-2007-EM: </t>
    </r>
    <r>
      <rPr>
        <b/>
        <sz val="8"/>
        <rFont val="Poppins"/>
      </rPr>
      <t xml:space="preserve">
Las instalaciones eléctricas deben estar provistas de un dispositivo de parada de emergencia que permita a la vez, aislar todos los equipos eléctricos situados al interior del establecimiento y cerrar las válvulas más cercanas al Dispensador (válvula solenoide). Debe colocarse una válvula de cierre manual y una válvula de exceso de flujo de capacidad adecuada por cada conexión de ingreso o salida de GLP que tenga el Dispensador, las cuales deben ubicarse debajo del nivel de la base de éste y deben estar protegidas contra impacto por la estructura de la isla.</t>
    </r>
  </si>
  <si>
    <r>
      <rPr>
        <sz val="8"/>
        <rFont val="Poppins"/>
      </rPr>
      <t xml:space="preserve">Artículo 67° del reglamento aprobado por Decreto Supremo N° 019-97-EM: </t>
    </r>
    <r>
      <rPr>
        <b/>
        <sz val="8"/>
        <rFont val="Poppins"/>
      </rPr>
      <t xml:space="preserve">
Todo equipo eléctrico deberá tener conexión a tierra para la descarga de la corriente estática.</t>
    </r>
  </si>
  <si>
    <r>
      <rPr>
        <sz val="8"/>
        <rFont val="Poppins"/>
      </rPr>
      <t xml:space="preserve">Artículo 94° del reglamento aprobado por Decreto Supremo N° 019-97-EM: </t>
    </r>
    <r>
      <rPr>
        <b/>
        <sz val="8"/>
        <rFont val="Poppins"/>
      </rPr>
      <t xml:space="preserve">
Los Gasocentros deben tener un Sistema Detector Continuo de Gases, con un mínimo de dos detectores; uno de ellos ubicados en el punto de transferencia y otro en la zona de tanques u otras áreas críticas, de acuerdo a la norma NFPA 72.</t>
    </r>
  </si>
  <si>
    <r>
      <rPr>
        <sz val="8"/>
        <rFont val="Poppins"/>
      </rPr>
      <t xml:space="preserve">Artículo 94° del reglamento aprobado por Decreto Supremo N° 019-97-EM: </t>
    </r>
    <r>
      <rPr>
        <b/>
        <sz val="8"/>
        <rFont val="Poppins"/>
      </rPr>
      <t xml:space="preserve">
El sistema de alarma deberá activarse cuando los sensores fijos detecten el 25% del límite inferior de explosividad.</t>
    </r>
  </si>
  <si>
    <r>
      <rPr>
        <sz val="8"/>
        <rFont val="Poppins"/>
      </rPr>
      <t xml:space="preserve">Artículo 94° del reglamento aprobado por Decreto Supremo N° 019-97-EM: </t>
    </r>
    <r>
      <rPr>
        <b/>
        <sz val="8"/>
        <rFont val="Poppins"/>
      </rPr>
      <t xml:space="preserve">
En el tanque monticulados o soterrado, deberá instalase un detector adicional en el pozo de la bomba a 25 cm. del fondo.</t>
    </r>
  </si>
  <si>
    <r>
      <rPr>
        <sz val="8"/>
        <rFont val="Poppins"/>
      </rPr>
      <t xml:space="preserve">Artículo 96º del reglamento aprobado por Decreto Supremo Nº 019-97-EM modificado por Decreto Supremo N° 029-2007-EM: </t>
    </r>
    <r>
      <rPr>
        <b/>
        <sz val="8"/>
        <rFont val="Poppins"/>
      </rPr>
      <t xml:space="preserve">
En las áreas urbanas, es requisito indispensable, independientemente de la forma en que el tanque esté instalado, que la red pública de agua, además de ser constante tenga un mínimo de dos (2) hidrantes o grifos contraincendio, en un radio no mayor a cien metros (100 m) del Gasocentro. En caso no existan ni se puedan instalar hidrantes de la red pública, deberá contarse con almacenamiento de agua, bombas contraincendio y mangueras, para mantener un flujo de doscientos cincuenta galones por minuto (250 gpm) (946,3lpm) por dos (2) horas, independiente del flujo y almacenamiento requerido para efecto de enfriamiento de los tanques.</t>
    </r>
  </si>
  <si>
    <r>
      <rPr>
        <sz val="8"/>
        <rFont val="Poppins"/>
      </rPr>
      <t xml:space="preserve">Artículo 98° del reglamento aprobado por Decreto Supremo N° 019-97-EM: </t>
    </r>
    <r>
      <rPr>
        <b/>
        <sz val="8"/>
        <rFont val="Poppins"/>
      </rPr>
      <t xml:space="preserve">
Las bombas contra incendio además de ser alimentadas independientemente por el interruptor general de la instalación, con un generador eléctrico que permita su operación en caso de corte o suspensión de energía eléctrica.</t>
    </r>
  </si>
  <si>
    <r>
      <rPr>
        <sz val="8"/>
        <rFont val="Poppins"/>
      </rPr>
      <t xml:space="preserve">Artículo 98º del reglamento aprobado por Decreto Supremo Nº 019-97-EM: </t>
    </r>
    <r>
      <rPr>
        <b/>
        <sz val="8"/>
        <rFont val="Poppins"/>
      </rPr>
      <t xml:space="preserve">
Las bombas de agua contra incendio deberán ser accionadas en forma automática, por actuación del sistema de detección de incendio o fugas que se instale en el Gasocentro; y, su selección e instalación deberá cumplir con el Código NFPA-20.</t>
    </r>
  </si>
  <si>
    <r>
      <rPr>
        <sz val="8"/>
        <rFont val="Poppins"/>
      </rPr>
      <t xml:space="preserve">Artículo 99° del reglamento aprobado por Decreto Supremo N° 019-97-EM: </t>
    </r>
    <r>
      <rPr>
        <b/>
        <sz val="8"/>
        <rFont val="Poppins"/>
      </rPr>
      <t xml:space="preserve">
Como mínimo deberá contar con dos extintores portátiles de 12 kilogramos de capacidad, cuyo agente extintor sea de múltiple propósito ABC (polvo químico seco a base de monofosfato de amonio y con rating de extinción certificada - U.L. ó NTP 350.062 - no menor a 20A:80BC), los que serán ubicados en la isla de Dispensadores y el área de tanques. Adicionalmente, deberá contar con un (1) extintor rodante de cincuenta kilogramos (50kg) de capacidad, cuyo agente extintor sea de múltiple propósito ABC (polvo químico seco a base de monofosfato de amonio y con rating de extinción certificado - U.L. o NTP 350.043 - no menor a 40A:240BC), que será colocado en el patio de maniobras.</t>
    </r>
  </si>
  <si>
    <r>
      <rPr>
        <sz val="8"/>
        <rFont val="Poppins"/>
      </rPr>
      <t xml:space="preserve">Artículo 100° del reglamento aprobado por Decreto Supremo N° 019-97-EM: </t>
    </r>
    <r>
      <rPr>
        <b/>
        <sz val="8"/>
        <rFont val="Poppins"/>
      </rPr>
      <t xml:space="preserve">
La ubicación de los extintores deberá ser debidamente señalizada, de acuerdo a la Norma Técnica Peruana vigente. Los extintores deberán localizarse de tal manera que no se tenga que recorrer más de quince metros (15.00 m.) para su disponibilidad.</t>
    </r>
  </si>
  <si>
    <r>
      <rPr>
        <sz val="8"/>
        <rFont val="Poppins"/>
      </rPr>
      <t xml:space="preserve">Artículo 65º del reglamento aprobado por Decreto Supremo Nº 019-97-EM: </t>
    </r>
    <r>
      <rPr>
        <b/>
        <sz val="8"/>
        <rFont val="Poppins"/>
      </rPr>
      <t xml:space="preserve">
Deben instalarse no menos de dos interruptores generales de corte de energía eléctrica para que, en casos de emergencia, actúen sobre las unidades de suministro de GLP distantes de ellas y fácilmente ubicables. Uno deberá ubicarse dentro del perímetro de seguridad y el otro más alejado de éste. Adicionalmente, deberá accionar el sistema de agua contra incendio.</t>
    </r>
  </si>
  <si>
    <r>
      <rPr>
        <sz val="8"/>
        <rFont val="Poppins"/>
      </rPr>
      <t xml:space="preserve">Artículo 41º del reglamento aprobado por Decreto Supremo Nº 019-97-EM: </t>
    </r>
    <r>
      <rPr>
        <b/>
        <sz val="8"/>
        <rFont val="Poppins"/>
      </rPr>
      <t xml:space="preserve">
En el área donde se encuentren instalados los tanques enterrados o monticulados deben colocarse paneles externos, con la frase 'GAS COMBUSTIBLE, NO FUMAR' en letras de imprenta perfectamente visibles, sobre fondo vivamente contrastante, según lo indicado por la Norma Técnica Peruana Nº 399.010. El panel contendrá, igualmente el símbolo pictórico (rombo) de la Norma Técnica Peruana Nº 399.015, número de las Naciones Unidas (UN 1075) y la simbología de NFPA 49/325M (1,4,0).</t>
    </r>
  </si>
  <si>
    <r>
      <rPr>
        <sz val="8"/>
        <rFont val="Poppins"/>
      </rPr>
      <t xml:space="preserve">Artículo 70° del reglamento aprobado por Decreto Supremo N° 019-97-EM:  </t>
    </r>
    <r>
      <rPr>
        <b/>
        <sz val="8"/>
        <rFont val="Poppins"/>
      </rPr>
      <t xml:space="preserve">
En los lugares donde puedan ocurrir o existan tormentas eléctricas, debe instalarse un sistema de pararrayos, diseñado adecuadamente para proteger la instalación.</t>
    </r>
  </si>
  <si>
    <r>
      <rPr>
        <sz val="8"/>
        <rFont val="Poppins"/>
      </rPr>
      <t xml:space="preserve">Artículo 96º del reglamento aprobado por Decreto Supremo Nº 019-97-EM, modificado por Decreto Supremo N° 037-2007-EM: </t>
    </r>
    <r>
      <rPr>
        <b/>
        <sz val="8"/>
        <rFont val="Poppins"/>
      </rPr>
      <t xml:space="preserve">
El volumen mínimo de reserva de agua contraincendio para efectos de enfriamiento, será el requerido para mantener dos (2) horas de abastecimiento de agua para enfriamiento, a un régimen de 0.25 gpm/p2 (10.2 lpm/m2), según el área expuesta de los tanques si el tanque para GLP no está enterrado o monticulado.
Debe considerarse que la mínima protección consiste en refrigerar el tanque que se encuentra en emergencia, así como los tanques inmediatamente contiguos.</t>
    </r>
  </si>
  <si>
    <r>
      <rPr>
        <sz val="8"/>
        <rFont val="Poppins"/>
      </rPr>
      <t xml:space="preserve">Artículo 95° del reglamento aprobado por Decreto Supremo N° 019-97-EM: </t>
    </r>
    <r>
      <rPr>
        <b/>
        <sz val="8"/>
        <rFont val="Poppins"/>
      </rPr>
      <t xml:space="preserve">
Deberá contar con letrero PELIGRO GAS INFLAMABLE.</t>
    </r>
  </si>
  <si>
    <r>
      <rPr>
        <sz val="8"/>
        <rFont val="Poppins"/>
      </rPr>
      <t xml:space="preserve">Artículo 74° del reglamento aprobado por Decreto Supremo N° 019-97-EM: </t>
    </r>
    <r>
      <rPr>
        <b/>
        <sz val="8"/>
        <rFont val="Poppins"/>
      </rPr>
      <t xml:space="preserve">
En las islas de dispensadores deben colocarse los avisos NO FUMAR, APAGUE SU MOTOR, APAGUE EQUIPOS ELÉCTRICOS.</t>
    </r>
  </si>
  <si>
    <r>
      <rPr>
        <sz val="8"/>
        <rFont val="Poppins"/>
      </rPr>
      <t xml:space="preserve">Artículo 22° del reglamento aprobado por Decreto Supremo N° 019-97-EM: </t>
    </r>
    <r>
      <rPr>
        <b/>
        <sz val="8"/>
        <rFont val="Poppins"/>
      </rPr>
      <t xml:space="preserve">
El Gasocentros no deberá construirse en terrenos que impidan una adecuada ventilación y dispersión de vapores de GLP.</t>
    </r>
  </si>
  <si>
    <r>
      <rPr>
        <sz val="8"/>
        <rFont val="Poppins"/>
      </rPr>
      <t xml:space="preserve">Artículo 22° del reglamento aprobado por Decreto Supremo N° 019-97-EM: </t>
    </r>
    <r>
      <rPr>
        <b/>
        <sz val="8"/>
        <rFont val="Poppins"/>
      </rPr>
      <t xml:space="preserve">
El Gasocentro deberá construirse a cielo abierto.</t>
    </r>
  </si>
  <si>
    <r>
      <rPr>
        <sz val="8"/>
        <rFont val="Poppins"/>
      </rPr>
      <t xml:space="preserve">Artículo 25° del reglamento aprobado por Decreto N° Supremo 019-97-EM: </t>
    </r>
    <r>
      <rPr>
        <b/>
        <sz val="8"/>
        <rFont val="Poppins"/>
      </rPr>
      <t xml:space="preserve">
Los Gasocentros que no satisfagan el radio mínimo de giro de catorce metros (14 m) no podrán prestar servicio a vehículos de carga y autobuses, y están obligados a colocar un aviso conteniendo tal prohibición.</t>
    </r>
  </si>
  <si>
    <r>
      <rPr>
        <sz val="8"/>
        <rFont val="Poppins"/>
      </rPr>
      <t xml:space="preserve">Artículo 31° del reglamento aprobado por Decreto Supremo N° 019-97-EM: </t>
    </r>
    <r>
      <rPr>
        <b/>
        <sz val="8"/>
        <rFont val="Poppins"/>
      </rPr>
      <t xml:space="preserve">
Todo el material de construcción utilizado en los Gasocentros debe ser no combustible dentro de un radio de diez metros (10 m) de los puntos de transferencia de GLP.</t>
    </r>
  </si>
  <si>
    <r>
      <rPr>
        <sz val="8"/>
        <rFont val="Poppins"/>
      </rPr>
      <t xml:space="preserve">Artículo 32° del reglamento aprobado por Decreto Supremo N° 019-97-EM: </t>
    </r>
    <r>
      <rPr>
        <b/>
        <sz val="8"/>
        <rFont val="Poppins"/>
      </rPr>
      <t xml:space="preserve">
En lo no previsto en este reglamento, para otorgar las autorizaciones de construcción e instalación se regirá por el RNC vigente.</t>
    </r>
  </si>
  <si>
    <r>
      <rPr>
        <sz val="8"/>
        <rFont val="Poppins"/>
      </rPr>
      <t xml:space="preserve">Artículo 78º del Reglamento de Establecimiento de Venta de Gas Licuado de Petróleo Para Uso Automotor – Gasocentros aprobado mediante Decreto Supremo Nº 019-97- EM.- </t>
    </r>
    <r>
      <rPr>
        <b/>
        <sz val="8"/>
        <rFont val="Poppins"/>
      </rPr>
      <t xml:space="preserve">
Queda terminantemente prohibido que los tanques de los vehículos a GLP sean llenados a más del ochenta por ciento (80%) de capacidad de los mismos, esta condición básica de seguridad deberá destacarse mediante letreros visibles a cualquier hora del día y de la noche. </t>
    </r>
  </si>
  <si>
    <r>
      <rPr>
        <sz val="8"/>
        <rFont val="Poppins"/>
      </rPr>
      <t>Artículo 102º del Reglamento de Establecimiento de Venta de Gas Licuado de Petróleo Para Uso Automotor – Gasocentros aprobado mediante Decreto Supremo Nº 019-97- EM, de conformidad con el numeral 6.5.4 de la NFPA 58 – Código del Gas Licuado de Petróleo, ed. 2020:</t>
    </r>
    <r>
      <rPr>
        <b/>
        <sz val="8"/>
        <rFont val="Poppins"/>
      </rPr>
      <t xml:space="preserve">
6.5.4 Requisitos estructurales
6.5.4.1 Deben permitirse estructuras como muros cortafuego, cercas, barreras de tierra o concreto y otras estructuras similares alrededor de recipientes no refrigerados instalados, de acuerdo a todos los siguientes ítems:
(1) Debe haber un espacio libre alrededor del recipiente para su inspección y mantenimiento.
(2) La estructura debe estar abierta al menos en un lado que incluya la dimensión más larga del recipiente.
(3) La parte superior del recipiente debe poder ser mojada por un chorro de manguera de respuesta a emergencias.</t>
    </r>
  </si>
  <si>
    <r>
      <rPr>
        <sz val="8"/>
        <rFont val="Poppins"/>
      </rPr>
      <t>Numeral 6 del literal g del artículo 2° del reglamento aprobado por Decreto Supremo N° 019-97-EM, modificado por el artículo 1° del Decreto Supremo N° 037-2007-EM y Art. 91° DS 027-94-EM, modificado por Art. 11° DS 022-2012-EM:</t>
    </r>
    <r>
      <rPr>
        <b/>
        <sz val="8"/>
        <rFont val="Poppins"/>
      </rPr>
      <t xml:space="preserve">
Para casos de Grifos, Estaciones de Servicios, Gasocentro y Establecimientos de Venta al público de GNV, un extintor del establecimiento con rating de extincíón mlnimo de 80B:C deberá estar ubicado a no menos de quince (15) m de los racks.</t>
    </r>
  </si>
  <si>
    <r>
      <rPr>
        <sz val="8"/>
        <rFont val="Poppins"/>
      </rPr>
      <t xml:space="preserve">Numeral 6 del literal g del artículo 2° del reglamento aprobado por Decreto Supremo N° 019-97-EM, modificado por el artículo 1° del Decreto Supremo N° 037-2007-EM y Art. 5° DS 022-2012-EM que modificó el Art. 81° del DS 27-94-EM: </t>
    </r>
    <r>
      <rPr>
        <b/>
        <sz val="8"/>
        <rFont val="Poppins"/>
      </rPr>
      <t xml:space="preserve">
Está prohibido fumar, usar fósforos o encendedores y utilizar cualquier artefacto, maquinaria, herramienta o elemento que pueda causar o producir fuegos, chispas o temperaturas peligrosas, dentro de las áreas especificadas en la siguiente tabla:
Local Sin Techo: Dentro de los 4.6 metros medidos horizontalmente en todas las direcciones desde la válvulas de los cilindros y hasta una altura de 2 m sobra el nivel del piso. La extensión del área no se deberá extender más allá de cualquier pared, techo o división.</t>
    </r>
  </si>
  <si>
    <r>
      <rPr>
        <sz val="8"/>
        <rFont val="Poppins"/>
      </rPr>
      <t xml:space="preserve">Numeral 6 del literal g del artículo 2° del reglamento aprobado por Decreto Supremo N° 019-97-EM, modificado por el artículo 1° del Decreto Supremo N° 037-2007-EM y Art. 9° DS 022-2012-EM que modificó el articulo 89° del DS 27-94-EM: </t>
    </r>
    <r>
      <rPr>
        <b/>
        <sz val="8"/>
        <rFont val="Poppins"/>
      </rPr>
      <t xml:space="preserve">
La zona del almacenamiento no podrá ubicarse dentro, sobre o a lado de un subterráneo o sótano.</t>
    </r>
  </si>
  <si>
    <r>
      <rPr>
        <sz val="8"/>
        <rFont val="Poppins"/>
      </rPr>
      <t xml:space="preserve">Numeral 6 del literal g del artículo 2° del reglamento aprobado por Decreto Supremo N° 019-97-EM, modificado por el artículo 1° del Decreto Supremo N° 037-2007-EM y Art. 91° DS 27-94-EM, modificado por Art. 11° DS 022-2012-EM: </t>
    </r>
    <r>
      <rPr>
        <b/>
        <sz val="8"/>
        <rFont val="Poppins"/>
      </rPr>
      <t xml:space="preserve">
Los cilindros se ubicarán en lugares abiertos dentro de estructuras metálicas (racks) que permitan una adecuada ventilación y eviten la manipulación de los cilindros por personas no autorizadas, a una distancia no menor a cincuenta (50) centímetros de cualquier  edificación del establecimiento. Cada rack podrá contener hasta veinticuatro (24) cilindros y cada establecimiento de este tipo podrá tener hasta tres (3) racks.</t>
    </r>
  </si>
  <si>
    <r>
      <rPr>
        <sz val="8"/>
        <rFont val="Poppins"/>
      </rPr>
      <t xml:space="preserve">Numeral 6 del literal g del artículo 2° del reglamento aprobado por Decreto Supremo N° 019-97-EM, modificado por el artículo 1° del Decreto Supremo N° 037-2007-EM y Art. 91° DS 27-94-EM, modificado por Art. 11° DS 022-2012-EM: </t>
    </r>
    <r>
      <rPr>
        <b/>
        <sz val="8"/>
        <rFont val="Poppins"/>
      </rPr>
      <t xml:space="preserve">
En el caso de Estaciones de Servicio, Gasocentros y Establecimientos de Venta al Público de GNV que expenden GLP en cilindros, solo se permitirá la venta de cilindros de GLP de diez (10) Kg. </t>
    </r>
  </si>
  <si>
    <r>
      <rPr>
        <sz val="8"/>
        <rFont val="Poppins"/>
      </rPr>
      <t xml:space="preserve">Numeral 6 del literal g del artículo 2° del reglamento aprobado por Decreto Supremo N° 019-97-EM, modificado por el artículo 1° del Decreto Supremo N° 037-2007-EM y Art. 91° DS 27-94-EM, modificado por Art. 11° DS 022-2012-EM: </t>
    </r>
    <r>
      <rPr>
        <b/>
        <sz val="8"/>
        <rFont val="Poppins"/>
      </rPr>
      <t xml:space="preserve">
No se permitirá la instalacíón de los racks que contienen los cilindros de GLP, en las islas de despacho de combustibles liquidos, GNV o GLP. Asimismo deberán ubicarse a:
- No menos de 1.5 m de las aberturas de las edificaciones con dos puertas de salida
- A tres (3) m de aberturas de las edificaciones con una puerta de salida y
- A tres (3) m de colectores de desagüe.</t>
    </r>
  </si>
  <si>
    <r>
      <rPr>
        <sz val="8"/>
        <rFont val="Poppins"/>
      </rPr>
      <t xml:space="preserve">Numeral 6 del literal g del artículo 2° del reglamento aprobado por Decreto Supremo N° 019-97-EM, modificado por el artículo 1° del Decreto Supremo N° 037-2007-EM y Art. 92° DS 27-94-EM, modificado por Art. 12° DS 022-2012-EM: </t>
    </r>
    <r>
      <rPr>
        <b/>
        <sz val="8"/>
        <rFont val="Poppins"/>
      </rPr>
      <t xml:space="preserve">
Los racks que contienen los cilindros de GLP ubicados en Grifos, Estaciones de Servicio, Gasocentros y Establecimientos de Venta al Público de GNV autorizados a comercializar GLP envasado o el área del almacenamiento del Local de Venta deberán ubicarse a una distancia no menor a 7.60 m de Estaciones y Sub Estaciones Eléctricas.</t>
    </r>
  </si>
  <si>
    <r>
      <rPr>
        <sz val="8"/>
        <rFont val="Poppins"/>
      </rPr>
      <t xml:space="preserve">Numeral 6 del literal g del artículo 2° del reglamento aprobado por Decreto Supremo N° 019-97-EM, modificado por el artículo 1° del Decreto Supremo N° 037-2007-EM y Art. 91° DS 27-94-EM, modificado por Art. 11° DS 022-2012-EM: </t>
    </r>
    <r>
      <rPr>
        <b/>
        <sz val="8"/>
        <rFont val="Poppins"/>
      </rPr>
      <t xml:space="preserve">
Las distancias mínimas de seguridad desde el área de almacenamiento a otros lugares se indican en la siguiente tabla:
                                                                                                    COLUMNA   A
Capacidad máxima de                                      Paredes internas o externas, construcciones
Almacenamiento de GLP (Kg)                         o líneas de propiedades adyacentes en las 
                                                                             cuales se pueda construir (1)
----------------------------------------------------------------------------------------------------------------------------------------------------------
               0 - 500                                                                                   1
            501 - 1000                                                                                2
(1) Cuando las construcciones adyacentes sean utilizadas para almacenar combustibles, o sean de material combustible, esta distancia no deberá ser menor a cuatro (4) m.
En el caso de Grifos, Estaciones de Servicios, Gasocentros y Establecimientos de Venta al Público de GNV autorizados a comercializar GLP envasado en cilindros, las distancias mínimas de seguridad de la columna A se aplicarán desde las estructuras que contienen los cilindros de GLP a las líneas de propiedades adyacentes en las cuales se pueda construir, así como a los tanques de combustibles, tuberías de ventilación, bombas, zanjas de engrase y áreas de lavado.</t>
    </r>
  </si>
  <si>
    <r>
      <rPr>
        <sz val="8"/>
        <rFont val="Poppins"/>
      </rPr>
      <t xml:space="preserve">Numeral 6 del literal g del artículo 2° del reglamento aprobado por Decreto Supremo N° 019-97-EM, modificado por el artículo 1° del Decreto Supremo N° 037-2007-EM y Art. 92° DS 27-94-EM, modificado por Art. 12° DS 022-2012-EM: </t>
    </r>
    <r>
      <rPr>
        <b/>
        <sz val="8"/>
        <rFont val="Poppins"/>
      </rPr>
      <t xml:space="preserve">
Las distancias desde el área de almacenamiento a líneas eléctricas se indican en el cuadro que sigue: 
DISTANCIAS MÍNIMAS A LÍNEAS ELÉCTRICAS AEREAS (m)
Hasta 440 V                                                            1.8
Sobre 440 V hasta 36000 V                                   7.6
Sobre 36000 V hasta 145000 V                           10.0
Sobre 145000 V hasta 220000 V                         12.0
Sobre 220000 V hasta 500000 V                         30.0
Las distancias se medirán horizontalmente entre los puntos más próximos de la proyección del cable sobre el terreno.</t>
    </r>
  </si>
  <si>
    <t>&lt;N° de Colegiatura&gt;</t>
  </si>
  <si>
    <t>[En la evaluación considerar  el Informe Interno Nº 166784-2009 del 09 de noviembre del 2009 (indica que no es exigible el peso del extintor ni que cuenten con cartucho externo), asi como el Informe N° GFHL-UROC-48-2012 del 27 de noviembre de 2012 (rating de extinción según estandar UL/ULC armonizada].</t>
  </si>
  <si>
    <r>
      <rPr>
        <sz val="8"/>
        <color rgb="FF000000"/>
        <rFont val="Poppins"/>
      </rPr>
      <t xml:space="preserve">Requisitos para Inscripción o Modificación en el Registro de Hidrocarburos de acuerdo con el Texto Único de Procedimientos Administrativos (TUPA) aprobado por D.S. N° 112-2022-PCM: </t>
    </r>
    <r>
      <rPr>
        <b/>
        <sz val="8"/>
        <color indexed="8"/>
        <rFont val="Poppins"/>
      </rPr>
      <t xml:space="preserve">
Planos conforme a obra, según corresponda (Los planos deberán presentarse de manera física y magnética  (formato legible en Autocad). Los planos físicos deben estar firmados por el solicitante o su representante legal y por los profesionales responsables de la especialidad, inscritos y habilitados en el colegio profesional correspondiente).
</t>
    </r>
    <r>
      <rPr>
        <i/>
        <sz val="8"/>
        <color rgb="FF000000"/>
        <rFont val="Poppins"/>
      </rPr>
      <t>Nota: De no ser presentados físicamente, pueden ser presentados a través de la Ventanilla Virtual de Osinergmin (VVO), en formato autocad, junto al formato “Declaración Jurada del Responsable del Diseño de Plano(s)” (Artículo 10 del Reglamento del Registro de Hidrocarburos, aprobado por RCD 150-2024-OS/CD)</t>
    </r>
  </si>
  <si>
    <t>[De acuerdo con el Art. 4° del Decreto Legislativo N° 943 y el Anexo 6 de la Resolución Suprema N° 210‐2004‐SUNAT, las personas que soliciten inscripción/modificación en el Registro de Hidrocarburos deben estar inscritos en el RUC]</t>
  </si>
  <si>
    <r>
      <rPr>
        <sz val="8"/>
        <rFont val="Poppins"/>
      </rPr>
      <t>Artículo 47° del reglamento aprobado por Decreto Supremo N° 019-97-EM, modificado por Decreto Supremo N° 037-2007-EM:</t>
    </r>
    <r>
      <rPr>
        <b/>
        <sz val="8"/>
        <rFont val="Poppins"/>
      </rPr>
      <t xml:space="preserve">
Los puntos de emanación de gases deben ubicarse a una distancia mínima con respecto a las subestaciones eléctricas elevadas, los transformadores eléctricos elevados y a la proyección horizontal de las líneas aéreas que conduzcan electricidad según el siguiente cuadro: 
TIPO DE INSTALACIÓN ELÉCTRICA.
- Subestación aérea de distribución (*)
   (Tensión menor o igual a 36000 V)............................................ 7,6 m.
- Línea aérea de Baja Tensión 
  (Tensión menor o igual a 1000 V) ............................................ 7,6 m.
- Línea aérea de Media Tensión 
  (Tensión mayor a 1000 V hasta 36000 V) ............................... 7,6 m.
- Línea aérea de Alta Tensión 
  (Tensión mayor de 36000 V hasta 145000 V) .......................... 10 m.
  (Tensión mayor de 145000 V hasta 220000 V)......................... 12 m.
</t>
    </r>
    <r>
      <rPr>
        <i/>
        <sz val="8"/>
        <rFont val="Poppins"/>
      </rPr>
      <t>---------------------------------------------------------
(*) Medido a la proyección vertical (en el plano horizontal) más cercana a la parte energizada</t>
    </r>
  </si>
  <si>
    <r>
      <rPr>
        <sz val="8"/>
        <rFont val="Poppins"/>
      </rPr>
      <t xml:space="preserve">Artículos 22 y 25 del Reglamento del Registro de Hidrocarburos aprobado por Resolución de Consejo Directivo N° 150-2024-OS/CD, en concordancia con los artículo 1435 y 1206 del Código Civil Peruano.
</t>
    </r>
    <r>
      <rPr>
        <b/>
        <sz val="8"/>
        <rFont val="Poppins"/>
      </rPr>
      <t>La persona natural o jurídica que tramita la Inscripción o Modificación en el Registro de Hidrocarburos debe acreditar haber obtenido previamente el ITF y/o Actas de Verificación a su nombre. 
Cuando la Inscripción o Modificación en el Registro de Hidrocarburos es solicitada por una persona distinta a la que obtuvo el Informe Técnico Favorable y/o Actas de verificación, deberá presentarse un medio probatorio de cesión de uso de los citados documentos, a través del cual se transfiera los derechos y obligaciones obtenidos a través de las referidas autorizaciones sectoriales.</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dd/mm/yyyy;@"/>
  </numFmts>
  <fonts count="36" x14ac:knownFonts="1">
    <font>
      <sz val="10"/>
      <color theme="1"/>
      <name val="Arial"/>
      <family val="2"/>
    </font>
    <font>
      <sz val="10"/>
      <color indexed="8"/>
      <name val="Arial"/>
      <family val="2"/>
    </font>
    <font>
      <b/>
      <sz val="10"/>
      <color indexed="8"/>
      <name val="Arial"/>
      <family val="2"/>
    </font>
    <font>
      <sz val="7"/>
      <name val="Arial"/>
      <family val="2"/>
    </font>
    <font>
      <sz val="7"/>
      <color indexed="8"/>
      <name val="Arial"/>
      <family val="2"/>
    </font>
    <font>
      <b/>
      <sz val="10"/>
      <color indexed="8"/>
      <name val="Arial"/>
      <family val="2"/>
    </font>
    <font>
      <b/>
      <u/>
      <sz val="10"/>
      <color indexed="8"/>
      <name val="Arial"/>
      <family val="2"/>
    </font>
    <font>
      <b/>
      <sz val="11"/>
      <color indexed="8"/>
      <name val="Arial"/>
      <family val="2"/>
    </font>
    <font>
      <sz val="8"/>
      <name val="Arial"/>
      <family val="2"/>
    </font>
    <font>
      <b/>
      <sz val="7"/>
      <color indexed="8"/>
      <name val="Arial"/>
      <family val="2"/>
    </font>
    <font>
      <sz val="10"/>
      <color theme="1"/>
      <name val="Arial"/>
      <family val="2"/>
    </font>
    <font>
      <b/>
      <sz val="11"/>
      <name val="Poppins"/>
    </font>
    <font>
      <b/>
      <sz val="10"/>
      <name val="Poppins"/>
    </font>
    <font>
      <b/>
      <sz val="12"/>
      <color indexed="8"/>
      <name val="Poppins"/>
    </font>
    <font>
      <sz val="9"/>
      <color indexed="8"/>
      <name val="Poppins"/>
    </font>
    <font>
      <sz val="9"/>
      <color theme="1"/>
      <name val="Poppins"/>
    </font>
    <font>
      <b/>
      <u/>
      <sz val="10"/>
      <color rgb="FF0000CC"/>
      <name val="Poppins"/>
    </font>
    <font>
      <b/>
      <u/>
      <sz val="9"/>
      <color indexed="8"/>
      <name val="Poppins"/>
    </font>
    <font>
      <sz val="10"/>
      <color theme="1"/>
      <name val="Poppins"/>
    </font>
    <font>
      <b/>
      <u/>
      <sz val="10"/>
      <color indexed="8"/>
      <name val="Poppins"/>
    </font>
    <font>
      <b/>
      <sz val="9"/>
      <color indexed="8"/>
      <name val="Poppins"/>
    </font>
    <font>
      <sz val="7"/>
      <color indexed="8"/>
      <name val="Poppins"/>
    </font>
    <font>
      <b/>
      <u/>
      <sz val="12"/>
      <color indexed="8"/>
      <name val="Poppins"/>
    </font>
    <font>
      <sz val="8"/>
      <color indexed="8"/>
      <name val="Poppins"/>
    </font>
    <font>
      <sz val="7"/>
      <name val="Poppins"/>
    </font>
    <font>
      <b/>
      <sz val="7"/>
      <color indexed="8"/>
      <name val="Poppins"/>
    </font>
    <font>
      <sz val="8"/>
      <name val="Poppins"/>
    </font>
    <font>
      <b/>
      <sz val="8"/>
      <name val="Poppins"/>
    </font>
    <font>
      <b/>
      <sz val="8"/>
      <color indexed="8"/>
      <name val="Poppins"/>
    </font>
    <font>
      <b/>
      <sz val="6"/>
      <color indexed="8"/>
      <name val="Poppins"/>
    </font>
    <font>
      <b/>
      <sz val="7"/>
      <name val="Poppins"/>
    </font>
    <font>
      <sz val="8"/>
      <color rgb="FF000000"/>
      <name val="Poppins"/>
    </font>
    <font>
      <i/>
      <sz val="8"/>
      <name val="Poppins"/>
    </font>
    <font>
      <sz val="7"/>
      <color rgb="FFFF0000"/>
      <name val="Poppins"/>
    </font>
    <font>
      <i/>
      <sz val="8"/>
      <color rgb="FF000000"/>
      <name val="Poppins"/>
    </font>
    <font>
      <i/>
      <sz val="8"/>
      <color rgb="FFFF0000"/>
      <name val="Poppins"/>
    </font>
  </fonts>
  <fills count="7">
    <fill>
      <patternFill patternType="none"/>
    </fill>
    <fill>
      <patternFill patternType="gray125"/>
    </fill>
    <fill>
      <patternFill patternType="solid">
        <fgColor indexed="9"/>
        <bgColor indexed="64"/>
      </patternFill>
    </fill>
    <fill>
      <patternFill patternType="solid">
        <fgColor indexed="42"/>
        <bgColor indexed="64"/>
      </patternFill>
    </fill>
    <fill>
      <patternFill patternType="solid">
        <fgColor indexed="43"/>
        <bgColor indexed="64"/>
      </patternFill>
    </fill>
    <fill>
      <patternFill patternType="solid">
        <fgColor theme="0"/>
        <bgColor indexed="64"/>
      </patternFill>
    </fill>
    <fill>
      <patternFill patternType="solid">
        <fgColor rgb="FFCCFFCC"/>
        <bgColor indexed="64"/>
      </patternFill>
    </fill>
  </fills>
  <borders count="15">
    <border>
      <left/>
      <right/>
      <top/>
      <bottom/>
      <diagonal/>
    </border>
    <border>
      <left style="thin">
        <color indexed="64"/>
      </left>
      <right style="thin">
        <color indexed="64"/>
      </right>
      <top style="thin">
        <color indexed="64"/>
      </top>
      <bottom style="thin">
        <color indexed="64"/>
      </bottom>
      <diagonal/>
    </border>
    <border>
      <left/>
      <right/>
      <top/>
      <bottom style="thin">
        <color indexed="64"/>
      </bottom>
      <diagonal/>
    </border>
    <border>
      <left style="thin">
        <color indexed="64"/>
      </left>
      <right style="thin">
        <color indexed="64"/>
      </right>
      <top style="thin">
        <color indexed="64"/>
      </top>
      <bottom/>
      <diagonal/>
    </border>
    <border>
      <left style="thin">
        <color indexed="64"/>
      </left>
      <right/>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top style="thin">
        <color indexed="64"/>
      </top>
      <bottom/>
      <diagonal/>
    </border>
    <border>
      <left/>
      <right/>
      <top style="thin">
        <color indexed="64"/>
      </top>
      <bottom/>
      <diagonal/>
    </border>
    <border>
      <left/>
      <right style="thin">
        <color indexed="64"/>
      </right>
      <top/>
      <bottom style="thin">
        <color indexed="64"/>
      </bottom>
      <diagonal/>
    </border>
    <border>
      <left/>
      <right style="thin">
        <color indexed="64"/>
      </right>
      <top style="thin">
        <color indexed="64"/>
      </top>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s>
  <cellStyleXfs count="3">
    <xf numFmtId="0" fontId="0" fillId="0" borderId="0"/>
    <xf numFmtId="0" fontId="10" fillId="0" borderId="0"/>
    <xf numFmtId="0" fontId="1" fillId="0" borderId="0"/>
  </cellStyleXfs>
  <cellXfs count="178">
    <xf numFmtId="0" fontId="0" fillId="0" borderId="0" xfId="0"/>
    <xf numFmtId="0" fontId="6" fillId="0" borderId="0" xfId="0" applyFont="1" applyAlignment="1">
      <alignment horizontal="center"/>
    </xf>
    <xf numFmtId="0" fontId="7" fillId="0" borderId="0" xfId="0" applyFont="1" applyAlignment="1">
      <alignment horizontal="center"/>
    </xf>
    <xf numFmtId="0" fontId="0" fillId="0" borderId="0" xfId="0" applyAlignment="1">
      <alignment horizontal="justify"/>
    </xf>
    <xf numFmtId="0" fontId="7" fillId="0" borderId="0" xfId="0" applyFont="1"/>
    <xf numFmtId="0" fontId="5" fillId="0" borderId="0" xfId="0" applyFont="1" applyAlignment="1">
      <alignment horizontal="justify"/>
    </xf>
    <xf numFmtId="0" fontId="5" fillId="0" borderId="0" xfId="0" applyFont="1"/>
    <xf numFmtId="0" fontId="0" fillId="0" borderId="0" xfId="0" applyAlignment="1">
      <alignment horizontal="left"/>
    </xf>
    <xf numFmtId="0" fontId="3" fillId="0" borderId="0" xfId="2" applyFont="1" applyAlignment="1">
      <alignment horizontal="right" vertical="top"/>
    </xf>
    <xf numFmtId="0" fontId="4" fillId="0" borderId="0" xfId="2" applyFont="1"/>
    <xf numFmtId="0" fontId="9" fillId="0" borderId="0" xfId="2" applyFont="1" applyAlignment="1">
      <alignment horizontal="left" vertical="center"/>
    </xf>
    <xf numFmtId="0" fontId="9" fillId="0" borderId="0" xfId="2" applyFont="1" applyAlignment="1">
      <alignment horizontal="left" vertical="top" wrapText="1"/>
    </xf>
    <xf numFmtId="0" fontId="9" fillId="0" borderId="0" xfId="2" applyFont="1" applyAlignment="1">
      <alignment vertical="center"/>
    </xf>
    <xf numFmtId="49" fontId="2" fillId="0" borderId="0" xfId="2" applyNumberFormat="1" applyFont="1" applyAlignment="1" applyProtection="1">
      <alignment horizontal="center" vertical="center"/>
      <protection locked="0"/>
    </xf>
    <xf numFmtId="0" fontId="9" fillId="0" borderId="0" xfId="2" applyFont="1" applyAlignment="1">
      <alignment horizontal="center" vertical="center" wrapText="1"/>
    </xf>
    <xf numFmtId="0" fontId="4" fillId="0" borderId="0" xfId="2" applyFont="1" applyAlignment="1">
      <alignment vertical="center"/>
    </xf>
    <xf numFmtId="0" fontId="9" fillId="0" borderId="0" xfId="2" applyFont="1"/>
    <xf numFmtId="49" fontId="2" fillId="0" borderId="0" xfId="2" applyNumberFormat="1" applyFont="1" applyAlignment="1" applyProtection="1">
      <alignment vertical="center"/>
      <protection locked="0"/>
    </xf>
    <xf numFmtId="0" fontId="9" fillId="0" borderId="0" xfId="2" applyFont="1" applyAlignment="1">
      <alignment vertical="center" wrapText="1"/>
    </xf>
    <xf numFmtId="0" fontId="4" fillId="0" borderId="0" xfId="2" applyFont="1" applyAlignment="1">
      <alignment vertical="center" wrapText="1"/>
    </xf>
    <xf numFmtId="0" fontId="14" fillId="0" borderId="0" xfId="0" applyFont="1" applyAlignment="1">
      <alignment vertical="center"/>
    </xf>
    <xf numFmtId="0" fontId="18" fillId="0" borderId="0" xfId="0" applyFont="1" applyAlignment="1">
      <alignment vertical="center"/>
    </xf>
    <xf numFmtId="0" fontId="15" fillId="0" borderId="0" xfId="0" applyFont="1" applyAlignment="1">
      <alignment vertical="center"/>
    </xf>
    <xf numFmtId="1" fontId="20" fillId="0" borderId="0" xfId="0" applyNumberFormat="1" applyFont="1" applyAlignment="1" applyProtection="1">
      <alignment horizontal="left" vertical="center"/>
      <protection locked="0"/>
    </xf>
    <xf numFmtId="164" fontId="20" fillId="0" borderId="0" xfId="0" applyNumberFormat="1" applyFont="1" applyAlignment="1" applyProtection="1">
      <alignment horizontal="right" vertical="center"/>
      <protection locked="0"/>
    </xf>
    <xf numFmtId="0" fontId="20" fillId="0" borderId="2" xfId="0" applyFont="1" applyBorder="1"/>
    <xf numFmtId="0" fontId="15" fillId="0" borderId="2" xfId="0" applyFont="1" applyBorder="1" applyAlignment="1">
      <alignment vertical="center"/>
    </xf>
    <xf numFmtId="0" fontId="20" fillId="0" borderId="2" xfId="0" applyFont="1" applyBorder="1" applyAlignment="1">
      <alignment horizontal="center" wrapText="1"/>
    </xf>
    <xf numFmtId="0" fontId="20" fillId="0" borderId="0" xfId="0" applyFont="1" applyAlignment="1">
      <alignment horizontal="center" vertical="center"/>
    </xf>
    <xf numFmtId="0" fontId="20" fillId="0" borderId="0" xfId="0" applyFont="1" applyAlignment="1">
      <alignment vertical="center"/>
    </xf>
    <xf numFmtId="49" fontId="15" fillId="0" borderId="1" xfId="0" applyNumberFormat="1" applyFont="1" applyBorder="1" applyAlignment="1" applyProtection="1">
      <alignment vertical="center"/>
      <protection locked="0"/>
    </xf>
    <xf numFmtId="49" fontId="15" fillId="0" borderId="0" xfId="0" applyNumberFormat="1" applyFont="1" applyAlignment="1">
      <alignment vertical="center"/>
    </xf>
    <xf numFmtId="49" fontId="15" fillId="0" borderId="0" xfId="0" applyNumberFormat="1" applyFont="1" applyAlignment="1">
      <alignment horizontal="justify" vertical="center" wrapText="1"/>
    </xf>
    <xf numFmtId="0" fontId="18" fillId="0" borderId="0" xfId="0" applyFont="1" applyAlignment="1">
      <alignment horizontal="center" vertical="center"/>
    </xf>
    <xf numFmtId="0" fontId="21" fillId="0" borderId="0" xfId="0" applyFont="1" applyAlignment="1">
      <alignment horizontal="right" vertical="center" wrapText="1"/>
    </xf>
    <xf numFmtId="0" fontId="22" fillId="0" borderId="0" xfId="0" applyFont="1" applyAlignment="1">
      <alignment horizontal="center" vertical="center"/>
    </xf>
    <xf numFmtId="0" fontId="21" fillId="0" borderId="0" xfId="0" applyFont="1" applyAlignment="1">
      <alignment horizontal="center" vertical="center"/>
    </xf>
    <xf numFmtId="0" fontId="21" fillId="0" borderId="0" xfId="0" applyFont="1"/>
    <xf numFmtId="0" fontId="24" fillId="0" borderId="0" xfId="0" applyFont="1" applyAlignment="1">
      <alignment horizontal="center" vertical="top"/>
    </xf>
    <xf numFmtId="0" fontId="21" fillId="0" borderId="0" xfId="0" applyFont="1" applyAlignment="1">
      <alignment vertical="top"/>
    </xf>
    <xf numFmtId="0" fontId="25" fillId="0" borderId="0" xfId="0" applyFont="1" applyAlignment="1">
      <alignment horizontal="left" vertical="center"/>
    </xf>
    <xf numFmtId="0" fontId="25" fillId="0" borderId="0" xfId="0" applyFont="1" applyAlignment="1">
      <alignment horizontal="left" vertical="top" wrapText="1"/>
    </xf>
    <xf numFmtId="0" fontId="21" fillId="0" borderId="1" xfId="0" applyFont="1" applyBorder="1" applyAlignment="1">
      <alignment horizontal="center" vertical="center"/>
    </xf>
    <xf numFmtId="0" fontId="21" fillId="0" borderId="1" xfId="0" applyFont="1" applyBorder="1" applyAlignment="1">
      <alignment vertical="center"/>
    </xf>
    <xf numFmtId="0" fontId="25" fillId="0" borderId="1" xfId="0" applyFont="1" applyBorder="1" applyAlignment="1">
      <alignment vertical="center"/>
    </xf>
    <xf numFmtId="0" fontId="21" fillId="0" borderId="1" xfId="0" applyFont="1" applyBorder="1" applyAlignment="1">
      <alignment vertical="top" wrapText="1"/>
    </xf>
    <xf numFmtId="49" fontId="28" fillId="0" borderId="1" xfId="0" applyNumberFormat="1" applyFont="1" applyBorder="1" applyAlignment="1">
      <alignment horizontal="center" vertical="center"/>
    </xf>
    <xf numFmtId="0" fontId="29" fillId="0" borderId="1" xfId="0" applyFont="1" applyBorder="1" applyAlignment="1">
      <alignment horizontal="center" vertical="center"/>
    </xf>
    <xf numFmtId="0" fontId="25" fillId="0" borderId="1" xfId="0" applyFont="1" applyBorder="1"/>
    <xf numFmtId="0" fontId="21" fillId="0" borderId="0" xfId="0" applyFont="1" applyAlignment="1">
      <alignment vertical="center"/>
    </xf>
    <xf numFmtId="0" fontId="25" fillId="0" borderId="0" xfId="0" applyFont="1" applyAlignment="1">
      <alignment vertical="center"/>
    </xf>
    <xf numFmtId="0" fontId="25" fillId="0" borderId="0" xfId="0" applyFont="1"/>
    <xf numFmtId="0" fontId="25" fillId="0" borderId="0" xfId="0" applyFont="1" applyAlignment="1">
      <alignment horizontal="center" vertical="center"/>
    </xf>
    <xf numFmtId="0" fontId="24" fillId="0" borderId="1" xfId="0" applyFont="1" applyBorder="1" applyAlignment="1">
      <alignment horizontal="center" vertical="center"/>
    </xf>
    <xf numFmtId="0" fontId="24" fillId="0" borderId="1" xfId="0" applyFont="1" applyBorder="1" applyAlignment="1">
      <alignment horizontal="justify" vertical="center" wrapText="1"/>
    </xf>
    <xf numFmtId="0" fontId="30" fillId="0" borderId="1" xfId="0" applyFont="1" applyBorder="1" applyAlignment="1" applyProtection="1">
      <alignment horizontal="center" vertical="center"/>
      <protection locked="0"/>
    </xf>
    <xf numFmtId="0" fontId="24" fillId="0" borderId="1" xfId="0" applyFont="1" applyBorder="1" applyAlignment="1" applyProtection="1">
      <alignment horizontal="justify" vertical="top"/>
      <protection locked="0"/>
    </xf>
    <xf numFmtId="0" fontId="21" fillId="0" borderId="0" xfId="0" applyFont="1" applyAlignment="1">
      <alignment vertical="top" wrapText="1"/>
    </xf>
    <xf numFmtId="49" fontId="28" fillId="0" borderId="0" xfId="0" applyNumberFormat="1" applyFont="1" applyAlignment="1">
      <alignment horizontal="center" vertical="center"/>
    </xf>
    <xf numFmtId="0" fontId="21" fillId="0" borderId="0" xfId="0" applyFont="1" applyAlignment="1">
      <alignment horizontal="left" vertical="center"/>
    </xf>
    <xf numFmtId="0" fontId="29" fillId="0" borderId="0" xfId="0" applyFont="1" applyAlignment="1">
      <alignment horizontal="center" vertical="center"/>
    </xf>
    <xf numFmtId="0" fontId="28" fillId="3" borderId="1" xfId="0" applyFont="1" applyFill="1" applyBorder="1" applyAlignment="1">
      <alignment horizontal="center" vertical="center"/>
    </xf>
    <xf numFmtId="0" fontId="28" fillId="3" borderId="1" xfId="2" applyFont="1" applyFill="1" applyBorder="1" applyAlignment="1">
      <alignment horizontal="center" vertical="center"/>
    </xf>
    <xf numFmtId="0" fontId="23" fillId="0" borderId="0" xfId="2" applyFont="1" applyAlignment="1">
      <alignment horizontal="center"/>
    </xf>
    <xf numFmtId="0" fontId="23" fillId="0" borderId="0" xfId="2" applyFont="1"/>
    <xf numFmtId="0" fontId="23" fillId="0" borderId="3" xfId="2" applyFont="1" applyBorder="1" applyAlignment="1">
      <alignment horizontal="center" vertical="center" wrapText="1"/>
    </xf>
    <xf numFmtId="0" fontId="27" fillId="0" borderId="3" xfId="2" applyFont="1" applyBorder="1" applyAlignment="1" applyProtection="1">
      <alignment horizontal="center" vertical="center" wrapText="1"/>
      <protection locked="0"/>
    </xf>
    <xf numFmtId="0" fontId="28" fillId="0" borderId="3" xfId="2" applyFont="1" applyBorder="1" applyAlignment="1" applyProtection="1">
      <alignment horizontal="justify" vertical="top" wrapText="1"/>
      <protection locked="0"/>
    </xf>
    <xf numFmtId="0" fontId="23" fillId="0" borderId="1" xfId="0" applyFont="1" applyBorder="1" applyAlignment="1">
      <alignment horizontal="justify" vertical="center" wrapText="1"/>
    </xf>
    <xf numFmtId="0" fontId="26" fillId="0" borderId="1" xfId="0" applyFont="1" applyBorder="1" applyAlignment="1">
      <alignment horizontal="justify" vertical="top" wrapText="1"/>
    </xf>
    <xf numFmtId="0" fontId="28" fillId="0" borderId="1" xfId="0" applyFont="1" applyBorder="1" applyAlignment="1">
      <alignment horizontal="justify" vertical="center" wrapText="1"/>
    </xf>
    <xf numFmtId="0" fontId="27" fillId="0" borderId="1" xfId="0" applyFont="1" applyBorder="1" applyAlignment="1">
      <alignment horizontal="justify" vertical="center" wrapText="1"/>
    </xf>
    <xf numFmtId="0" fontId="19" fillId="0" borderId="0" xfId="2" applyFont="1"/>
    <xf numFmtId="0" fontId="21" fillId="0" borderId="0" xfId="2" applyFont="1"/>
    <xf numFmtId="0" fontId="24" fillId="0" borderId="0" xfId="2" applyFont="1" applyAlignment="1">
      <alignment horizontal="center" vertical="top"/>
    </xf>
    <xf numFmtId="0" fontId="25" fillId="0" borderId="0" xfId="2" applyFont="1" applyAlignment="1">
      <alignment horizontal="left" vertical="center"/>
    </xf>
    <xf numFmtId="0" fontId="25" fillId="0" borderId="0" xfId="2" applyFont="1" applyAlignment="1">
      <alignment horizontal="left" vertical="top" wrapText="1"/>
    </xf>
    <xf numFmtId="0" fontId="25" fillId="3" borderId="1" xfId="2" applyFont="1" applyFill="1" applyBorder="1" applyAlignment="1">
      <alignment horizontal="center" vertical="center"/>
    </xf>
    <xf numFmtId="0" fontId="25" fillId="3" borderId="1" xfId="0" applyFont="1" applyFill="1" applyBorder="1" applyAlignment="1">
      <alignment horizontal="center" vertical="center"/>
    </xf>
    <xf numFmtId="0" fontId="21" fillId="0" borderId="0" xfId="2" applyFont="1" applyAlignment="1">
      <alignment horizontal="center"/>
    </xf>
    <xf numFmtId="0" fontId="26" fillId="0" borderId="1" xfId="0" applyFont="1" applyBorder="1" applyAlignment="1" applyProtection="1">
      <alignment vertical="center"/>
      <protection locked="0"/>
    </xf>
    <xf numFmtId="0" fontId="23" fillId="0" borderId="1" xfId="0" applyFont="1" applyBorder="1" applyAlignment="1" applyProtection="1">
      <alignment vertical="top"/>
      <protection locked="0"/>
    </xf>
    <xf numFmtId="0" fontId="23" fillId="0" borderId="1" xfId="0" applyFont="1" applyBorder="1" applyAlignment="1">
      <alignment vertical="top"/>
    </xf>
    <xf numFmtId="0" fontId="23" fillId="2" borderId="1" xfId="0" applyFont="1" applyFill="1" applyBorder="1" applyAlignment="1" applyProtection="1">
      <alignment vertical="center"/>
      <protection locked="0"/>
    </xf>
    <xf numFmtId="0" fontId="28" fillId="0" borderId="1" xfId="0" applyFont="1" applyBorder="1" applyAlignment="1" applyProtection="1">
      <alignment vertical="center"/>
      <protection locked="0"/>
    </xf>
    <xf numFmtId="0" fontId="23" fillId="0" borderId="1" xfId="0" applyFont="1" applyBorder="1" applyAlignment="1">
      <alignment horizontal="justify" vertical="top"/>
    </xf>
    <xf numFmtId="0" fontId="21" fillId="0" borderId="0" xfId="2" applyFont="1" applyAlignment="1">
      <alignment horizontal="center" vertical="center"/>
    </xf>
    <xf numFmtId="0" fontId="21" fillId="0" borderId="0" xfId="2" applyFont="1" applyAlignment="1">
      <alignment vertical="center"/>
    </xf>
    <xf numFmtId="0" fontId="25" fillId="0" borderId="0" xfId="2" applyFont="1" applyAlignment="1">
      <alignment vertical="center"/>
    </xf>
    <xf numFmtId="0" fontId="25" fillId="0" borderId="0" xfId="2" applyFont="1"/>
    <xf numFmtId="0" fontId="26" fillId="2" borderId="1" xfId="0" applyFont="1" applyFill="1" applyBorder="1" applyAlignment="1">
      <alignment horizontal="center" vertical="center"/>
    </xf>
    <xf numFmtId="0" fontId="27" fillId="0" borderId="1" xfId="0" applyFont="1" applyBorder="1" applyAlignment="1">
      <alignment horizontal="justify" vertical="center"/>
    </xf>
    <xf numFmtId="0" fontId="27" fillId="5" borderId="1" xfId="0" applyFont="1" applyFill="1" applyBorder="1" applyAlignment="1">
      <alignment horizontal="justify" vertical="center" wrapText="1"/>
    </xf>
    <xf numFmtId="0" fontId="27" fillId="0" borderId="1" xfId="0" applyFont="1" applyBorder="1" applyAlignment="1">
      <alignment horizontal="left" wrapText="1"/>
    </xf>
    <xf numFmtId="0" fontId="26" fillId="0" borderId="1" xfId="0" applyFont="1" applyBorder="1" applyAlignment="1">
      <alignment horizontal="center" vertical="center"/>
    </xf>
    <xf numFmtId="0" fontId="26" fillId="2" borderId="1" xfId="0" applyFont="1" applyFill="1" applyBorder="1" applyAlignment="1">
      <alignment horizontal="justify" vertical="center" wrapText="1"/>
    </xf>
    <xf numFmtId="49" fontId="20" fillId="0" borderId="0" xfId="0" applyNumberFormat="1" applyFont="1" applyAlignment="1" applyProtection="1">
      <alignment horizontal="center" vertical="center"/>
      <protection locked="0"/>
    </xf>
    <xf numFmtId="0" fontId="15" fillId="0" borderId="0" xfId="0" applyFont="1" applyAlignment="1">
      <alignment horizontal="center" vertical="center"/>
    </xf>
    <xf numFmtId="0" fontId="14" fillId="0" borderId="0" xfId="0" applyFont="1" applyAlignment="1">
      <alignment horizontal="right" vertical="center" wrapText="1"/>
    </xf>
    <xf numFmtId="0" fontId="17" fillId="0" borderId="0" xfId="0" applyFont="1" applyAlignment="1">
      <alignment horizontal="center" vertical="center"/>
    </xf>
    <xf numFmtId="0" fontId="23" fillId="0" borderId="1" xfId="0" applyFont="1" applyBorder="1" applyAlignment="1">
      <alignment horizontal="center" vertical="center"/>
    </xf>
    <xf numFmtId="0" fontId="23" fillId="2" borderId="1" xfId="0" applyFont="1" applyFill="1" applyBorder="1" applyAlignment="1">
      <alignment horizontal="center" vertical="center"/>
    </xf>
    <xf numFmtId="0" fontId="28" fillId="6" borderId="6" xfId="2" applyFont="1" applyFill="1" applyBorder="1" applyAlignment="1">
      <alignment horizontal="center" vertical="center" wrapText="1"/>
    </xf>
    <xf numFmtId="0" fontId="28" fillId="6" borderId="5" xfId="2" applyFont="1" applyFill="1" applyBorder="1" applyAlignment="1">
      <alignment horizontal="center" vertical="center"/>
    </xf>
    <xf numFmtId="0" fontId="28" fillId="6" borderId="6" xfId="2" applyFont="1" applyFill="1" applyBorder="1" applyAlignment="1">
      <alignment horizontal="center" vertical="center"/>
    </xf>
    <xf numFmtId="0" fontId="28" fillId="6" borderId="7" xfId="2" applyFont="1" applyFill="1" applyBorder="1" applyAlignment="1">
      <alignment horizontal="center" vertical="center"/>
    </xf>
    <xf numFmtId="0" fontId="25" fillId="5" borderId="0" xfId="2" applyFont="1" applyFill="1" applyAlignment="1">
      <alignment horizontal="center" vertical="center"/>
    </xf>
    <xf numFmtId="0" fontId="25" fillId="5" borderId="0" xfId="0" applyFont="1" applyFill="1" applyAlignment="1">
      <alignment horizontal="center" vertical="center"/>
    </xf>
    <xf numFmtId="0" fontId="21" fillId="5" borderId="0" xfId="0" applyFont="1" applyFill="1" applyAlignment="1">
      <alignment horizontal="center" vertical="top"/>
    </xf>
    <xf numFmtId="0" fontId="33" fillId="0" borderId="1" xfId="0" applyFont="1" applyBorder="1" applyAlignment="1" applyProtection="1">
      <alignment horizontal="justify" vertical="center" wrapText="1"/>
      <protection locked="0"/>
    </xf>
    <xf numFmtId="0" fontId="35" fillId="0" borderId="3" xfId="0" applyFont="1" applyBorder="1" applyAlignment="1">
      <alignment horizontal="justify" vertical="top" wrapText="1"/>
    </xf>
    <xf numFmtId="0" fontId="0" fillId="0" borderId="1" xfId="0" applyBorder="1" applyAlignment="1">
      <alignment horizontal="left" vertical="top" wrapText="1"/>
    </xf>
    <xf numFmtId="0" fontId="0" fillId="4" borderId="1" xfId="0" applyFill="1" applyBorder="1" applyAlignment="1">
      <alignment horizontal="center" wrapText="1"/>
    </xf>
    <xf numFmtId="0" fontId="0" fillId="0" borderId="0" xfId="0" applyAlignment="1">
      <alignment horizontal="justify" vertical="center"/>
    </xf>
    <xf numFmtId="0" fontId="5" fillId="0" borderId="2" xfId="0" applyFont="1" applyBorder="1" applyAlignment="1">
      <alignment horizontal="center"/>
    </xf>
    <xf numFmtId="0" fontId="5" fillId="0" borderId="0" xfId="0" applyFont="1" applyAlignment="1">
      <alignment horizontal="justify" vertical="center"/>
    </xf>
    <xf numFmtId="0" fontId="0" fillId="4" borderId="1" xfId="0" applyFill="1" applyBorder="1" applyAlignment="1">
      <alignment horizontal="left" vertical="top" wrapText="1"/>
    </xf>
    <xf numFmtId="49" fontId="20" fillId="0" borderId="0" xfId="0" applyNumberFormat="1" applyFont="1" applyAlignment="1" applyProtection="1">
      <alignment horizontal="center" vertical="center"/>
      <protection locked="0"/>
    </xf>
    <xf numFmtId="0" fontId="23" fillId="0" borderId="0" xfId="0" applyFont="1" applyAlignment="1">
      <alignment horizontal="justify" vertical="center" wrapText="1"/>
    </xf>
    <xf numFmtId="49" fontId="15" fillId="0" borderId="5" xfId="0" applyNumberFormat="1" applyFont="1" applyBorder="1" applyAlignment="1" applyProtection="1">
      <alignment horizontal="justify" vertical="center" wrapText="1"/>
      <protection locked="0"/>
    </xf>
    <xf numFmtId="49" fontId="15" fillId="0" borderId="7" xfId="0" applyNumberFormat="1" applyFont="1" applyBorder="1" applyAlignment="1" applyProtection="1">
      <alignment horizontal="justify" vertical="center" wrapText="1"/>
      <protection locked="0"/>
    </xf>
    <xf numFmtId="0" fontId="21" fillId="0" borderId="0" xfId="0" applyFont="1" applyAlignment="1">
      <alignment horizontal="justify" vertical="top" wrapText="1"/>
    </xf>
    <xf numFmtId="0" fontId="14" fillId="0" borderId="0" xfId="0" applyFont="1" applyAlignment="1">
      <alignment horizontal="justify" vertical="center" wrapText="1"/>
    </xf>
    <xf numFmtId="0" fontId="15" fillId="0" borderId="0" xfId="0" applyFont="1" applyAlignment="1">
      <alignment horizontal="center" vertical="center"/>
    </xf>
    <xf numFmtId="0" fontId="14" fillId="0" borderId="0" xfId="0" applyFont="1" applyAlignment="1">
      <alignment horizontal="right" vertical="center"/>
    </xf>
    <xf numFmtId="0" fontId="20" fillId="0" borderId="0" xfId="0" applyFont="1" applyAlignment="1">
      <alignment horizontal="center" vertical="center"/>
    </xf>
    <xf numFmtId="0" fontId="14" fillId="0" borderId="0" xfId="0" applyFont="1" applyAlignment="1">
      <alignment horizontal="right" vertical="center" wrapText="1"/>
    </xf>
    <xf numFmtId="0" fontId="13" fillId="0" borderId="0" xfId="0" applyFont="1" applyAlignment="1">
      <alignment horizontal="center" vertical="center" wrapText="1"/>
    </xf>
    <xf numFmtId="0" fontId="13" fillId="0" borderId="0" xfId="0" applyFont="1" applyAlignment="1">
      <alignment horizontal="center" vertical="center"/>
    </xf>
    <xf numFmtId="0" fontId="16" fillId="0" borderId="0" xfId="0" applyFont="1" applyAlignment="1">
      <alignment horizontal="center"/>
    </xf>
    <xf numFmtId="0" fontId="17" fillId="0" borderId="0" xfId="0" applyFont="1" applyAlignment="1">
      <alignment horizontal="center" vertical="center"/>
    </xf>
    <xf numFmtId="0" fontId="15" fillId="0" borderId="0" xfId="0" applyFont="1" applyAlignment="1">
      <alignment vertical="center" wrapText="1"/>
    </xf>
    <xf numFmtId="0" fontId="20" fillId="0" borderId="0" xfId="0" applyFont="1" applyAlignment="1">
      <alignment vertical="center" wrapText="1"/>
    </xf>
    <xf numFmtId="0" fontId="20" fillId="0" borderId="8" xfId="0" applyFont="1" applyBorder="1" applyAlignment="1">
      <alignment horizontal="center" vertical="center"/>
    </xf>
    <xf numFmtId="0" fontId="20" fillId="0" borderId="4" xfId="0" applyFont="1" applyBorder="1" applyAlignment="1">
      <alignment horizontal="center" vertical="center"/>
    </xf>
    <xf numFmtId="0" fontId="20" fillId="0" borderId="9" xfId="0" applyFont="1" applyBorder="1" applyAlignment="1">
      <alignment horizontal="center" vertical="center" wrapText="1"/>
    </xf>
    <xf numFmtId="0" fontId="20" fillId="0" borderId="2" xfId="0" applyFont="1" applyBorder="1" applyAlignment="1">
      <alignment horizontal="center" vertical="center" wrapText="1"/>
    </xf>
    <xf numFmtId="0" fontId="20" fillId="0" borderId="9" xfId="0" applyFont="1" applyBorder="1" applyAlignment="1">
      <alignment horizontal="center" vertical="center"/>
    </xf>
    <xf numFmtId="0" fontId="20" fillId="0" borderId="2" xfId="0" applyFont="1" applyBorder="1" applyAlignment="1">
      <alignment horizontal="center" vertical="center"/>
    </xf>
    <xf numFmtId="0" fontId="20" fillId="0" borderId="9" xfId="0" applyFont="1" applyBorder="1" applyAlignment="1">
      <alignment horizontal="center"/>
    </xf>
    <xf numFmtId="0" fontId="20" fillId="0" borderId="11" xfId="0" applyFont="1" applyBorder="1" applyAlignment="1">
      <alignment horizontal="center"/>
    </xf>
    <xf numFmtId="0" fontId="19" fillId="0" borderId="0" xfId="0" applyFont="1" applyAlignment="1">
      <alignment horizontal="center" vertical="top"/>
    </xf>
    <xf numFmtId="0" fontId="15" fillId="0" borderId="9" xfId="0" applyFont="1" applyBorder="1" applyAlignment="1">
      <alignment horizontal="center" vertical="center"/>
    </xf>
    <xf numFmtId="0" fontId="15" fillId="0" borderId="2" xfId="0" applyFont="1" applyBorder="1" applyAlignment="1">
      <alignment horizontal="center" vertical="center"/>
    </xf>
    <xf numFmtId="0" fontId="20" fillId="0" borderId="2" xfId="0" applyFont="1" applyBorder="1" applyAlignment="1">
      <alignment horizontal="center" vertical="top"/>
    </xf>
    <xf numFmtId="0" fontId="20" fillId="0" borderId="10" xfId="0" applyFont="1" applyBorder="1" applyAlignment="1">
      <alignment horizontal="center" vertical="top"/>
    </xf>
    <xf numFmtId="0" fontId="14" fillId="0" borderId="0" xfId="0" applyFont="1" applyAlignment="1">
      <alignment horizontal="justify" vertical="top" wrapText="1"/>
    </xf>
    <xf numFmtId="0" fontId="11" fillId="0" borderId="12" xfId="0" applyFont="1" applyBorder="1" applyAlignment="1">
      <alignment horizontal="left" vertical="center"/>
    </xf>
    <xf numFmtId="0" fontId="11" fillId="0" borderId="13" xfId="0" applyFont="1" applyBorder="1" applyAlignment="1">
      <alignment horizontal="left" vertical="center"/>
    </xf>
    <xf numFmtId="0" fontId="11" fillId="0" borderId="14" xfId="0" applyFont="1" applyBorder="1" applyAlignment="1">
      <alignment horizontal="left" vertical="center"/>
    </xf>
    <xf numFmtId="0" fontId="28" fillId="6" borderId="5" xfId="2" applyFont="1" applyFill="1" applyBorder="1" applyAlignment="1">
      <alignment horizontal="center" vertical="center" wrapText="1"/>
    </xf>
    <xf numFmtId="0" fontId="28" fillId="6" borderId="6" xfId="2" applyFont="1" applyFill="1" applyBorder="1" applyAlignment="1">
      <alignment horizontal="center" vertical="center" wrapText="1"/>
    </xf>
    <xf numFmtId="0" fontId="28" fillId="6" borderId="7" xfId="2" applyFont="1" applyFill="1" applyBorder="1" applyAlignment="1">
      <alignment horizontal="center" vertical="center" wrapText="1"/>
    </xf>
    <xf numFmtId="0" fontId="4" fillId="0" borderId="9" xfId="2" applyFont="1" applyBorder="1" applyAlignment="1">
      <alignment horizontal="center" vertical="center"/>
    </xf>
    <xf numFmtId="0" fontId="4" fillId="0" borderId="0" xfId="2" applyFont="1" applyAlignment="1">
      <alignment horizontal="center" vertical="center"/>
    </xf>
    <xf numFmtId="0" fontId="4" fillId="0" borderId="9" xfId="2" applyFont="1" applyBorder="1" applyAlignment="1">
      <alignment horizontal="right" vertical="center"/>
    </xf>
    <xf numFmtId="0" fontId="4" fillId="0" borderId="0" xfId="2" applyFont="1" applyAlignment="1">
      <alignment horizontal="right" vertical="center"/>
    </xf>
    <xf numFmtId="0" fontId="9" fillId="0" borderId="9" xfId="2" applyFont="1" applyBorder="1" applyAlignment="1">
      <alignment horizontal="center" vertical="center"/>
    </xf>
    <xf numFmtId="0" fontId="9" fillId="0" borderId="0" xfId="2" applyFont="1" applyAlignment="1">
      <alignment horizontal="center" vertical="center"/>
    </xf>
    <xf numFmtId="0" fontId="4" fillId="0" borderId="0" xfId="2" applyFont="1" applyAlignment="1">
      <alignment horizontal="right" vertical="top" wrapText="1"/>
    </xf>
    <xf numFmtId="0" fontId="27" fillId="6" borderId="5" xfId="0" applyFont="1" applyFill="1" applyBorder="1" applyAlignment="1">
      <alignment horizontal="center" vertical="center"/>
    </xf>
    <xf numFmtId="0" fontId="27" fillId="6" borderId="6" xfId="0" applyFont="1" applyFill="1" applyBorder="1" applyAlignment="1">
      <alignment horizontal="center" vertical="center"/>
    </xf>
    <xf numFmtId="0" fontId="12" fillId="0" borderId="0" xfId="0" applyFont="1" applyAlignment="1">
      <alignment horizontal="left" vertical="top"/>
    </xf>
    <xf numFmtId="0" fontId="28" fillId="6" borderId="1" xfId="0" applyFont="1" applyFill="1" applyBorder="1" applyAlignment="1">
      <alignment horizontal="center" vertical="center"/>
    </xf>
    <xf numFmtId="0" fontId="28" fillId="6" borderId="1" xfId="0" applyFont="1" applyFill="1" applyBorder="1" applyAlignment="1">
      <alignment horizontal="center"/>
    </xf>
    <xf numFmtId="0" fontId="27" fillId="6" borderId="1" xfId="0" applyFont="1" applyFill="1" applyBorder="1" applyAlignment="1">
      <alignment horizontal="center" vertical="center"/>
    </xf>
    <xf numFmtId="0" fontId="27" fillId="6" borderId="1" xfId="0" applyFont="1" applyFill="1" applyBorder="1" applyAlignment="1">
      <alignment horizontal="center" vertical="center" wrapText="1"/>
    </xf>
    <xf numFmtId="0" fontId="28" fillId="6" borderId="5" xfId="0" applyFont="1" applyFill="1" applyBorder="1" applyAlignment="1">
      <alignment horizontal="center" vertical="center"/>
    </xf>
    <xf numFmtId="0" fontId="28" fillId="6" borderId="6" xfId="0" applyFont="1" applyFill="1" applyBorder="1" applyAlignment="1">
      <alignment horizontal="center" vertical="center"/>
    </xf>
    <xf numFmtId="0" fontId="28" fillId="6" borderId="7" xfId="0" applyFont="1" applyFill="1" applyBorder="1" applyAlignment="1">
      <alignment horizontal="center" vertical="center"/>
    </xf>
    <xf numFmtId="0" fontId="25" fillId="6" borderId="6" xfId="0" applyFont="1" applyFill="1" applyBorder="1" applyAlignment="1">
      <alignment horizontal="center" vertical="center" wrapText="1"/>
    </xf>
    <xf numFmtId="0" fontId="25" fillId="6" borderId="7" xfId="0" applyFont="1" applyFill="1" applyBorder="1" applyAlignment="1">
      <alignment horizontal="center" vertical="center" wrapText="1"/>
    </xf>
    <xf numFmtId="0" fontId="21" fillId="0" borderId="1" xfId="0" applyFont="1" applyBorder="1" applyAlignment="1">
      <alignment horizontal="right" vertical="center"/>
    </xf>
    <xf numFmtId="0" fontId="25" fillId="0" borderId="1" xfId="0" applyFont="1" applyBorder="1" applyAlignment="1">
      <alignment horizontal="center" vertical="center"/>
    </xf>
    <xf numFmtId="0" fontId="12" fillId="0" borderId="12" xfId="0" applyFont="1" applyBorder="1" applyAlignment="1">
      <alignment horizontal="left" vertical="center"/>
    </xf>
    <xf numFmtId="0" fontId="12" fillId="0" borderId="13" xfId="0" applyFont="1" applyBorder="1" applyAlignment="1">
      <alignment horizontal="left" vertical="center"/>
    </xf>
    <xf numFmtId="0" fontId="12" fillId="0" borderId="14" xfId="0" applyFont="1" applyBorder="1" applyAlignment="1">
      <alignment horizontal="left" vertical="center"/>
    </xf>
    <xf numFmtId="0" fontId="25" fillId="6" borderId="1" xfId="0" applyFont="1" applyFill="1" applyBorder="1" applyAlignment="1">
      <alignment horizontal="center" vertical="center"/>
    </xf>
  </cellXfs>
  <cellStyles count="3">
    <cellStyle name="Normal" xfId="0" builtinId="0"/>
    <cellStyle name="Normal 2" xfId="1" xr:uid="{00000000-0005-0000-0000-000001000000}"/>
    <cellStyle name="Normal_GS-050-I-IMA-GFHL-UCHL-PE-01 Rev 02-28 abr 2009" xfId="2" xr:uid="{00000000-0005-0000-0000-000002000000}"/>
  </cellStyles>
  <dxfs count="0"/>
  <tableStyles count="0" defaultTableStyle="TableStyleMedium9" defaultPivotStyle="PivotStyleLight16"/>
  <colors>
    <mruColors>
      <color rgb="FFCCFF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theme" Target="theme/theme1.xml"/><Relationship Id="rId13"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ustomXml" Target="../customXml/item2.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ustomXml" Target="../customXml/item1.xml"/><Relationship Id="rId5" Type="http://schemas.openxmlformats.org/officeDocument/2006/relationships/worksheet" Target="worksheets/sheet5.xml"/><Relationship Id="rId10"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styles" Target="styles.xml"/><Relationship Id="rId14" Type="http://schemas.openxmlformats.org/officeDocument/2006/relationships/customXml" Target="../customXml/item4.xml"/></Relationships>
</file>

<file path=xl/activeX/_rels/activeX1.xml.rels><?xml version="1.0" encoding="UTF-8" standalone="yes"?>
<Relationships xmlns="http://schemas.openxmlformats.org/package/2006/relationships"><Relationship Id="rId1" Type="http://schemas.microsoft.com/office/2006/relationships/activeXControlBinary" Target="activeX1.bin"/></Relationships>
</file>

<file path=xl/activeX/_rels/activeX2.xml.rels><?xml version="1.0" encoding="UTF-8" standalone="yes"?>
<Relationships xmlns="http://schemas.openxmlformats.org/package/2006/relationships"><Relationship Id="rId1" Type="http://schemas.microsoft.com/office/2006/relationships/activeXControlBinary" Target="activeX2.bin"/></Relationships>
</file>

<file path=xl/activeX/_rels/activeX3.xml.rels><?xml version="1.0" encoding="UTF-8" standalone="yes"?>
<Relationships xmlns="http://schemas.openxmlformats.org/package/2006/relationships"><Relationship Id="rId1" Type="http://schemas.microsoft.com/office/2006/relationships/activeXControlBinary" Target="activeX3.bin"/></Relationships>
</file>

<file path=xl/activeX/_rels/activeX4.xml.rels><?xml version="1.0" encoding="UTF-8" standalone="yes"?>
<Relationships xmlns="http://schemas.openxmlformats.org/package/2006/relationships"><Relationship Id="rId1" Type="http://schemas.microsoft.com/office/2006/relationships/activeXControlBinary" Target="activeX4.bin"/></Relationships>
</file>

<file path=xl/activeX/_rels/activeX5.xml.rels><?xml version="1.0" encoding="UTF-8" standalone="yes"?>
<Relationships xmlns="http://schemas.openxmlformats.org/package/2006/relationships"><Relationship Id="rId1" Type="http://schemas.microsoft.com/office/2006/relationships/activeXControlBinary" Target="activeX5.bin"/></Relationships>
</file>

<file path=xl/activeX/_rels/activeX6.xml.rels><?xml version="1.0" encoding="UTF-8" standalone="yes"?>
<Relationships xmlns="http://schemas.openxmlformats.org/package/2006/relationships"><Relationship Id="rId1" Type="http://schemas.microsoft.com/office/2006/relationships/activeXControlBinary" Target="activeX6.bin"/></Relationships>
</file>

<file path=xl/activeX/_rels/activeX7.xml.rels><?xml version="1.0" encoding="UTF-8" standalone="yes"?>
<Relationships xmlns="http://schemas.openxmlformats.org/package/2006/relationships"><Relationship Id="rId1" Type="http://schemas.microsoft.com/office/2006/relationships/activeXControlBinary" Target="activeX7.bin"/></Relationships>
</file>

<file path=xl/activeX/_rels/activeX8.xml.rels><?xml version="1.0" encoding="UTF-8" standalone="yes"?>
<Relationships xmlns="http://schemas.openxmlformats.org/package/2006/relationships"><Relationship Id="rId1" Type="http://schemas.microsoft.com/office/2006/relationships/activeXControlBinary" Target="activeX8.bin"/></Relationships>
</file>

<file path=xl/activeX/_rels/activeX9.xml.rels><?xml version="1.0" encoding="UTF-8" standalone="yes"?>
<Relationships xmlns="http://schemas.openxmlformats.org/package/2006/relationships"><Relationship Id="rId1" Type="http://schemas.microsoft.com/office/2006/relationships/activeXControlBinary" Target="activeX9.bin"/></Relationships>
</file>

<file path=xl/activeX/_rels/activeX10.xml.rels><?xml version="1.0" encoding="UTF-8" standalone="yes"?>
<Relationships xmlns="http://schemas.openxmlformats.org/package/2006/relationships"><Relationship Id="rId1" Type="http://schemas.microsoft.com/office/2006/relationships/activeXControlBinary" Target="activeX10.bin"/></Relationships>
</file>

<file path=xl/activeX/_rels/activeX11.xml.rels><?xml version="1.0" encoding="UTF-8" standalone="yes"?>
<Relationships xmlns="http://schemas.openxmlformats.org/package/2006/relationships"><Relationship Id="rId1" Type="http://schemas.microsoft.com/office/2006/relationships/activeXControlBinary" Target="activeX11.bin"/></Relationships>
</file>

<file path=xl/activeX/_rels/activeX12.xml.rels><?xml version="1.0" encoding="UTF-8" standalone="yes"?>
<Relationships xmlns="http://schemas.openxmlformats.org/package/2006/relationships"><Relationship Id="rId1" Type="http://schemas.microsoft.com/office/2006/relationships/activeXControlBinary" Target="activeX12.bin"/></Relationships>
</file>

<file path=xl/activeX/_rels/activeX13.xml.rels><?xml version="1.0" encoding="UTF-8" standalone="yes"?>
<Relationships xmlns="http://schemas.openxmlformats.org/package/2006/relationships"><Relationship Id="rId1" Type="http://schemas.microsoft.com/office/2006/relationships/activeXControlBinary" Target="activeX13.bin"/></Relationships>
</file>

<file path=xl/activeX/activeX1.xml><?xml version="1.0" encoding="utf-8"?>
<ax:ocx xmlns:ax="http://schemas.microsoft.com/office/2006/activeX" xmlns:r="http://schemas.openxmlformats.org/officeDocument/2006/relationships" ax:classid="{8BD21D50-EC42-11CE-9E0D-00AA006002F3}" ax:persistence="persistStreamInit" r:id="rId1"/>
</file>

<file path=xl/activeX/activeX2.xml><?xml version="1.0" encoding="utf-8"?>
<ax:ocx xmlns:ax="http://schemas.microsoft.com/office/2006/activeX" xmlns:r="http://schemas.openxmlformats.org/officeDocument/2006/relationships" ax:classid="{8BD21D50-EC42-11CE-9E0D-00AA006002F3}" ax:persistence="persistStreamInit" r:id="rId1"/>
</file>

<file path=xl/activeX/activeX3.xml><?xml version="1.0" encoding="utf-8"?>
<ax:ocx xmlns:ax="http://schemas.microsoft.com/office/2006/activeX" xmlns:r="http://schemas.openxmlformats.org/officeDocument/2006/relationships" ax:classid="{8BD21D50-EC42-11CE-9E0D-00AA006002F3}" ax:persistence="persistStreamInit" r:id="rId1"/>
</file>

<file path=xl/activeX/activeX4.xml><?xml version="1.0" encoding="utf-8"?>
<ax:ocx xmlns:ax="http://schemas.microsoft.com/office/2006/activeX" xmlns:r="http://schemas.openxmlformats.org/officeDocument/2006/relationships" ax:classid="{8BD21D50-EC42-11CE-9E0D-00AA006002F3}" ax:persistence="persistStreamInit" r:id="rId1"/>
</file>

<file path=xl/activeX/activeX5.xml><?xml version="1.0" encoding="utf-8"?>
<ax:ocx xmlns:ax="http://schemas.microsoft.com/office/2006/activeX" xmlns:r="http://schemas.openxmlformats.org/officeDocument/2006/relationships" ax:classid="{8BD21D50-EC42-11CE-9E0D-00AA006002F3}" ax:persistence="persistStreamInit" r:id="rId1"/>
</file>

<file path=xl/activeX/activeX6.xml><?xml version="1.0" encoding="utf-8"?>
<ax:ocx xmlns:ax="http://schemas.microsoft.com/office/2006/activeX" xmlns:r="http://schemas.openxmlformats.org/officeDocument/2006/relationships" ax:classid="{8BD21D50-EC42-11CE-9E0D-00AA006002F3}" ax:persistence="persistStreamInit" r:id="rId1"/>
</file>

<file path=xl/activeX/activeX7.xml><?xml version="1.0" encoding="utf-8"?>
<ax:ocx xmlns:ax="http://schemas.microsoft.com/office/2006/activeX" xmlns:r="http://schemas.openxmlformats.org/officeDocument/2006/relationships" ax:classid="{8BD21D50-EC42-11CE-9E0D-00AA006002F3}" ax:persistence="persistStreamInit" r:id="rId1"/>
</file>

<file path=xl/activeX/activeX8.xml><?xml version="1.0" encoding="utf-8"?>
<ax:ocx xmlns:ax="http://schemas.microsoft.com/office/2006/activeX" xmlns:r="http://schemas.openxmlformats.org/officeDocument/2006/relationships" ax:classid="{8BD21D50-EC42-11CE-9E0D-00AA006002F3}" ax:persistence="persistStreamInit" r:id="rId1"/>
</file>

<file path=xl/activeX/activeX9.xml><?xml version="1.0" encoding="utf-8"?>
<ax:ocx xmlns:ax="http://schemas.microsoft.com/office/2006/activeX" xmlns:r="http://schemas.openxmlformats.org/officeDocument/2006/relationships" ax:classid="{8BD21D50-EC42-11CE-9E0D-00AA006002F3}" ax:persistence="persistStreamInit" r:id="rId1"/>
</file>

<file path=xl/activeX/activeX10.xml><?xml version="1.0" encoding="utf-8"?>
<ax:ocx xmlns:ax="http://schemas.microsoft.com/office/2006/activeX" xmlns:r="http://schemas.openxmlformats.org/officeDocument/2006/relationships" ax:classid="{8BD21D50-EC42-11CE-9E0D-00AA006002F3}" ax:persistence="persistStreamInit" r:id="rId1"/>
</file>

<file path=xl/activeX/activeX11.xml><?xml version="1.0" encoding="utf-8"?>
<ax:ocx xmlns:ax="http://schemas.microsoft.com/office/2006/activeX" xmlns:r="http://schemas.openxmlformats.org/officeDocument/2006/relationships" ax:classid="{8BD21D50-EC42-11CE-9E0D-00AA006002F3}" ax:persistence="persistStreamInit" r:id="rId1"/>
</file>

<file path=xl/activeX/activeX12.xml><?xml version="1.0" encoding="utf-8"?>
<ax:ocx xmlns:ax="http://schemas.microsoft.com/office/2006/activeX" xmlns:r="http://schemas.openxmlformats.org/officeDocument/2006/relationships" ax:classid="{8BD21D50-EC42-11CE-9E0D-00AA006002F3}" ax:persistence="persistStreamInit" r:id="rId1"/>
</file>

<file path=xl/activeX/activeX13.xml><?xml version="1.0" encoding="utf-8"?>
<ax:ocx xmlns:ax="http://schemas.microsoft.com/office/2006/activeX" xmlns:r="http://schemas.openxmlformats.org/officeDocument/2006/relationships" ax:classid="{8BD21D50-EC42-11CE-9E0D-00AA006002F3}" ax:persistence="persistStreamInit" r:id="rId1"/>
</file>

<file path=xl/drawings/_rels/drawing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image" Target="../media/image14.png"/></Relationships>
</file>

<file path=xl/drawings/_rels/vmlDrawing1.vml.rels><?xml version="1.0" encoding="UTF-8" standalone="yes"?>
<Relationships xmlns="http://schemas.openxmlformats.org/package/2006/relationships"><Relationship Id="rId8" Type="http://schemas.openxmlformats.org/officeDocument/2006/relationships/image" Target="../media/image8.emf"/><Relationship Id="rId13" Type="http://schemas.openxmlformats.org/officeDocument/2006/relationships/image" Target="../media/image13.emf"/><Relationship Id="rId3" Type="http://schemas.openxmlformats.org/officeDocument/2006/relationships/image" Target="../media/image3.emf"/><Relationship Id="rId7" Type="http://schemas.openxmlformats.org/officeDocument/2006/relationships/image" Target="../media/image7.emf"/><Relationship Id="rId12" Type="http://schemas.openxmlformats.org/officeDocument/2006/relationships/image" Target="../media/image12.emf"/><Relationship Id="rId2" Type="http://schemas.openxmlformats.org/officeDocument/2006/relationships/image" Target="../media/image2.emf"/><Relationship Id="rId1" Type="http://schemas.openxmlformats.org/officeDocument/2006/relationships/image" Target="../media/image1.emf"/><Relationship Id="rId6" Type="http://schemas.openxmlformats.org/officeDocument/2006/relationships/image" Target="../media/image6.emf"/><Relationship Id="rId11" Type="http://schemas.openxmlformats.org/officeDocument/2006/relationships/image" Target="../media/image11.emf"/><Relationship Id="rId5" Type="http://schemas.openxmlformats.org/officeDocument/2006/relationships/image" Target="../media/image5.emf"/><Relationship Id="rId10" Type="http://schemas.openxmlformats.org/officeDocument/2006/relationships/image" Target="../media/image10.emf"/><Relationship Id="rId4" Type="http://schemas.openxmlformats.org/officeDocument/2006/relationships/image" Target="../media/image4.emf"/><Relationship Id="rId9" Type="http://schemas.openxmlformats.org/officeDocument/2006/relationships/image" Target="../media/image9.emf"/></Relationships>
</file>

<file path=xl/drawings/drawing1.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0</xdr:colOff>
          <xdr:row>5</xdr:row>
          <xdr:rowOff>0</xdr:rowOff>
        </xdr:from>
        <xdr:to>
          <xdr:col>1</xdr:col>
          <xdr:colOff>628650</xdr:colOff>
          <xdr:row>6</xdr:row>
          <xdr:rowOff>19050</xdr:rowOff>
        </xdr:to>
        <xdr:sp macro="" textlink="">
          <xdr:nvSpPr>
            <xdr:cNvPr id="2049" name="OptionButton1" hidden="1">
              <a:extLst>
                <a:ext uri="{63B3BB69-23CF-44E3-9099-C40C66FF867C}">
                  <a14:compatExt spid="_x0000_s2049"/>
                </a:ext>
                <a:ext uri="{FF2B5EF4-FFF2-40B4-BE49-F238E27FC236}">
                  <a16:creationId xmlns:a16="http://schemas.microsoft.com/office/drawing/2014/main" id="{00000000-0008-0000-0100-000001080000}"/>
                </a:ext>
              </a:extLst>
            </xdr:cNvPr>
            <xdr:cNvSpPr/>
          </xdr:nvSpPr>
          <xdr:spPr bwMode="auto">
            <a:xfrm>
              <a:off x="0" y="0"/>
              <a:ext cx="0" cy="0"/>
            </a:xfrm>
            <a:prstGeom prst="rect">
              <a:avLst/>
            </a:prstGeom>
            <a:noFill/>
            <a:ln w="9525">
              <a:miter lim="800000"/>
              <a:headEnd/>
              <a:tailEnd/>
            </a:ln>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0</xdr:colOff>
          <xdr:row>6</xdr:row>
          <xdr:rowOff>0</xdr:rowOff>
        </xdr:from>
        <xdr:to>
          <xdr:col>2</xdr:col>
          <xdr:colOff>295275</xdr:colOff>
          <xdr:row>7</xdr:row>
          <xdr:rowOff>19050</xdr:rowOff>
        </xdr:to>
        <xdr:sp macro="" textlink="">
          <xdr:nvSpPr>
            <xdr:cNvPr id="2050" name="OptionButton2" hidden="1">
              <a:extLst>
                <a:ext uri="{63B3BB69-23CF-44E3-9099-C40C66FF867C}">
                  <a14:compatExt spid="_x0000_s2050"/>
                </a:ext>
                <a:ext uri="{FF2B5EF4-FFF2-40B4-BE49-F238E27FC236}">
                  <a16:creationId xmlns:a16="http://schemas.microsoft.com/office/drawing/2014/main" id="{00000000-0008-0000-0100-000002080000}"/>
                </a:ext>
              </a:extLst>
            </xdr:cNvPr>
            <xdr:cNvSpPr/>
          </xdr:nvSpPr>
          <xdr:spPr bwMode="auto">
            <a:xfrm>
              <a:off x="0" y="0"/>
              <a:ext cx="0" cy="0"/>
            </a:xfrm>
            <a:prstGeom prst="rect">
              <a:avLst/>
            </a:prstGeom>
            <a:noFill/>
            <a:ln w="9525">
              <a:miter lim="800000"/>
              <a:headEnd/>
              <a:tailEnd/>
            </a:ln>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0</xdr:colOff>
          <xdr:row>7</xdr:row>
          <xdr:rowOff>0</xdr:rowOff>
        </xdr:from>
        <xdr:to>
          <xdr:col>1</xdr:col>
          <xdr:colOff>628650</xdr:colOff>
          <xdr:row>8</xdr:row>
          <xdr:rowOff>19050</xdr:rowOff>
        </xdr:to>
        <xdr:sp macro="" textlink="">
          <xdr:nvSpPr>
            <xdr:cNvPr id="2051" name="OptionButton3" hidden="1">
              <a:extLst>
                <a:ext uri="{63B3BB69-23CF-44E3-9099-C40C66FF867C}">
                  <a14:compatExt spid="_x0000_s2051"/>
                </a:ext>
                <a:ext uri="{FF2B5EF4-FFF2-40B4-BE49-F238E27FC236}">
                  <a16:creationId xmlns:a16="http://schemas.microsoft.com/office/drawing/2014/main" id="{00000000-0008-0000-0100-000003080000}"/>
                </a:ext>
              </a:extLst>
            </xdr:cNvPr>
            <xdr:cNvSpPr/>
          </xdr:nvSpPr>
          <xdr:spPr bwMode="auto">
            <a:xfrm>
              <a:off x="0" y="0"/>
              <a:ext cx="0" cy="0"/>
            </a:xfrm>
            <a:prstGeom prst="rect">
              <a:avLst/>
            </a:prstGeom>
            <a:noFill/>
            <a:ln w="9525">
              <a:miter lim="800000"/>
              <a:headEnd/>
              <a:tailEnd/>
            </a:ln>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0</xdr:colOff>
          <xdr:row>8</xdr:row>
          <xdr:rowOff>0</xdr:rowOff>
        </xdr:from>
        <xdr:to>
          <xdr:col>1</xdr:col>
          <xdr:colOff>628650</xdr:colOff>
          <xdr:row>9</xdr:row>
          <xdr:rowOff>19050</xdr:rowOff>
        </xdr:to>
        <xdr:sp macro="" textlink="">
          <xdr:nvSpPr>
            <xdr:cNvPr id="2053" name="OptionButton4" hidden="1">
              <a:extLst>
                <a:ext uri="{63B3BB69-23CF-44E3-9099-C40C66FF867C}">
                  <a14:compatExt spid="_x0000_s2053"/>
                </a:ext>
                <a:ext uri="{FF2B5EF4-FFF2-40B4-BE49-F238E27FC236}">
                  <a16:creationId xmlns:a16="http://schemas.microsoft.com/office/drawing/2014/main" id="{00000000-0008-0000-0100-000005080000}"/>
                </a:ext>
              </a:extLst>
            </xdr:cNvPr>
            <xdr:cNvSpPr/>
          </xdr:nvSpPr>
          <xdr:spPr bwMode="auto">
            <a:xfrm>
              <a:off x="0" y="0"/>
              <a:ext cx="0" cy="0"/>
            </a:xfrm>
            <a:prstGeom prst="rect">
              <a:avLst/>
            </a:prstGeom>
            <a:noFill/>
            <a:ln w="9525">
              <a:miter lim="800000"/>
              <a:headEnd/>
              <a:tailEnd/>
            </a:ln>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0</xdr:colOff>
          <xdr:row>9</xdr:row>
          <xdr:rowOff>0</xdr:rowOff>
        </xdr:from>
        <xdr:to>
          <xdr:col>1</xdr:col>
          <xdr:colOff>628650</xdr:colOff>
          <xdr:row>10</xdr:row>
          <xdr:rowOff>19050</xdr:rowOff>
        </xdr:to>
        <xdr:sp macro="" textlink="">
          <xdr:nvSpPr>
            <xdr:cNvPr id="2054" name="OptionButton5" hidden="1">
              <a:extLst>
                <a:ext uri="{63B3BB69-23CF-44E3-9099-C40C66FF867C}">
                  <a14:compatExt spid="_x0000_s2054"/>
                </a:ext>
                <a:ext uri="{FF2B5EF4-FFF2-40B4-BE49-F238E27FC236}">
                  <a16:creationId xmlns:a16="http://schemas.microsoft.com/office/drawing/2014/main" id="{00000000-0008-0000-0100-000006080000}"/>
                </a:ext>
              </a:extLst>
            </xdr:cNvPr>
            <xdr:cNvSpPr/>
          </xdr:nvSpPr>
          <xdr:spPr bwMode="auto">
            <a:xfrm>
              <a:off x="0" y="0"/>
              <a:ext cx="0" cy="0"/>
            </a:xfrm>
            <a:prstGeom prst="rect">
              <a:avLst/>
            </a:prstGeom>
            <a:noFill/>
            <a:ln w="9525">
              <a:miter lim="800000"/>
              <a:headEnd/>
              <a:tailEnd/>
            </a:ln>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0</xdr:colOff>
          <xdr:row>12</xdr:row>
          <xdr:rowOff>0</xdr:rowOff>
        </xdr:from>
        <xdr:to>
          <xdr:col>1</xdr:col>
          <xdr:colOff>628650</xdr:colOff>
          <xdr:row>13</xdr:row>
          <xdr:rowOff>19050</xdr:rowOff>
        </xdr:to>
        <xdr:sp macro="" textlink="">
          <xdr:nvSpPr>
            <xdr:cNvPr id="2055" name="OptionButton6" hidden="1">
              <a:extLst>
                <a:ext uri="{63B3BB69-23CF-44E3-9099-C40C66FF867C}">
                  <a14:compatExt spid="_x0000_s2055"/>
                </a:ext>
                <a:ext uri="{FF2B5EF4-FFF2-40B4-BE49-F238E27FC236}">
                  <a16:creationId xmlns:a16="http://schemas.microsoft.com/office/drawing/2014/main" id="{00000000-0008-0000-0100-000007080000}"/>
                </a:ext>
              </a:extLst>
            </xdr:cNvPr>
            <xdr:cNvSpPr/>
          </xdr:nvSpPr>
          <xdr:spPr bwMode="auto">
            <a:xfrm>
              <a:off x="0" y="0"/>
              <a:ext cx="0" cy="0"/>
            </a:xfrm>
            <a:prstGeom prst="rect">
              <a:avLst/>
            </a:prstGeom>
            <a:noFill/>
            <a:ln w="9525">
              <a:miter lim="800000"/>
              <a:headEnd/>
              <a:tailEnd/>
            </a:ln>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0</xdr:colOff>
          <xdr:row>13</xdr:row>
          <xdr:rowOff>0</xdr:rowOff>
        </xdr:from>
        <xdr:to>
          <xdr:col>3</xdr:col>
          <xdr:colOff>590550</xdr:colOff>
          <xdr:row>14</xdr:row>
          <xdr:rowOff>19050</xdr:rowOff>
        </xdr:to>
        <xdr:sp macro="" textlink="">
          <xdr:nvSpPr>
            <xdr:cNvPr id="2056" name="OptionButton7" hidden="1">
              <a:extLst>
                <a:ext uri="{63B3BB69-23CF-44E3-9099-C40C66FF867C}">
                  <a14:compatExt spid="_x0000_s2056"/>
                </a:ext>
                <a:ext uri="{FF2B5EF4-FFF2-40B4-BE49-F238E27FC236}">
                  <a16:creationId xmlns:a16="http://schemas.microsoft.com/office/drawing/2014/main" id="{00000000-0008-0000-0100-000008080000}"/>
                </a:ext>
              </a:extLst>
            </xdr:cNvPr>
            <xdr:cNvSpPr/>
          </xdr:nvSpPr>
          <xdr:spPr bwMode="auto">
            <a:xfrm>
              <a:off x="0" y="0"/>
              <a:ext cx="0" cy="0"/>
            </a:xfrm>
            <a:prstGeom prst="rect">
              <a:avLst/>
            </a:prstGeom>
            <a:noFill/>
            <a:ln w="9525">
              <a:miter lim="800000"/>
              <a:headEnd/>
              <a:tailEnd/>
            </a:ln>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0</xdr:colOff>
          <xdr:row>15</xdr:row>
          <xdr:rowOff>0</xdr:rowOff>
        </xdr:from>
        <xdr:to>
          <xdr:col>1</xdr:col>
          <xdr:colOff>514350</xdr:colOff>
          <xdr:row>16</xdr:row>
          <xdr:rowOff>19050</xdr:rowOff>
        </xdr:to>
        <xdr:sp macro="" textlink="">
          <xdr:nvSpPr>
            <xdr:cNvPr id="2057" name="OptionButton8" hidden="1">
              <a:extLst>
                <a:ext uri="{63B3BB69-23CF-44E3-9099-C40C66FF867C}">
                  <a14:compatExt spid="_x0000_s2057"/>
                </a:ext>
                <a:ext uri="{FF2B5EF4-FFF2-40B4-BE49-F238E27FC236}">
                  <a16:creationId xmlns:a16="http://schemas.microsoft.com/office/drawing/2014/main" id="{00000000-0008-0000-0100-000009080000}"/>
                </a:ext>
              </a:extLst>
            </xdr:cNvPr>
            <xdr:cNvSpPr/>
          </xdr:nvSpPr>
          <xdr:spPr bwMode="auto">
            <a:xfrm>
              <a:off x="0" y="0"/>
              <a:ext cx="0" cy="0"/>
            </a:xfrm>
            <a:prstGeom prst="rect">
              <a:avLst/>
            </a:prstGeom>
            <a:noFill/>
            <a:ln w="9525">
              <a:miter lim="800000"/>
              <a:headEnd/>
              <a:tailEnd/>
            </a:ln>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0</xdr:colOff>
          <xdr:row>16</xdr:row>
          <xdr:rowOff>0</xdr:rowOff>
        </xdr:from>
        <xdr:to>
          <xdr:col>3</xdr:col>
          <xdr:colOff>704850</xdr:colOff>
          <xdr:row>17</xdr:row>
          <xdr:rowOff>19050</xdr:rowOff>
        </xdr:to>
        <xdr:sp macro="" textlink="">
          <xdr:nvSpPr>
            <xdr:cNvPr id="2058" name="OptionButton9" hidden="1">
              <a:extLst>
                <a:ext uri="{63B3BB69-23CF-44E3-9099-C40C66FF867C}">
                  <a14:compatExt spid="_x0000_s2058"/>
                </a:ext>
                <a:ext uri="{FF2B5EF4-FFF2-40B4-BE49-F238E27FC236}">
                  <a16:creationId xmlns:a16="http://schemas.microsoft.com/office/drawing/2014/main" id="{00000000-0008-0000-0100-00000A080000}"/>
                </a:ext>
              </a:extLst>
            </xdr:cNvPr>
            <xdr:cNvSpPr/>
          </xdr:nvSpPr>
          <xdr:spPr bwMode="auto">
            <a:xfrm>
              <a:off x="0" y="0"/>
              <a:ext cx="0" cy="0"/>
            </a:xfrm>
            <a:prstGeom prst="rect">
              <a:avLst/>
            </a:prstGeom>
            <a:noFill/>
            <a:ln w="9525">
              <a:miter lim="800000"/>
              <a:headEnd/>
              <a:tailEnd/>
            </a:ln>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0</xdr:colOff>
          <xdr:row>19</xdr:row>
          <xdr:rowOff>0</xdr:rowOff>
        </xdr:from>
        <xdr:to>
          <xdr:col>1</xdr:col>
          <xdr:colOff>514350</xdr:colOff>
          <xdr:row>20</xdr:row>
          <xdr:rowOff>19050</xdr:rowOff>
        </xdr:to>
        <xdr:sp macro="" textlink="">
          <xdr:nvSpPr>
            <xdr:cNvPr id="2059" name="OptionButton10" hidden="1">
              <a:extLst>
                <a:ext uri="{63B3BB69-23CF-44E3-9099-C40C66FF867C}">
                  <a14:compatExt spid="_x0000_s2059"/>
                </a:ext>
                <a:ext uri="{FF2B5EF4-FFF2-40B4-BE49-F238E27FC236}">
                  <a16:creationId xmlns:a16="http://schemas.microsoft.com/office/drawing/2014/main" id="{00000000-0008-0000-0100-00000B080000}"/>
                </a:ext>
              </a:extLst>
            </xdr:cNvPr>
            <xdr:cNvSpPr/>
          </xdr:nvSpPr>
          <xdr:spPr bwMode="auto">
            <a:xfrm>
              <a:off x="0" y="0"/>
              <a:ext cx="0" cy="0"/>
            </a:xfrm>
            <a:prstGeom prst="rect">
              <a:avLst/>
            </a:prstGeom>
            <a:noFill/>
            <a:ln w="9525">
              <a:miter lim="800000"/>
              <a:headEnd/>
              <a:tailEnd/>
            </a:ln>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0</xdr:colOff>
          <xdr:row>20</xdr:row>
          <xdr:rowOff>0</xdr:rowOff>
        </xdr:from>
        <xdr:to>
          <xdr:col>2</xdr:col>
          <xdr:colOff>209550</xdr:colOff>
          <xdr:row>21</xdr:row>
          <xdr:rowOff>19050</xdr:rowOff>
        </xdr:to>
        <xdr:sp macro="" textlink="">
          <xdr:nvSpPr>
            <xdr:cNvPr id="2060" name="OptionButton11" hidden="1">
              <a:extLst>
                <a:ext uri="{63B3BB69-23CF-44E3-9099-C40C66FF867C}">
                  <a14:compatExt spid="_x0000_s2060"/>
                </a:ext>
                <a:ext uri="{FF2B5EF4-FFF2-40B4-BE49-F238E27FC236}">
                  <a16:creationId xmlns:a16="http://schemas.microsoft.com/office/drawing/2014/main" id="{00000000-0008-0000-0100-00000C080000}"/>
                </a:ext>
              </a:extLst>
            </xdr:cNvPr>
            <xdr:cNvSpPr/>
          </xdr:nvSpPr>
          <xdr:spPr bwMode="auto">
            <a:xfrm>
              <a:off x="0" y="0"/>
              <a:ext cx="0" cy="0"/>
            </a:xfrm>
            <a:prstGeom prst="rect">
              <a:avLst/>
            </a:prstGeom>
            <a:noFill/>
            <a:ln w="9525">
              <a:miter lim="800000"/>
              <a:headEnd/>
              <a:tailEnd/>
            </a:ln>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0</xdr:colOff>
          <xdr:row>23</xdr:row>
          <xdr:rowOff>0</xdr:rowOff>
        </xdr:from>
        <xdr:to>
          <xdr:col>1</xdr:col>
          <xdr:colOff>514350</xdr:colOff>
          <xdr:row>24</xdr:row>
          <xdr:rowOff>19050</xdr:rowOff>
        </xdr:to>
        <xdr:sp macro="" textlink="">
          <xdr:nvSpPr>
            <xdr:cNvPr id="2061" name="OptionButton12" hidden="1">
              <a:extLst>
                <a:ext uri="{63B3BB69-23CF-44E3-9099-C40C66FF867C}">
                  <a14:compatExt spid="_x0000_s2061"/>
                </a:ext>
                <a:ext uri="{FF2B5EF4-FFF2-40B4-BE49-F238E27FC236}">
                  <a16:creationId xmlns:a16="http://schemas.microsoft.com/office/drawing/2014/main" id="{00000000-0008-0000-0100-00000D080000}"/>
                </a:ext>
              </a:extLst>
            </xdr:cNvPr>
            <xdr:cNvSpPr/>
          </xdr:nvSpPr>
          <xdr:spPr bwMode="auto">
            <a:xfrm>
              <a:off x="0" y="0"/>
              <a:ext cx="0" cy="0"/>
            </a:xfrm>
            <a:prstGeom prst="rect">
              <a:avLst/>
            </a:prstGeom>
            <a:noFill/>
            <a:ln w="9525">
              <a:miter lim="800000"/>
              <a:headEnd/>
              <a:tailEnd/>
            </a:ln>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0</xdr:colOff>
          <xdr:row>24</xdr:row>
          <xdr:rowOff>0</xdr:rowOff>
        </xdr:from>
        <xdr:to>
          <xdr:col>1</xdr:col>
          <xdr:colOff>514350</xdr:colOff>
          <xdr:row>25</xdr:row>
          <xdr:rowOff>19050</xdr:rowOff>
        </xdr:to>
        <xdr:sp macro="" textlink="">
          <xdr:nvSpPr>
            <xdr:cNvPr id="2062" name="OptionButton13" hidden="1">
              <a:extLst>
                <a:ext uri="{63B3BB69-23CF-44E3-9099-C40C66FF867C}">
                  <a14:compatExt spid="_x0000_s2062"/>
                </a:ext>
                <a:ext uri="{FF2B5EF4-FFF2-40B4-BE49-F238E27FC236}">
                  <a16:creationId xmlns:a16="http://schemas.microsoft.com/office/drawing/2014/main" id="{00000000-0008-0000-0100-00000E080000}"/>
                </a:ext>
              </a:extLst>
            </xdr:cNvPr>
            <xdr:cNvSpPr/>
          </xdr:nvSpPr>
          <xdr:spPr bwMode="auto">
            <a:xfrm>
              <a:off x="0" y="0"/>
              <a:ext cx="0" cy="0"/>
            </a:xfrm>
            <a:prstGeom prst="rect">
              <a:avLst/>
            </a:prstGeom>
            <a:noFill/>
            <a:ln w="9525">
              <a:miter lim="800000"/>
              <a:headEnd/>
              <a:tailEnd/>
            </a:ln>
          </xdr:spPr>
        </xdr:sp>
        <xdr:clientData/>
      </xdr:twoCellAnchor>
    </mc:Choice>
    <mc:Fallback/>
  </mc:AlternateContent>
</xdr:wsDr>
</file>

<file path=xl/drawings/drawing2.xml><?xml version="1.0" encoding="utf-8"?>
<xdr:wsDr xmlns:xdr="http://schemas.openxmlformats.org/drawingml/2006/spreadsheetDrawing" xmlns:a="http://schemas.openxmlformats.org/drawingml/2006/main">
  <xdr:twoCellAnchor editAs="oneCell">
    <xdr:from>
      <xdr:col>0</xdr:col>
      <xdr:colOff>38100</xdr:colOff>
      <xdr:row>0</xdr:row>
      <xdr:rowOff>47625</xdr:rowOff>
    </xdr:from>
    <xdr:to>
      <xdr:col>3</xdr:col>
      <xdr:colOff>347662</xdr:colOff>
      <xdr:row>3</xdr:row>
      <xdr:rowOff>99547</xdr:rowOff>
    </xdr:to>
    <xdr:pic>
      <xdr:nvPicPr>
        <xdr:cNvPr id="2" name="Imagen 1">
          <a:extLst>
            <a:ext uri="{FF2B5EF4-FFF2-40B4-BE49-F238E27FC236}">
              <a16:creationId xmlns:a16="http://schemas.microsoft.com/office/drawing/2014/main" id="{00000000-0008-0000-03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bwMode="auto">
        <a:xfrm>
          <a:off x="38100" y="47625"/>
          <a:ext cx="1804987" cy="537697"/>
        </a:xfrm>
        <a:prstGeom prst="rect">
          <a:avLst/>
        </a:prstGeom>
        <a:noFill/>
        <a:ln>
          <a:noFill/>
        </a:ln>
      </xdr:spPr>
    </xdr:pic>
    <xdr:clientData/>
  </xdr:twoCellAnchor>
  <xdr:twoCellAnchor editAs="oneCell">
    <xdr:from>
      <xdr:col>10</xdr:col>
      <xdr:colOff>409575</xdr:colOff>
      <xdr:row>0</xdr:row>
      <xdr:rowOff>28575</xdr:rowOff>
    </xdr:from>
    <xdr:to>
      <xdr:col>10</xdr:col>
      <xdr:colOff>985886</xdr:colOff>
      <xdr:row>4</xdr:row>
      <xdr:rowOff>56127</xdr:rowOff>
    </xdr:to>
    <xdr:pic>
      <xdr:nvPicPr>
        <xdr:cNvPr id="3" name="Imagen 2">
          <a:extLst>
            <a:ext uri="{FF2B5EF4-FFF2-40B4-BE49-F238E27FC236}">
              <a16:creationId xmlns:a16="http://schemas.microsoft.com/office/drawing/2014/main" id="{00000000-0008-0000-0300-000003000000}"/>
            </a:ext>
          </a:extLst>
        </xdr:cNvPr>
        <xdr:cNvPicPr>
          <a:picLocks noChangeAspect="1"/>
        </xdr:cNvPicPr>
      </xdr:nvPicPr>
      <xdr:blipFill>
        <a:blip xmlns:r="http://schemas.openxmlformats.org/officeDocument/2006/relationships" r:embed="rId2"/>
        <a:stretch>
          <a:fillRect/>
        </a:stretch>
      </xdr:blipFill>
      <xdr:spPr>
        <a:xfrm>
          <a:off x="6172200" y="28575"/>
          <a:ext cx="576311" cy="675252"/>
        </a:xfrm>
        <a:prstGeom prst="rect">
          <a:avLst/>
        </a:prstGeom>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8" Type="http://schemas.openxmlformats.org/officeDocument/2006/relationships/control" Target="../activeX/activeX3.xml"/><Relationship Id="rId13" Type="http://schemas.openxmlformats.org/officeDocument/2006/relationships/image" Target="../media/image5.emf"/><Relationship Id="rId18" Type="http://schemas.openxmlformats.org/officeDocument/2006/relationships/control" Target="../activeX/activeX8.xml"/><Relationship Id="rId26" Type="http://schemas.openxmlformats.org/officeDocument/2006/relationships/control" Target="../activeX/activeX12.xml"/><Relationship Id="rId3" Type="http://schemas.openxmlformats.org/officeDocument/2006/relationships/vmlDrawing" Target="../drawings/vmlDrawing1.vml"/><Relationship Id="rId21" Type="http://schemas.openxmlformats.org/officeDocument/2006/relationships/image" Target="../media/image9.emf"/><Relationship Id="rId7" Type="http://schemas.openxmlformats.org/officeDocument/2006/relationships/image" Target="../media/image2.emf"/><Relationship Id="rId12" Type="http://schemas.openxmlformats.org/officeDocument/2006/relationships/control" Target="../activeX/activeX5.xml"/><Relationship Id="rId17" Type="http://schemas.openxmlformats.org/officeDocument/2006/relationships/image" Target="../media/image7.emf"/><Relationship Id="rId25" Type="http://schemas.openxmlformats.org/officeDocument/2006/relationships/image" Target="../media/image11.emf"/><Relationship Id="rId2" Type="http://schemas.openxmlformats.org/officeDocument/2006/relationships/drawing" Target="../drawings/drawing1.xml"/><Relationship Id="rId16" Type="http://schemas.openxmlformats.org/officeDocument/2006/relationships/control" Target="../activeX/activeX7.xml"/><Relationship Id="rId20" Type="http://schemas.openxmlformats.org/officeDocument/2006/relationships/control" Target="../activeX/activeX9.xml"/><Relationship Id="rId29" Type="http://schemas.openxmlformats.org/officeDocument/2006/relationships/image" Target="../media/image13.emf"/><Relationship Id="rId1" Type="http://schemas.openxmlformats.org/officeDocument/2006/relationships/printerSettings" Target="../printerSettings/printerSettings2.bin"/><Relationship Id="rId6" Type="http://schemas.openxmlformats.org/officeDocument/2006/relationships/control" Target="../activeX/activeX2.xml"/><Relationship Id="rId11" Type="http://schemas.openxmlformats.org/officeDocument/2006/relationships/image" Target="../media/image4.emf"/><Relationship Id="rId24" Type="http://schemas.openxmlformats.org/officeDocument/2006/relationships/control" Target="../activeX/activeX11.xml"/><Relationship Id="rId5" Type="http://schemas.openxmlformats.org/officeDocument/2006/relationships/image" Target="../media/image1.emf"/><Relationship Id="rId15" Type="http://schemas.openxmlformats.org/officeDocument/2006/relationships/image" Target="../media/image6.emf"/><Relationship Id="rId23" Type="http://schemas.openxmlformats.org/officeDocument/2006/relationships/image" Target="../media/image10.emf"/><Relationship Id="rId28" Type="http://schemas.openxmlformats.org/officeDocument/2006/relationships/control" Target="../activeX/activeX13.xml"/><Relationship Id="rId10" Type="http://schemas.openxmlformats.org/officeDocument/2006/relationships/control" Target="../activeX/activeX4.xml"/><Relationship Id="rId19" Type="http://schemas.openxmlformats.org/officeDocument/2006/relationships/image" Target="../media/image8.emf"/><Relationship Id="rId4" Type="http://schemas.openxmlformats.org/officeDocument/2006/relationships/control" Target="../activeX/activeX1.xml"/><Relationship Id="rId9" Type="http://schemas.openxmlformats.org/officeDocument/2006/relationships/image" Target="../media/image3.emf"/><Relationship Id="rId14" Type="http://schemas.openxmlformats.org/officeDocument/2006/relationships/control" Target="../activeX/activeX6.xml"/><Relationship Id="rId22" Type="http://schemas.openxmlformats.org/officeDocument/2006/relationships/control" Target="../activeX/activeX10.xml"/><Relationship Id="rId27" Type="http://schemas.openxmlformats.org/officeDocument/2006/relationships/image" Target="../media/image12.emf"/></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A34"/>
  <sheetViews>
    <sheetView workbookViewId="0">
      <selection activeCell="A34" sqref="A34"/>
    </sheetView>
  </sheetViews>
  <sheetFormatPr baseColWidth="10" defaultRowHeight="12.75" x14ac:dyDescent="0.2"/>
  <cols>
    <col min="1" max="1" width="106.140625" customWidth="1"/>
  </cols>
  <sheetData>
    <row r="1" spans="1:1" x14ac:dyDescent="0.2">
      <c r="A1" t="s">
        <v>13</v>
      </c>
    </row>
    <row r="2" spans="1:1" x14ac:dyDescent="0.2">
      <c r="A2" s="1" t="s">
        <v>14</v>
      </c>
    </row>
    <row r="3" spans="1:1" ht="15" x14ac:dyDescent="0.25">
      <c r="A3" s="2"/>
    </row>
    <row r="4" spans="1:1" ht="25.5" x14ac:dyDescent="0.2">
      <c r="A4" s="3" t="s">
        <v>15</v>
      </c>
    </row>
    <row r="5" spans="1:1" ht="15" x14ac:dyDescent="0.25">
      <c r="A5" s="4"/>
    </row>
    <row r="6" spans="1:1" ht="51" x14ac:dyDescent="0.2">
      <c r="A6" s="3" t="s">
        <v>16</v>
      </c>
    </row>
    <row r="7" spans="1:1" x14ac:dyDescent="0.2">
      <c r="A7" s="3"/>
    </row>
    <row r="8" spans="1:1" x14ac:dyDescent="0.2">
      <c r="A8" s="3" t="s">
        <v>17</v>
      </c>
    </row>
    <row r="9" spans="1:1" x14ac:dyDescent="0.2">
      <c r="A9" s="3"/>
    </row>
    <row r="10" spans="1:1" x14ac:dyDescent="0.2">
      <c r="A10" s="3" t="s">
        <v>18</v>
      </c>
    </row>
    <row r="11" spans="1:1" x14ac:dyDescent="0.2">
      <c r="A11" s="3"/>
    </row>
    <row r="12" spans="1:1" x14ac:dyDescent="0.2">
      <c r="A12" s="3" t="s">
        <v>19</v>
      </c>
    </row>
    <row r="13" spans="1:1" x14ac:dyDescent="0.2">
      <c r="A13" s="3"/>
    </row>
    <row r="14" spans="1:1" ht="25.5" x14ac:dyDescent="0.2">
      <c r="A14" s="3" t="s">
        <v>20</v>
      </c>
    </row>
    <row r="15" spans="1:1" x14ac:dyDescent="0.2">
      <c r="A15" s="3"/>
    </row>
    <row r="16" spans="1:1" x14ac:dyDescent="0.2">
      <c r="A16" s="1" t="s">
        <v>21</v>
      </c>
    </row>
    <row r="17" spans="1:1" x14ac:dyDescent="0.2">
      <c r="A17" s="3"/>
    </row>
    <row r="18" spans="1:1" x14ac:dyDescent="0.2">
      <c r="A18" s="5" t="s">
        <v>22</v>
      </c>
    </row>
    <row r="19" spans="1:1" x14ac:dyDescent="0.2">
      <c r="A19" s="3"/>
    </row>
    <row r="20" spans="1:1" ht="25.5" x14ac:dyDescent="0.2">
      <c r="A20" s="3" t="s">
        <v>23</v>
      </c>
    </row>
    <row r="21" spans="1:1" x14ac:dyDescent="0.2">
      <c r="A21" s="3"/>
    </row>
    <row r="22" spans="1:1" ht="25.5" x14ac:dyDescent="0.2">
      <c r="A22" s="5" t="s">
        <v>24</v>
      </c>
    </row>
    <row r="23" spans="1:1" x14ac:dyDescent="0.2">
      <c r="A23" s="3"/>
    </row>
    <row r="24" spans="1:1" ht="63.75" x14ac:dyDescent="0.2">
      <c r="A24" s="3" t="s">
        <v>25</v>
      </c>
    </row>
    <row r="25" spans="1:1" x14ac:dyDescent="0.2">
      <c r="A25" s="3"/>
    </row>
    <row r="26" spans="1:1" ht="25.5" x14ac:dyDescent="0.2">
      <c r="A26" s="5" t="s">
        <v>26</v>
      </c>
    </row>
    <row r="27" spans="1:1" x14ac:dyDescent="0.2">
      <c r="A27" s="3"/>
    </row>
    <row r="28" spans="1:1" ht="51" x14ac:dyDescent="0.2">
      <c r="A28" s="3" t="s">
        <v>27</v>
      </c>
    </row>
    <row r="29" spans="1:1" x14ac:dyDescent="0.2">
      <c r="A29" s="3" t="s">
        <v>28</v>
      </c>
    </row>
    <row r="30" spans="1:1" ht="25.5" x14ac:dyDescent="0.2">
      <c r="A30" s="3" t="s">
        <v>29</v>
      </c>
    </row>
    <row r="31" spans="1:1" x14ac:dyDescent="0.2">
      <c r="A31" s="3"/>
    </row>
    <row r="32" spans="1:1" ht="25.5" x14ac:dyDescent="0.2">
      <c r="A32" s="5" t="s">
        <v>30</v>
      </c>
    </row>
    <row r="33" spans="1:1" x14ac:dyDescent="0.2">
      <c r="A33" s="3"/>
    </row>
    <row r="34" spans="1:1" ht="38.25" x14ac:dyDescent="0.2">
      <c r="A34" s="5" t="s">
        <v>31</v>
      </c>
    </row>
  </sheetData>
  <phoneticPr fontId="8" type="noConversion"/>
  <pageMargins left="0.7" right="0.7" top="0.75" bottom="0.75" header="0.3" footer="0.3"/>
  <pageSetup paperSize="9" orientation="portrait" r:id="rId1"/>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Hoja1"/>
  <dimension ref="A1:H38"/>
  <sheetViews>
    <sheetView topLeftCell="A16" workbookViewId="0">
      <selection activeCell="E37" sqref="E37:H37"/>
    </sheetView>
  </sheetViews>
  <sheetFormatPr baseColWidth="10" defaultRowHeight="12.75" x14ac:dyDescent="0.2"/>
  <cols>
    <col min="1" max="1" width="6" customWidth="1"/>
    <col min="4" max="4" width="14.5703125" customWidth="1"/>
  </cols>
  <sheetData>
    <row r="1" spans="1:8" x14ac:dyDescent="0.2">
      <c r="A1" s="6" t="s">
        <v>32</v>
      </c>
    </row>
    <row r="3" spans="1:8" x14ac:dyDescent="0.2">
      <c r="A3" t="s">
        <v>33</v>
      </c>
    </row>
    <row r="4" spans="1:8" x14ac:dyDescent="0.2">
      <c r="A4" t="s">
        <v>34</v>
      </c>
      <c r="C4" t="s">
        <v>36</v>
      </c>
      <c r="D4" t="s">
        <v>35</v>
      </c>
      <c r="E4" t="s">
        <v>40</v>
      </c>
    </row>
    <row r="10" spans="1:8" x14ac:dyDescent="0.2">
      <c r="C10" t="s">
        <v>36</v>
      </c>
    </row>
    <row r="11" spans="1:8" x14ac:dyDescent="0.2">
      <c r="A11" t="s">
        <v>37</v>
      </c>
      <c r="B11" t="s">
        <v>36</v>
      </c>
      <c r="D11" t="s">
        <v>38</v>
      </c>
    </row>
    <row r="15" spans="1:8" ht="72.75" customHeight="1" x14ac:dyDescent="0.2">
      <c r="A15" s="113" t="s">
        <v>39</v>
      </c>
      <c r="B15" s="113"/>
      <c r="C15" s="113"/>
      <c r="D15" s="113"/>
      <c r="E15" s="113"/>
      <c r="F15" s="113"/>
      <c r="G15" s="113"/>
      <c r="H15" s="113"/>
    </row>
    <row r="19" spans="1:8" x14ac:dyDescent="0.2">
      <c r="A19" t="s">
        <v>41</v>
      </c>
    </row>
    <row r="23" spans="1:8" x14ac:dyDescent="0.2">
      <c r="A23" t="s">
        <v>42</v>
      </c>
    </row>
    <row r="27" spans="1:8" ht="26.25" customHeight="1" x14ac:dyDescent="0.2">
      <c r="A27" s="113" t="s">
        <v>43</v>
      </c>
      <c r="B27" s="113"/>
      <c r="C27" s="113"/>
      <c r="D27" s="113"/>
      <c r="E27" s="113"/>
      <c r="F27" s="113"/>
      <c r="G27" s="113"/>
      <c r="H27" s="113"/>
    </row>
    <row r="29" spans="1:8" x14ac:dyDescent="0.2">
      <c r="D29" s="114" t="s">
        <v>53</v>
      </c>
      <c r="E29" s="114"/>
    </row>
    <row r="30" spans="1:8" ht="26.25" customHeight="1" x14ac:dyDescent="0.2">
      <c r="A30" s="112" t="s">
        <v>44</v>
      </c>
      <c r="B30" s="112"/>
      <c r="C30" s="112"/>
      <c r="D30" s="112"/>
      <c r="E30" s="112" t="s">
        <v>45</v>
      </c>
      <c r="F30" s="112"/>
      <c r="G30" s="112"/>
      <c r="H30" s="112"/>
    </row>
    <row r="31" spans="1:8" ht="12.75" customHeight="1" x14ac:dyDescent="0.2">
      <c r="A31" s="112" t="s">
        <v>46</v>
      </c>
      <c r="B31" s="112"/>
      <c r="C31" s="112"/>
      <c r="D31" s="112"/>
      <c r="E31" s="111"/>
      <c r="F31" s="111"/>
      <c r="G31" s="111"/>
      <c r="H31" s="111"/>
    </row>
    <row r="32" spans="1:8" x14ac:dyDescent="0.2">
      <c r="A32" s="111" t="s">
        <v>47</v>
      </c>
      <c r="B32" s="111"/>
      <c r="C32" s="111"/>
      <c r="D32" s="111"/>
      <c r="E32" s="111"/>
      <c r="F32" s="111"/>
      <c r="G32" s="111"/>
      <c r="H32" s="111"/>
    </row>
    <row r="33" spans="1:8" x14ac:dyDescent="0.2">
      <c r="A33" s="111" t="s">
        <v>48</v>
      </c>
      <c r="B33" s="111"/>
      <c r="C33" s="111"/>
      <c r="D33" s="111"/>
      <c r="E33" s="111"/>
      <c r="F33" s="111"/>
      <c r="G33" s="111"/>
      <c r="H33" s="111"/>
    </row>
    <row r="34" spans="1:8" x14ac:dyDescent="0.2">
      <c r="A34" s="112" t="s">
        <v>49</v>
      </c>
      <c r="B34" s="112"/>
      <c r="C34" s="112"/>
      <c r="D34" s="112"/>
      <c r="E34" s="111"/>
      <c r="F34" s="111"/>
      <c r="G34" s="111"/>
      <c r="H34" s="111"/>
    </row>
    <row r="35" spans="1:8" x14ac:dyDescent="0.2">
      <c r="A35" s="111" t="s">
        <v>50</v>
      </c>
      <c r="B35" s="111"/>
      <c r="C35" s="111"/>
      <c r="D35" s="111"/>
      <c r="E35" s="111"/>
      <c r="F35" s="111"/>
      <c r="G35" s="111"/>
      <c r="H35" s="111"/>
    </row>
    <row r="36" spans="1:8" x14ac:dyDescent="0.2">
      <c r="A36" s="111" t="s">
        <v>51</v>
      </c>
      <c r="B36" s="111"/>
      <c r="C36" s="111"/>
      <c r="D36" s="111"/>
      <c r="E36" s="111"/>
      <c r="F36" s="111"/>
      <c r="G36" s="111"/>
      <c r="H36" s="111"/>
    </row>
    <row r="37" spans="1:8" x14ac:dyDescent="0.2">
      <c r="A37" s="111" t="s">
        <v>47</v>
      </c>
      <c r="B37" s="111"/>
      <c r="C37" s="111"/>
      <c r="D37" s="111"/>
      <c r="E37" s="111"/>
      <c r="F37" s="111"/>
      <c r="G37" s="111"/>
      <c r="H37" s="111"/>
    </row>
    <row r="38" spans="1:8" x14ac:dyDescent="0.2">
      <c r="A38" s="111" t="s">
        <v>52</v>
      </c>
      <c r="B38" s="111"/>
      <c r="C38" s="111"/>
      <c r="D38" s="111"/>
      <c r="E38" s="111"/>
      <c r="F38" s="111"/>
      <c r="G38" s="111"/>
      <c r="H38" s="111"/>
    </row>
  </sheetData>
  <mergeCells count="21">
    <mergeCell ref="A15:H15"/>
    <mergeCell ref="A27:H27"/>
    <mergeCell ref="A30:D30"/>
    <mergeCell ref="E30:H30"/>
    <mergeCell ref="A31:D31"/>
    <mergeCell ref="E31:H31"/>
    <mergeCell ref="D29:E29"/>
    <mergeCell ref="E32:H32"/>
    <mergeCell ref="E33:H33"/>
    <mergeCell ref="E35:H35"/>
    <mergeCell ref="A32:D32"/>
    <mergeCell ref="E38:H38"/>
    <mergeCell ref="A33:D33"/>
    <mergeCell ref="A35:D35"/>
    <mergeCell ref="A38:D38"/>
    <mergeCell ref="E37:H37"/>
    <mergeCell ref="A37:D37"/>
    <mergeCell ref="E36:H36"/>
    <mergeCell ref="A34:D34"/>
    <mergeCell ref="A36:D36"/>
    <mergeCell ref="E34:H34"/>
  </mergeCells>
  <phoneticPr fontId="8" type="noConversion"/>
  <printOptions horizontalCentered="1"/>
  <pageMargins left="0.70866141732283472" right="0.70866141732283472" top="0.74803149606299213" bottom="0.74803149606299213" header="0.31496062992125984" footer="0.31496062992125984"/>
  <pageSetup paperSize="9" orientation="portrait" r:id="rId1"/>
  <drawing r:id="rId2"/>
  <legacyDrawing r:id="rId3"/>
  <controls>
    <mc:AlternateContent xmlns:mc="http://schemas.openxmlformats.org/markup-compatibility/2006">
      <mc:Choice Requires="x14">
        <control shapeId="2049" r:id="rId4" name="OptionButton1">
          <controlPr defaultSize="0" r:id="rId5">
            <anchor moveWithCells="1">
              <from>
                <xdr:col>0</xdr:col>
                <xdr:colOff>0</xdr:colOff>
                <xdr:row>5</xdr:row>
                <xdr:rowOff>0</xdr:rowOff>
              </from>
              <to>
                <xdr:col>1</xdr:col>
                <xdr:colOff>628650</xdr:colOff>
                <xdr:row>6</xdr:row>
                <xdr:rowOff>19050</xdr:rowOff>
              </to>
            </anchor>
          </controlPr>
        </control>
      </mc:Choice>
      <mc:Fallback>
        <control shapeId="2049" r:id="rId4" name="OptionButton1"/>
      </mc:Fallback>
    </mc:AlternateContent>
    <mc:AlternateContent xmlns:mc="http://schemas.openxmlformats.org/markup-compatibility/2006">
      <mc:Choice Requires="x14">
        <control shapeId="2050" r:id="rId6" name="OptionButton2">
          <controlPr defaultSize="0" r:id="rId7">
            <anchor moveWithCells="1">
              <from>
                <xdr:col>0</xdr:col>
                <xdr:colOff>0</xdr:colOff>
                <xdr:row>6</xdr:row>
                <xdr:rowOff>0</xdr:rowOff>
              </from>
              <to>
                <xdr:col>2</xdr:col>
                <xdr:colOff>295275</xdr:colOff>
                <xdr:row>7</xdr:row>
                <xdr:rowOff>19050</xdr:rowOff>
              </to>
            </anchor>
          </controlPr>
        </control>
      </mc:Choice>
      <mc:Fallback>
        <control shapeId="2050" r:id="rId6" name="OptionButton2"/>
      </mc:Fallback>
    </mc:AlternateContent>
    <mc:AlternateContent xmlns:mc="http://schemas.openxmlformats.org/markup-compatibility/2006">
      <mc:Choice Requires="x14">
        <control shapeId="2051" r:id="rId8" name="OptionButton3">
          <controlPr defaultSize="0" r:id="rId9">
            <anchor moveWithCells="1">
              <from>
                <xdr:col>0</xdr:col>
                <xdr:colOff>0</xdr:colOff>
                <xdr:row>7</xdr:row>
                <xdr:rowOff>0</xdr:rowOff>
              </from>
              <to>
                <xdr:col>1</xdr:col>
                <xdr:colOff>628650</xdr:colOff>
                <xdr:row>8</xdr:row>
                <xdr:rowOff>19050</xdr:rowOff>
              </to>
            </anchor>
          </controlPr>
        </control>
      </mc:Choice>
      <mc:Fallback>
        <control shapeId="2051" r:id="rId8" name="OptionButton3"/>
      </mc:Fallback>
    </mc:AlternateContent>
    <mc:AlternateContent xmlns:mc="http://schemas.openxmlformats.org/markup-compatibility/2006">
      <mc:Choice Requires="x14">
        <control shapeId="2053" r:id="rId10" name="OptionButton4">
          <controlPr defaultSize="0" r:id="rId11">
            <anchor moveWithCells="1">
              <from>
                <xdr:col>0</xdr:col>
                <xdr:colOff>0</xdr:colOff>
                <xdr:row>8</xdr:row>
                <xdr:rowOff>0</xdr:rowOff>
              </from>
              <to>
                <xdr:col>1</xdr:col>
                <xdr:colOff>628650</xdr:colOff>
                <xdr:row>9</xdr:row>
                <xdr:rowOff>19050</xdr:rowOff>
              </to>
            </anchor>
          </controlPr>
        </control>
      </mc:Choice>
      <mc:Fallback>
        <control shapeId="2053" r:id="rId10" name="OptionButton4"/>
      </mc:Fallback>
    </mc:AlternateContent>
    <mc:AlternateContent xmlns:mc="http://schemas.openxmlformats.org/markup-compatibility/2006">
      <mc:Choice Requires="x14">
        <control shapeId="2054" r:id="rId12" name="OptionButton5">
          <controlPr defaultSize="0" r:id="rId13">
            <anchor moveWithCells="1">
              <from>
                <xdr:col>0</xdr:col>
                <xdr:colOff>0</xdr:colOff>
                <xdr:row>9</xdr:row>
                <xdr:rowOff>0</xdr:rowOff>
              </from>
              <to>
                <xdr:col>1</xdr:col>
                <xdr:colOff>628650</xdr:colOff>
                <xdr:row>10</xdr:row>
                <xdr:rowOff>19050</xdr:rowOff>
              </to>
            </anchor>
          </controlPr>
        </control>
      </mc:Choice>
      <mc:Fallback>
        <control shapeId="2054" r:id="rId12" name="OptionButton5"/>
      </mc:Fallback>
    </mc:AlternateContent>
    <mc:AlternateContent xmlns:mc="http://schemas.openxmlformats.org/markup-compatibility/2006">
      <mc:Choice Requires="x14">
        <control shapeId="2055" r:id="rId14" name="OptionButton6">
          <controlPr defaultSize="0" r:id="rId15">
            <anchor moveWithCells="1">
              <from>
                <xdr:col>0</xdr:col>
                <xdr:colOff>0</xdr:colOff>
                <xdr:row>12</xdr:row>
                <xdr:rowOff>0</xdr:rowOff>
              </from>
              <to>
                <xdr:col>1</xdr:col>
                <xdr:colOff>628650</xdr:colOff>
                <xdr:row>13</xdr:row>
                <xdr:rowOff>19050</xdr:rowOff>
              </to>
            </anchor>
          </controlPr>
        </control>
      </mc:Choice>
      <mc:Fallback>
        <control shapeId="2055" r:id="rId14" name="OptionButton6"/>
      </mc:Fallback>
    </mc:AlternateContent>
    <mc:AlternateContent xmlns:mc="http://schemas.openxmlformats.org/markup-compatibility/2006">
      <mc:Choice Requires="x14">
        <control shapeId="2056" r:id="rId16" name="OptionButton7">
          <controlPr defaultSize="0" r:id="rId17">
            <anchor moveWithCells="1">
              <from>
                <xdr:col>0</xdr:col>
                <xdr:colOff>0</xdr:colOff>
                <xdr:row>13</xdr:row>
                <xdr:rowOff>0</xdr:rowOff>
              </from>
              <to>
                <xdr:col>3</xdr:col>
                <xdr:colOff>590550</xdr:colOff>
                <xdr:row>14</xdr:row>
                <xdr:rowOff>19050</xdr:rowOff>
              </to>
            </anchor>
          </controlPr>
        </control>
      </mc:Choice>
      <mc:Fallback>
        <control shapeId="2056" r:id="rId16" name="OptionButton7"/>
      </mc:Fallback>
    </mc:AlternateContent>
    <mc:AlternateContent xmlns:mc="http://schemas.openxmlformats.org/markup-compatibility/2006">
      <mc:Choice Requires="x14">
        <control shapeId="2057" r:id="rId18" name="OptionButton8">
          <controlPr defaultSize="0" r:id="rId19">
            <anchor moveWithCells="1">
              <from>
                <xdr:col>0</xdr:col>
                <xdr:colOff>0</xdr:colOff>
                <xdr:row>15</xdr:row>
                <xdr:rowOff>0</xdr:rowOff>
              </from>
              <to>
                <xdr:col>1</xdr:col>
                <xdr:colOff>514350</xdr:colOff>
                <xdr:row>16</xdr:row>
                <xdr:rowOff>19050</xdr:rowOff>
              </to>
            </anchor>
          </controlPr>
        </control>
      </mc:Choice>
      <mc:Fallback>
        <control shapeId="2057" r:id="rId18" name="OptionButton8"/>
      </mc:Fallback>
    </mc:AlternateContent>
    <mc:AlternateContent xmlns:mc="http://schemas.openxmlformats.org/markup-compatibility/2006">
      <mc:Choice Requires="x14">
        <control shapeId="2058" r:id="rId20" name="OptionButton9">
          <controlPr defaultSize="0" r:id="rId21">
            <anchor moveWithCells="1">
              <from>
                <xdr:col>0</xdr:col>
                <xdr:colOff>0</xdr:colOff>
                <xdr:row>16</xdr:row>
                <xdr:rowOff>0</xdr:rowOff>
              </from>
              <to>
                <xdr:col>3</xdr:col>
                <xdr:colOff>704850</xdr:colOff>
                <xdr:row>17</xdr:row>
                <xdr:rowOff>19050</xdr:rowOff>
              </to>
            </anchor>
          </controlPr>
        </control>
      </mc:Choice>
      <mc:Fallback>
        <control shapeId="2058" r:id="rId20" name="OptionButton9"/>
      </mc:Fallback>
    </mc:AlternateContent>
    <mc:AlternateContent xmlns:mc="http://schemas.openxmlformats.org/markup-compatibility/2006">
      <mc:Choice Requires="x14">
        <control shapeId="2059" r:id="rId22" name="OptionButton10">
          <controlPr defaultSize="0" r:id="rId23">
            <anchor moveWithCells="1">
              <from>
                <xdr:col>0</xdr:col>
                <xdr:colOff>0</xdr:colOff>
                <xdr:row>19</xdr:row>
                <xdr:rowOff>0</xdr:rowOff>
              </from>
              <to>
                <xdr:col>1</xdr:col>
                <xdr:colOff>514350</xdr:colOff>
                <xdr:row>20</xdr:row>
                <xdr:rowOff>19050</xdr:rowOff>
              </to>
            </anchor>
          </controlPr>
        </control>
      </mc:Choice>
      <mc:Fallback>
        <control shapeId="2059" r:id="rId22" name="OptionButton10"/>
      </mc:Fallback>
    </mc:AlternateContent>
    <mc:AlternateContent xmlns:mc="http://schemas.openxmlformats.org/markup-compatibility/2006">
      <mc:Choice Requires="x14">
        <control shapeId="2060" r:id="rId24" name="OptionButton11">
          <controlPr defaultSize="0" r:id="rId25">
            <anchor moveWithCells="1">
              <from>
                <xdr:col>0</xdr:col>
                <xdr:colOff>0</xdr:colOff>
                <xdr:row>20</xdr:row>
                <xdr:rowOff>0</xdr:rowOff>
              </from>
              <to>
                <xdr:col>2</xdr:col>
                <xdr:colOff>209550</xdr:colOff>
                <xdr:row>21</xdr:row>
                <xdr:rowOff>19050</xdr:rowOff>
              </to>
            </anchor>
          </controlPr>
        </control>
      </mc:Choice>
      <mc:Fallback>
        <control shapeId="2060" r:id="rId24" name="OptionButton11"/>
      </mc:Fallback>
    </mc:AlternateContent>
    <mc:AlternateContent xmlns:mc="http://schemas.openxmlformats.org/markup-compatibility/2006">
      <mc:Choice Requires="x14">
        <control shapeId="2061" r:id="rId26" name="OptionButton12">
          <controlPr defaultSize="0" r:id="rId27">
            <anchor moveWithCells="1">
              <from>
                <xdr:col>0</xdr:col>
                <xdr:colOff>0</xdr:colOff>
                <xdr:row>23</xdr:row>
                <xdr:rowOff>0</xdr:rowOff>
              </from>
              <to>
                <xdr:col>1</xdr:col>
                <xdr:colOff>514350</xdr:colOff>
                <xdr:row>24</xdr:row>
                <xdr:rowOff>19050</xdr:rowOff>
              </to>
            </anchor>
          </controlPr>
        </control>
      </mc:Choice>
      <mc:Fallback>
        <control shapeId="2061" r:id="rId26" name="OptionButton12"/>
      </mc:Fallback>
    </mc:AlternateContent>
    <mc:AlternateContent xmlns:mc="http://schemas.openxmlformats.org/markup-compatibility/2006">
      <mc:Choice Requires="x14">
        <control shapeId="2062" r:id="rId28" name="OptionButton13">
          <controlPr defaultSize="0" r:id="rId29">
            <anchor moveWithCells="1">
              <from>
                <xdr:col>0</xdr:col>
                <xdr:colOff>0</xdr:colOff>
                <xdr:row>24</xdr:row>
                <xdr:rowOff>0</xdr:rowOff>
              </from>
              <to>
                <xdr:col>1</xdr:col>
                <xdr:colOff>514350</xdr:colOff>
                <xdr:row>25</xdr:row>
                <xdr:rowOff>19050</xdr:rowOff>
              </to>
            </anchor>
          </controlPr>
        </control>
      </mc:Choice>
      <mc:Fallback>
        <control shapeId="2062" r:id="rId28" name="OptionButton13"/>
      </mc:Fallback>
    </mc:AlternateContent>
  </control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G17"/>
  <sheetViews>
    <sheetView workbookViewId="0">
      <selection activeCell="C24" sqref="C24"/>
    </sheetView>
  </sheetViews>
  <sheetFormatPr baseColWidth="10" defaultRowHeight="12.75" x14ac:dyDescent="0.2"/>
  <cols>
    <col min="7" max="7" width="19.7109375" customWidth="1"/>
  </cols>
  <sheetData>
    <row r="1" spans="1:7" x14ac:dyDescent="0.2">
      <c r="A1" s="6" t="s">
        <v>54</v>
      </c>
    </row>
    <row r="3" spans="1:7" x14ac:dyDescent="0.2">
      <c r="A3" s="6" t="s">
        <v>55</v>
      </c>
    </row>
    <row r="5" spans="1:7" x14ac:dyDescent="0.2">
      <c r="A5" s="7" t="s">
        <v>56</v>
      </c>
    </row>
    <row r="7" spans="1:7" x14ac:dyDescent="0.2">
      <c r="C7" s="114" t="s">
        <v>62</v>
      </c>
      <c r="D7" s="114"/>
    </row>
    <row r="8" spans="1:7" x14ac:dyDescent="0.2">
      <c r="A8" s="116" t="s">
        <v>57</v>
      </c>
      <c r="B8" s="116"/>
      <c r="C8" s="111"/>
      <c r="D8" s="111"/>
      <c r="E8" s="111"/>
      <c r="F8" s="111"/>
      <c r="G8" s="111"/>
    </row>
    <row r="9" spans="1:7" x14ac:dyDescent="0.2">
      <c r="A9" s="116" t="s">
        <v>58</v>
      </c>
      <c r="B9" s="116"/>
      <c r="C9" s="111"/>
      <c r="D9" s="111"/>
      <c r="E9" s="111"/>
      <c r="F9" s="111"/>
      <c r="G9" s="111"/>
    </row>
    <row r="10" spans="1:7" x14ac:dyDescent="0.2">
      <c r="A10" s="116" t="s">
        <v>59</v>
      </c>
      <c r="B10" s="116"/>
      <c r="C10" s="111"/>
      <c r="D10" s="111"/>
      <c r="E10" s="111"/>
      <c r="F10" s="111"/>
      <c r="G10" s="111"/>
    </row>
    <row r="11" spans="1:7" x14ac:dyDescent="0.2">
      <c r="A11" s="116" t="s">
        <v>60</v>
      </c>
      <c r="B11" s="116"/>
      <c r="C11" s="111"/>
      <c r="D11" s="111"/>
      <c r="E11" s="111"/>
      <c r="F11" s="111"/>
      <c r="G11" s="111"/>
    </row>
    <row r="12" spans="1:7" ht="26.25" customHeight="1" x14ac:dyDescent="0.2">
      <c r="A12" s="116" t="s">
        <v>61</v>
      </c>
      <c r="B12" s="116"/>
      <c r="C12" s="111"/>
      <c r="D12" s="111"/>
      <c r="E12" s="111"/>
      <c r="F12" s="111"/>
      <c r="G12" s="111"/>
    </row>
    <row r="15" spans="1:7" ht="25.5" customHeight="1" x14ac:dyDescent="0.2">
      <c r="A15" s="115" t="s">
        <v>63</v>
      </c>
      <c r="B15" s="115"/>
      <c r="C15" s="115"/>
      <c r="D15" s="115"/>
      <c r="E15" s="115"/>
      <c r="F15" s="115"/>
      <c r="G15" s="115"/>
    </row>
    <row r="17" spans="1:7" ht="40.5" customHeight="1" x14ac:dyDescent="0.2">
      <c r="A17" s="113" t="s">
        <v>12</v>
      </c>
      <c r="B17" s="113"/>
      <c r="C17" s="113"/>
      <c r="D17" s="113"/>
      <c r="E17" s="113"/>
      <c r="F17" s="113"/>
      <c r="G17" s="113"/>
    </row>
  </sheetData>
  <mergeCells count="13">
    <mergeCell ref="C7:D7"/>
    <mergeCell ref="A15:G15"/>
    <mergeCell ref="A17:G17"/>
    <mergeCell ref="A8:B8"/>
    <mergeCell ref="A9:B9"/>
    <mergeCell ref="A10:B10"/>
    <mergeCell ref="A11:B11"/>
    <mergeCell ref="A12:B12"/>
    <mergeCell ref="C8:G8"/>
    <mergeCell ref="C9:G9"/>
    <mergeCell ref="C10:G10"/>
    <mergeCell ref="C11:G11"/>
    <mergeCell ref="C12:G12"/>
  </mergeCells>
  <phoneticPr fontId="8" type="noConversion"/>
  <printOptions horizontalCentered="1"/>
  <pageMargins left="0.70866141732283472" right="0.70866141732283472" top="0.74803149606299213" bottom="0.74803149606299213" header="0.31496062992125984" footer="0.31496062992125984"/>
  <pageSetup paperSize="9"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L37"/>
  <sheetViews>
    <sheetView showGridLines="0" tabSelected="1" view="pageBreakPreview" zoomScale="85" zoomScaleNormal="100" zoomScaleSheetLayoutView="85" workbookViewId="0">
      <selection activeCell="D8" sqref="D8:K8"/>
    </sheetView>
  </sheetViews>
  <sheetFormatPr baseColWidth="10" defaultRowHeight="19.5" x14ac:dyDescent="0.2"/>
  <cols>
    <col min="1" max="1" width="2.140625" style="21" customWidth="1"/>
    <col min="2" max="2" width="12.7109375" style="21" bestFit="1" customWidth="1"/>
    <col min="3" max="3" width="7.5703125" style="21" customWidth="1"/>
    <col min="4" max="4" width="25.85546875" style="21" customWidth="1"/>
    <col min="5" max="5" width="3.28515625" style="21" customWidth="1"/>
    <col min="6" max="6" width="8.140625" style="21" customWidth="1"/>
    <col min="7" max="7" width="2.42578125" style="21" customWidth="1"/>
    <col min="8" max="8" width="8.28515625" style="21" customWidth="1"/>
    <col min="9" max="9" width="1.42578125" style="21" customWidth="1"/>
    <col min="10" max="10" width="20.28515625" style="21" customWidth="1"/>
    <col min="11" max="11" width="15.7109375" style="21" customWidth="1"/>
    <col min="12" max="12" width="1.5703125" style="21" customWidth="1"/>
    <col min="13" max="16384" width="11.42578125" style="21"/>
  </cols>
  <sheetData>
    <row r="1" spans="1:12" s="20" customFormat="1" ht="12.75" customHeight="1" x14ac:dyDescent="0.2">
      <c r="A1" s="127" t="s">
        <v>73</v>
      </c>
      <c r="B1" s="128"/>
      <c r="C1" s="128"/>
      <c r="D1" s="128"/>
      <c r="E1" s="128"/>
      <c r="F1" s="128"/>
      <c r="G1" s="128"/>
      <c r="H1" s="128"/>
      <c r="I1" s="128"/>
      <c r="J1" s="128"/>
      <c r="K1" s="128"/>
      <c r="L1" s="128"/>
    </row>
    <row r="2" spans="1:12" s="20" customFormat="1" ht="12.75" customHeight="1" x14ac:dyDescent="0.2">
      <c r="A2" s="128"/>
      <c r="B2" s="128"/>
      <c r="C2" s="128"/>
      <c r="D2" s="128"/>
      <c r="E2" s="128"/>
      <c r="F2" s="128"/>
      <c r="G2" s="128"/>
      <c r="H2" s="128"/>
      <c r="I2" s="128"/>
      <c r="J2" s="128"/>
      <c r="K2" s="128"/>
      <c r="L2" s="128"/>
    </row>
    <row r="3" spans="1:12" s="20" customFormat="1" ht="12.75" customHeight="1" x14ac:dyDescent="0.2">
      <c r="A3" s="128"/>
      <c r="B3" s="128"/>
      <c r="C3" s="128"/>
      <c r="D3" s="128"/>
      <c r="E3" s="128"/>
      <c r="F3" s="128"/>
      <c r="G3" s="128"/>
      <c r="H3" s="128"/>
      <c r="I3" s="128"/>
      <c r="J3" s="128"/>
      <c r="K3" s="128"/>
      <c r="L3" s="128"/>
    </row>
    <row r="4" spans="1:12" s="20" customFormat="1" ht="12.75" customHeight="1" x14ac:dyDescent="0.2">
      <c r="A4" s="128"/>
      <c r="B4" s="128"/>
      <c r="C4" s="128"/>
      <c r="D4" s="128"/>
      <c r="E4" s="128"/>
      <c r="F4" s="128"/>
      <c r="G4" s="128"/>
      <c r="H4" s="128"/>
      <c r="I4" s="128"/>
      <c r="J4" s="128"/>
      <c r="K4" s="128"/>
      <c r="L4" s="128"/>
    </row>
    <row r="5" spans="1:12" ht="29.25" customHeight="1" x14ac:dyDescent="0.55000000000000004">
      <c r="A5" s="123"/>
      <c r="B5" s="129" t="s">
        <v>110</v>
      </c>
      <c r="C5" s="129"/>
      <c r="D5" s="129"/>
      <c r="E5" s="129"/>
      <c r="F5" s="129"/>
      <c r="G5" s="129"/>
      <c r="H5" s="129"/>
      <c r="I5" s="129"/>
      <c r="J5" s="129"/>
      <c r="K5" s="129"/>
      <c r="L5" s="130"/>
    </row>
    <row r="6" spans="1:12" ht="29.25" customHeight="1" x14ac:dyDescent="0.2">
      <c r="A6" s="123"/>
      <c r="B6" s="141" t="s">
        <v>74</v>
      </c>
      <c r="C6" s="141"/>
      <c r="D6" s="141"/>
      <c r="E6" s="141"/>
      <c r="F6" s="141"/>
      <c r="G6" s="141"/>
      <c r="H6" s="141"/>
      <c r="I6" s="141"/>
      <c r="J6" s="141"/>
      <c r="K6" s="141"/>
      <c r="L6" s="130"/>
    </row>
    <row r="7" spans="1:12" ht="29.25" customHeight="1" x14ac:dyDescent="0.55000000000000004">
      <c r="A7" s="123"/>
      <c r="B7" s="129" t="s">
        <v>165</v>
      </c>
      <c r="C7" s="129"/>
      <c r="D7" s="129"/>
      <c r="E7" s="129"/>
      <c r="F7" s="129"/>
      <c r="G7" s="129"/>
      <c r="H7" s="129"/>
      <c r="I7" s="129"/>
      <c r="J7" s="129"/>
      <c r="K7" s="129"/>
      <c r="L7" s="130"/>
    </row>
    <row r="8" spans="1:12" ht="33" customHeight="1" x14ac:dyDescent="0.2">
      <c r="A8" s="123"/>
      <c r="B8" s="131" t="s">
        <v>75</v>
      </c>
      <c r="C8" s="131"/>
      <c r="D8" s="132" t="s">
        <v>76</v>
      </c>
      <c r="E8" s="131"/>
      <c r="F8" s="131"/>
      <c r="G8" s="131"/>
      <c r="H8" s="131"/>
      <c r="I8" s="131"/>
      <c r="J8" s="131"/>
      <c r="K8" s="131"/>
      <c r="L8" s="130"/>
    </row>
    <row r="9" spans="1:12" ht="12.75" customHeight="1" x14ac:dyDescent="0.2">
      <c r="A9" s="123"/>
      <c r="B9" s="22" t="s">
        <v>77</v>
      </c>
      <c r="C9" s="22"/>
      <c r="D9" s="23" t="s">
        <v>0</v>
      </c>
      <c r="E9" s="123"/>
      <c r="F9" s="123"/>
      <c r="G9" s="123"/>
      <c r="H9" s="123"/>
      <c r="I9" s="123"/>
      <c r="J9" s="22" t="s">
        <v>78</v>
      </c>
      <c r="K9" s="24" t="s">
        <v>1</v>
      </c>
      <c r="L9" s="130"/>
    </row>
    <row r="10" spans="1:12" ht="12.75" customHeight="1" x14ac:dyDescent="0.2">
      <c r="A10" s="123"/>
      <c r="B10" s="22" t="s">
        <v>79</v>
      </c>
      <c r="C10" s="22"/>
      <c r="D10" s="23" t="s">
        <v>80</v>
      </c>
      <c r="E10" s="123"/>
      <c r="F10" s="123"/>
      <c r="G10" s="123"/>
      <c r="H10" s="123"/>
      <c r="I10" s="123"/>
      <c r="J10" s="22" t="s">
        <v>81</v>
      </c>
      <c r="K10" s="24" t="s">
        <v>1</v>
      </c>
      <c r="L10" s="130"/>
    </row>
    <row r="11" spans="1:12" ht="22.5" customHeight="1" x14ac:dyDescent="0.55000000000000004">
      <c r="A11" s="123"/>
      <c r="B11" s="133" t="s">
        <v>82</v>
      </c>
      <c r="C11" s="135" t="s">
        <v>2</v>
      </c>
      <c r="D11" s="135"/>
      <c r="E11" s="137"/>
      <c r="F11" s="137" t="s">
        <v>3</v>
      </c>
      <c r="G11" s="137"/>
      <c r="H11" s="137"/>
      <c r="I11" s="142"/>
      <c r="J11" s="139" t="s">
        <v>4</v>
      </c>
      <c r="K11" s="140"/>
      <c r="L11" s="130"/>
    </row>
    <row r="12" spans="1:12" ht="37.5" x14ac:dyDescent="0.55000000000000004">
      <c r="A12" s="123"/>
      <c r="B12" s="134"/>
      <c r="C12" s="136"/>
      <c r="D12" s="136"/>
      <c r="E12" s="138"/>
      <c r="F12" s="25" t="s">
        <v>5</v>
      </c>
      <c r="G12" s="26"/>
      <c r="H12" s="27" t="s">
        <v>6</v>
      </c>
      <c r="I12" s="143"/>
      <c r="J12" s="144" t="s">
        <v>7</v>
      </c>
      <c r="K12" s="145"/>
      <c r="L12" s="130"/>
    </row>
    <row r="13" spans="1:12" ht="3.75" customHeight="1" x14ac:dyDescent="0.2">
      <c r="A13" s="123"/>
      <c r="B13" s="123"/>
      <c r="C13" s="123"/>
      <c r="D13" s="123"/>
      <c r="E13" s="123"/>
      <c r="F13" s="123"/>
      <c r="G13" s="123"/>
      <c r="H13" s="123"/>
      <c r="I13" s="123"/>
      <c r="J13" s="123"/>
      <c r="K13" s="123"/>
      <c r="L13" s="130"/>
    </row>
    <row r="14" spans="1:12" ht="18.75" customHeight="1" x14ac:dyDescent="0.2">
      <c r="A14" s="123"/>
      <c r="B14" s="28">
        <v>1</v>
      </c>
      <c r="C14" s="29" t="s">
        <v>83</v>
      </c>
      <c r="D14" s="29"/>
      <c r="E14" s="29"/>
      <c r="F14" s="30"/>
      <c r="G14" s="22"/>
      <c r="H14" s="30"/>
      <c r="I14" s="22"/>
      <c r="J14" s="119"/>
      <c r="K14" s="120"/>
      <c r="L14" s="130"/>
    </row>
    <row r="15" spans="1:12" ht="17.25" customHeight="1" x14ac:dyDescent="0.2">
      <c r="A15" s="123"/>
      <c r="B15" s="28"/>
      <c r="C15" s="146"/>
      <c r="D15" s="146"/>
      <c r="E15" s="29"/>
      <c r="F15" s="31"/>
      <c r="G15" s="22"/>
      <c r="H15" s="31"/>
      <c r="I15" s="22"/>
      <c r="J15" s="32"/>
      <c r="K15" s="32"/>
      <c r="L15" s="130"/>
    </row>
    <row r="16" spans="1:12" ht="18.75" customHeight="1" x14ac:dyDescent="0.2">
      <c r="A16" s="123"/>
      <c r="B16" s="28">
        <v>2</v>
      </c>
      <c r="C16" s="29" t="s">
        <v>8</v>
      </c>
      <c r="D16" s="29"/>
      <c r="E16" s="29"/>
      <c r="F16" s="30"/>
      <c r="G16" s="22"/>
      <c r="H16" s="30"/>
      <c r="I16" s="22"/>
      <c r="J16" s="119"/>
      <c r="K16" s="120"/>
      <c r="L16" s="130"/>
    </row>
    <row r="17" spans="1:12" ht="18.75" customHeight="1" x14ac:dyDescent="0.2">
      <c r="A17" s="123"/>
      <c r="B17" s="28"/>
      <c r="C17" s="146"/>
      <c r="D17" s="146"/>
      <c r="E17" s="29"/>
      <c r="F17" s="31"/>
      <c r="G17" s="22"/>
      <c r="H17" s="31"/>
      <c r="I17" s="22"/>
      <c r="J17" s="32"/>
      <c r="K17" s="32"/>
      <c r="L17" s="130"/>
    </row>
    <row r="18" spans="1:12" ht="18.75" customHeight="1" x14ac:dyDescent="0.2">
      <c r="A18" s="123"/>
      <c r="B18" s="28">
        <v>3</v>
      </c>
      <c r="C18" s="29" t="s">
        <v>9</v>
      </c>
      <c r="D18" s="29"/>
      <c r="E18" s="29"/>
      <c r="F18" s="30"/>
      <c r="G18" s="22"/>
      <c r="H18" s="30"/>
      <c r="I18" s="22"/>
      <c r="J18" s="119"/>
      <c r="K18" s="120"/>
      <c r="L18" s="130"/>
    </row>
    <row r="19" spans="1:12" ht="18.75" customHeight="1" x14ac:dyDescent="0.2">
      <c r="A19" s="123"/>
      <c r="B19" s="28"/>
      <c r="C19" s="121" t="s">
        <v>84</v>
      </c>
      <c r="D19" s="121"/>
      <c r="E19" s="29"/>
      <c r="F19" s="31"/>
      <c r="G19" s="22"/>
      <c r="H19" s="31"/>
      <c r="I19" s="22"/>
      <c r="J19" s="32"/>
      <c r="K19" s="32"/>
      <c r="L19" s="130"/>
    </row>
    <row r="20" spans="1:12" ht="8.25" customHeight="1" x14ac:dyDescent="0.2">
      <c r="A20" s="123"/>
      <c r="B20" s="28"/>
      <c r="C20" s="28"/>
      <c r="D20" s="28"/>
      <c r="E20" s="28"/>
      <c r="F20" s="28"/>
      <c r="G20" s="28"/>
      <c r="H20" s="28"/>
      <c r="I20" s="28"/>
      <c r="J20" s="28"/>
      <c r="K20" s="28"/>
      <c r="L20" s="130"/>
    </row>
    <row r="21" spans="1:12" ht="24.75" customHeight="1" x14ac:dyDescent="0.2">
      <c r="A21" s="123"/>
      <c r="B21" s="122" t="s">
        <v>85</v>
      </c>
      <c r="C21" s="122"/>
      <c r="D21" s="122"/>
      <c r="E21" s="122"/>
      <c r="F21" s="122"/>
      <c r="G21" s="122"/>
      <c r="H21" s="122"/>
      <c r="I21" s="122"/>
      <c r="J21" s="122"/>
      <c r="K21" s="122"/>
      <c r="L21" s="130"/>
    </row>
    <row r="22" spans="1:12" ht="29.25" customHeight="1" x14ac:dyDescent="0.2">
      <c r="A22" s="123"/>
      <c r="B22" s="122"/>
      <c r="C22" s="122"/>
      <c r="D22" s="122"/>
      <c r="E22" s="122"/>
      <c r="F22" s="122"/>
      <c r="G22" s="122"/>
      <c r="H22" s="122"/>
      <c r="I22" s="122"/>
      <c r="J22" s="122"/>
      <c r="K22" s="122"/>
      <c r="L22" s="130"/>
    </row>
    <row r="23" spans="1:12" ht="10.5" customHeight="1" x14ac:dyDescent="0.2">
      <c r="A23" s="123"/>
      <c r="B23" s="28"/>
      <c r="C23" s="28"/>
      <c r="D23" s="28"/>
      <c r="E23" s="28"/>
      <c r="F23" s="28"/>
      <c r="G23" s="28"/>
      <c r="H23" s="28"/>
      <c r="I23" s="28"/>
      <c r="J23" s="28"/>
      <c r="K23" s="28"/>
      <c r="L23" s="130"/>
    </row>
    <row r="24" spans="1:12" ht="24" customHeight="1" x14ac:dyDescent="0.2">
      <c r="A24" s="123"/>
      <c r="B24" s="122" t="s">
        <v>86</v>
      </c>
      <c r="C24" s="122"/>
      <c r="D24" s="122"/>
      <c r="E24" s="122"/>
      <c r="F24" s="122"/>
      <c r="G24" s="122"/>
      <c r="H24" s="122"/>
      <c r="I24" s="122"/>
      <c r="J24" s="122"/>
      <c r="K24" s="122"/>
      <c r="L24" s="130"/>
    </row>
    <row r="25" spans="1:12" ht="12.75" customHeight="1" x14ac:dyDescent="0.2">
      <c r="A25" s="123"/>
      <c r="B25" s="122"/>
      <c r="C25" s="122"/>
      <c r="D25" s="122"/>
      <c r="E25" s="122"/>
      <c r="F25" s="122"/>
      <c r="G25" s="122"/>
      <c r="H25" s="122"/>
      <c r="I25" s="122"/>
      <c r="J25" s="122"/>
      <c r="K25" s="122"/>
      <c r="L25" s="130"/>
    </row>
    <row r="26" spans="1:12" ht="12.75" customHeight="1" x14ac:dyDescent="0.2">
      <c r="A26" s="123"/>
      <c r="B26" s="122"/>
      <c r="C26" s="122"/>
      <c r="D26" s="122"/>
      <c r="E26" s="122"/>
      <c r="F26" s="122"/>
      <c r="G26" s="122"/>
      <c r="H26" s="122"/>
      <c r="I26" s="122"/>
      <c r="J26" s="122"/>
      <c r="K26" s="122"/>
      <c r="L26" s="130"/>
    </row>
    <row r="27" spans="1:12" ht="12.75" customHeight="1" x14ac:dyDescent="0.2">
      <c r="A27" s="123"/>
      <c r="B27" s="122"/>
      <c r="C27" s="122"/>
      <c r="D27" s="122"/>
      <c r="E27" s="122"/>
      <c r="F27" s="122"/>
      <c r="G27" s="122"/>
      <c r="H27" s="122"/>
      <c r="I27" s="122"/>
      <c r="J27" s="122"/>
      <c r="K27" s="122"/>
      <c r="L27" s="130"/>
    </row>
    <row r="28" spans="1:12" ht="12.75" customHeight="1" x14ac:dyDescent="0.2">
      <c r="A28" s="123"/>
      <c r="B28" s="122"/>
      <c r="C28" s="122"/>
      <c r="D28" s="122"/>
      <c r="E28" s="122"/>
      <c r="F28" s="122"/>
      <c r="G28" s="122"/>
      <c r="H28" s="122"/>
      <c r="I28" s="122"/>
      <c r="J28" s="122"/>
      <c r="K28" s="122"/>
      <c r="L28" s="130"/>
    </row>
    <row r="29" spans="1:12" ht="12.75" customHeight="1" x14ac:dyDescent="0.2">
      <c r="A29" s="123"/>
      <c r="B29" s="123"/>
      <c r="C29" s="123"/>
      <c r="D29" s="123"/>
      <c r="E29" s="123"/>
      <c r="F29" s="124" t="s">
        <v>10</v>
      </c>
      <c r="G29" s="124"/>
      <c r="H29" s="125"/>
      <c r="I29" s="125"/>
      <c r="J29" s="125"/>
      <c r="K29" s="125"/>
      <c r="L29" s="130"/>
    </row>
    <row r="30" spans="1:12" ht="12.75" customHeight="1" x14ac:dyDescent="0.2">
      <c r="A30" s="123"/>
      <c r="B30" s="123"/>
      <c r="C30" s="123"/>
      <c r="D30" s="123"/>
      <c r="E30" s="123"/>
      <c r="F30" s="124"/>
      <c r="G30" s="124"/>
      <c r="H30" s="125"/>
      <c r="I30" s="125"/>
      <c r="J30" s="125"/>
      <c r="K30" s="125"/>
      <c r="L30" s="130"/>
    </row>
    <row r="31" spans="1:12" ht="12.75" customHeight="1" x14ac:dyDescent="0.2">
      <c r="A31" s="123"/>
      <c r="B31" s="123"/>
      <c r="C31" s="123"/>
      <c r="D31" s="123"/>
      <c r="E31" s="123"/>
      <c r="F31" s="124"/>
      <c r="G31" s="124"/>
      <c r="H31" s="125"/>
      <c r="I31" s="125"/>
      <c r="J31" s="125"/>
      <c r="K31" s="125"/>
      <c r="L31" s="130"/>
    </row>
    <row r="32" spans="1:12" ht="12.75" customHeight="1" x14ac:dyDescent="0.2">
      <c r="A32" s="123"/>
      <c r="B32" s="123"/>
      <c r="C32" s="123"/>
      <c r="D32" s="123"/>
      <c r="E32" s="123"/>
      <c r="F32" s="126" t="s">
        <v>87</v>
      </c>
      <c r="G32" s="126"/>
      <c r="H32" s="125"/>
      <c r="I32" s="125"/>
      <c r="J32" s="125"/>
      <c r="K32" s="125"/>
      <c r="L32" s="130"/>
    </row>
    <row r="33" spans="1:12" x14ac:dyDescent="0.2">
      <c r="A33" s="123"/>
      <c r="B33" s="123"/>
      <c r="C33" s="123"/>
      <c r="D33" s="123"/>
      <c r="E33" s="123"/>
      <c r="F33" s="126"/>
      <c r="G33" s="126"/>
      <c r="H33" s="117" t="s">
        <v>88</v>
      </c>
      <c r="I33" s="117"/>
      <c r="J33" s="117"/>
      <c r="K33" s="117"/>
      <c r="L33" s="130"/>
    </row>
    <row r="34" spans="1:12" x14ac:dyDescent="0.2">
      <c r="A34" s="97"/>
      <c r="B34" s="97"/>
      <c r="C34" s="97"/>
      <c r="D34" s="97"/>
      <c r="E34" s="97"/>
      <c r="F34" s="98"/>
      <c r="G34" s="98"/>
      <c r="H34" s="96"/>
      <c r="I34" s="96"/>
      <c r="J34" s="96" t="s">
        <v>231</v>
      </c>
      <c r="K34" s="96"/>
      <c r="L34" s="99"/>
    </row>
    <row r="35" spans="1:12" ht="27" x14ac:dyDescent="0.2">
      <c r="A35" s="33"/>
      <c r="B35" s="33"/>
      <c r="C35" s="33"/>
      <c r="D35" s="33"/>
      <c r="E35" s="33"/>
      <c r="F35" s="34" t="s">
        <v>89</v>
      </c>
      <c r="G35" s="34"/>
      <c r="H35" s="117" t="s">
        <v>90</v>
      </c>
      <c r="I35" s="117"/>
      <c r="J35" s="117"/>
      <c r="K35" s="117"/>
      <c r="L35" s="35"/>
    </row>
    <row r="37" spans="1:12" ht="48" customHeight="1" x14ac:dyDescent="0.2">
      <c r="B37" s="118" t="s">
        <v>91</v>
      </c>
      <c r="C37" s="118"/>
      <c r="D37" s="118"/>
      <c r="E37" s="118"/>
      <c r="F37" s="118"/>
      <c r="G37" s="118"/>
      <c r="H37" s="118"/>
      <c r="I37" s="118"/>
      <c r="J37" s="118"/>
      <c r="K37" s="118"/>
    </row>
  </sheetData>
  <mergeCells count="32">
    <mergeCell ref="I11:I12"/>
    <mergeCell ref="J12:K12"/>
    <mergeCell ref="C17:D17"/>
    <mergeCell ref="B13:K13"/>
    <mergeCell ref="C15:D15"/>
    <mergeCell ref="A1:L4"/>
    <mergeCell ref="A5:A33"/>
    <mergeCell ref="B5:K5"/>
    <mergeCell ref="L5:L33"/>
    <mergeCell ref="B7:K7"/>
    <mergeCell ref="B8:C8"/>
    <mergeCell ref="D8:K8"/>
    <mergeCell ref="E9:I10"/>
    <mergeCell ref="B11:B12"/>
    <mergeCell ref="C11:D12"/>
    <mergeCell ref="E11:E12"/>
    <mergeCell ref="F11:H11"/>
    <mergeCell ref="J16:K16"/>
    <mergeCell ref="J11:K11"/>
    <mergeCell ref="B6:K6"/>
    <mergeCell ref="J14:K14"/>
    <mergeCell ref="H35:K35"/>
    <mergeCell ref="B37:K37"/>
    <mergeCell ref="J18:K18"/>
    <mergeCell ref="C19:D19"/>
    <mergeCell ref="B21:K22"/>
    <mergeCell ref="B24:K28"/>
    <mergeCell ref="B29:E33"/>
    <mergeCell ref="F29:G31"/>
    <mergeCell ref="H29:K32"/>
    <mergeCell ref="F32:G33"/>
    <mergeCell ref="H33:K33"/>
  </mergeCells>
  <pageMargins left="0.70866141732283472" right="0.70866141732283472" top="0.74803149606299213" bottom="0.74803149606299213" header="0.31496062992125984" footer="0.31496062992125984"/>
  <pageSetup paperSize="9" scale="81" orientation="portrait" r:id="rId1"/>
  <headerFooter>
    <oddFooter>&amp;L&amp;"Arial,Negrita"&amp;8GF-PREOP_RHO-071-I/M
Rev.01 / 30.04.2026&amp;R&amp;"Arial,Negrita"&amp;8CARATULA/Página &amp;P de &amp;N</oddFooter>
  </headerFooter>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G35"/>
  <sheetViews>
    <sheetView showGridLines="0" view="pageBreakPreview" zoomScaleNormal="100" zoomScaleSheetLayoutView="100" workbookViewId="0">
      <selection activeCell="B7" sqref="B7"/>
    </sheetView>
  </sheetViews>
  <sheetFormatPr baseColWidth="10" defaultRowHeight="9" x14ac:dyDescent="0.15"/>
  <cols>
    <col min="1" max="1" width="4.5703125" style="15" customWidth="1"/>
    <col min="2" max="2" width="74.5703125" style="15" customWidth="1"/>
    <col min="3" max="3" width="9" style="12" customWidth="1"/>
    <col min="4" max="4" width="44.5703125" style="16" customWidth="1"/>
    <col min="5" max="5" width="11.42578125" style="9"/>
    <col min="6" max="6" width="45.7109375" style="9" customWidth="1"/>
    <col min="7" max="16384" width="11.42578125" style="9"/>
  </cols>
  <sheetData>
    <row r="1" spans="1:4" ht="22.5" thickBot="1" x14ac:dyDescent="0.2">
      <c r="A1" s="147" t="s">
        <v>71</v>
      </c>
      <c r="B1" s="148"/>
      <c r="C1" s="148"/>
      <c r="D1" s="149"/>
    </row>
    <row r="2" spans="1:4" ht="5.0999999999999996" customHeight="1" x14ac:dyDescent="0.15">
      <c r="A2" s="8"/>
      <c r="B2" s="9"/>
      <c r="C2" s="10"/>
      <c r="D2" s="11"/>
    </row>
    <row r="3" spans="1:4" s="63" customFormat="1" ht="22.5" customHeight="1" x14ac:dyDescent="0.45">
      <c r="A3" s="61" t="s">
        <v>67</v>
      </c>
      <c r="B3" s="62" t="s">
        <v>11</v>
      </c>
      <c r="C3" s="62" t="s">
        <v>65</v>
      </c>
      <c r="D3" s="62" t="s">
        <v>66</v>
      </c>
    </row>
    <row r="4" spans="1:4" s="64" customFormat="1" ht="63" x14ac:dyDescent="0.45">
      <c r="A4" s="65">
        <v>1</v>
      </c>
      <c r="B4" s="70" t="s">
        <v>94</v>
      </c>
      <c r="C4" s="66"/>
      <c r="D4" s="67"/>
    </row>
    <row r="5" spans="1:4" s="64" customFormat="1" ht="78.75" x14ac:dyDescent="0.45">
      <c r="A5" s="65">
        <v>2</v>
      </c>
      <c r="B5" s="70" t="s">
        <v>99</v>
      </c>
      <c r="C5" s="66"/>
      <c r="D5" s="110" t="s">
        <v>234</v>
      </c>
    </row>
    <row r="6" spans="1:4" s="64" customFormat="1" ht="94.5" x14ac:dyDescent="0.45">
      <c r="A6" s="65">
        <v>3</v>
      </c>
      <c r="B6" s="70" t="s">
        <v>111</v>
      </c>
      <c r="C6" s="66"/>
      <c r="D6" s="67"/>
    </row>
    <row r="7" spans="1:4" s="64" customFormat="1" ht="94.5" x14ac:dyDescent="0.45">
      <c r="A7" s="65">
        <v>4</v>
      </c>
      <c r="B7" s="70" t="s">
        <v>100</v>
      </c>
      <c r="C7" s="66"/>
      <c r="D7" s="67"/>
    </row>
    <row r="8" spans="1:4" s="64" customFormat="1" ht="63" x14ac:dyDescent="0.45">
      <c r="A8" s="65">
        <v>5</v>
      </c>
      <c r="B8" s="70" t="s">
        <v>101</v>
      </c>
      <c r="C8" s="66"/>
      <c r="D8" s="67"/>
    </row>
    <row r="9" spans="1:4" s="64" customFormat="1" ht="78.75" x14ac:dyDescent="0.45">
      <c r="A9" s="65">
        <v>6</v>
      </c>
      <c r="B9" s="70" t="s">
        <v>102</v>
      </c>
      <c r="C9" s="66"/>
      <c r="D9" s="67"/>
    </row>
    <row r="10" spans="1:4" s="64" customFormat="1" ht="126" x14ac:dyDescent="0.45">
      <c r="A10" s="65">
        <v>7</v>
      </c>
      <c r="B10" s="70" t="s">
        <v>103</v>
      </c>
      <c r="C10" s="66"/>
      <c r="D10" s="67"/>
    </row>
    <row r="11" spans="1:4" s="64" customFormat="1" ht="63" x14ac:dyDescent="0.45">
      <c r="A11" s="65">
        <v>8</v>
      </c>
      <c r="B11" s="70" t="s">
        <v>104</v>
      </c>
      <c r="C11" s="66"/>
      <c r="D11" s="68"/>
    </row>
    <row r="12" spans="1:4" s="64" customFormat="1" ht="63" x14ac:dyDescent="0.45">
      <c r="A12" s="65">
        <v>9</v>
      </c>
      <c r="B12" s="70" t="s">
        <v>95</v>
      </c>
      <c r="C12" s="66"/>
      <c r="D12" s="67"/>
    </row>
    <row r="13" spans="1:4" s="64" customFormat="1" ht="157.5" x14ac:dyDescent="0.45">
      <c r="A13" s="65">
        <v>10</v>
      </c>
      <c r="B13" s="70" t="s">
        <v>96</v>
      </c>
      <c r="C13" s="66"/>
      <c r="D13" s="67"/>
    </row>
    <row r="14" spans="1:4" s="64" customFormat="1" ht="141.75" x14ac:dyDescent="0.45">
      <c r="A14" s="65">
        <v>11</v>
      </c>
      <c r="B14" s="70" t="s">
        <v>105</v>
      </c>
      <c r="C14" s="66"/>
      <c r="D14" s="67"/>
    </row>
    <row r="15" spans="1:4" s="64" customFormat="1" ht="78.75" x14ac:dyDescent="0.45">
      <c r="A15" s="65">
        <v>12</v>
      </c>
      <c r="B15" s="70" t="s">
        <v>106</v>
      </c>
      <c r="C15" s="66"/>
      <c r="D15" s="67"/>
    </row>
    <row r="16" spans="1:4" s="64" customFormat="1" ht="78.75" x14ac:dyDescent="0.45">
      <c r="A16" s="65">
        <v>13</v>
      </c>
      <c r="B16" s="70" t="s">
        <v>107</v>
      </c>
      <c r="C16" s="66"/>
      <c r="D16" s="67"/>
    </row>
    <row r="17" spans="1:7" s="64" customFormat="1" ht="126" x14ac:dyDescent="0.45">
      <c r="A17" s="65">
        <v>14</v>
      </c>
      <c r="B17" s="70" t="s">
        <v>108</v>
      </c>
      <c r="C17" s="66"/>
      <c r="D17" s="67"/>
    </row>
    <row r="18" spans="1:7" s="64" customFormat="1" ht="154.5" customHeight="1" x14ac:dyDescent="0.45">
      <c r="A18" s="65">
        <v>15</v>
      </c>
      <c r="B18" s="70" t="s">
        <v>233</v>
      </c>
      <c r="C18" s="66"/>
      <c r="D18" s="69"/>
    </row>
    <row r="19" spans="1:7" s="64" customFormat="1" ht="15.75" x14ac:dyDescent="0.45">
      <c r="A19" s="103"/>
      <c r="B19" s="102" t="s">
        <v>69</v>
      </c>
      <c r="C19" s="104"/>
      <c r="D19" s="105"/>
    </row>
    <row r="20" spans="1:7" s="64" customFormat="1" ht="78.75" x14ac:dyDescent="0.45">
      <c r="A20" s="65">
        <v>16</v>
      </c>
      <c r="B20" s="70" t="s">
        <v>98</v>
      </c>
      <c r="C20" s="66"/>
      <c r="D20" s="67"/>
    </row>
    <row r="21" spans="1:7" s="64" customFormat="1" ht="63" x14ac:dyDescent="0.45">
      <c r="A21" s="65">
        <v>17</v>
      </c>
      <c r="B21" s="70" t="s">
        <v>97</v>
      </c>
      <c r="C21" s="66"/>
      <c r="D21" s="67"/>
    </row>
    <row r="22" spans="1:7" s="64" customFormat="1" ht="12.75" customHeight="1" x14ac:dyDescent="0.45">
      <c r="A22" s="150" t="s">
        <v>68</v>
      </c>
      <c r="B22" s="151"/>
      <c r="C22" s="151"/>
      <c r="D22" s="152"/>
    </row>
    <row r="23" spans="1:7" s="64" customFormat="1" ht="173.25" x14ac:dyDescent="0.45">
      <c r="A23" s="65">
        <v>18</v>
      </c>
      <c r="B23" s="71" t="s">
        <v>236</v>
      </c>
      <c r="C23" s="66"/>
      <c r="D23" s="67"/>
    </row>
    <row r="24" spans="1:7" ht="12" customHeight="1" x14ac:dyDescent="0.15">
      <c r="A24" s="153"/>
      <c r="B24" s="153"/>
      <c r="C24" s="155"/>
      <c r="D24" s="157"/>
      <c r="E24" s="12"/>
      <c r="F24" s="12"/>
      <c r="G24" s="12"/>
    </row>
    <row r="25" spans="1:7" ht="12" customHeight="1" x14ac:dyDescent="0.15">
      <c r="A25" s="154"/>
      <c r="B25" s="154"/>
      <c r="C25" s="156"/>
      <c r="D25" s="158"/>
      <c r="E25" s="12"/>
      <c r="F25" s="12"/>
      <c r="G25" s="12"/>
    </row>
    <row r="26" spans="1:7" ht="12" customHeight="1" x14ac:dyDescent="0.15">
      <c r="A26" s="154"/>
      <c r="B26" s="154"/>
      <c r="C26" s="156"/>
      <c r="D26" s="158"/>
      <c r="E26" s="12"/>
      <c r="F26" s="12"/>
      <c r="G26" s="12"/>
    </row>
    <row r="27" spans="1:7" ht="16.5" customHeight="1" x14ac:dyDescent="0.15">
      <c r="A27" s="154"/>
      <c r="B27" s="154"/>
      <c r="C27" s="159"/>
      <c r="D27" s="13"/>
      <c r="E27" s="17"/>
      <c r="F27" s="17"/>
      <c r="G27" s="17"/>
    </row>
    <row r="28" spans="1:7" x14ac:dyDescent="0.15">
      <c r="A28" s="154"/>
      <c r="B28" s="154"/>
      <c r="C28" s="159"/>
      <c r="D28" s="14"/>
      <c r="E28" s="18"/>
      <c r="F28" s="18"/>
      <c r="G28" s="18"/>
    </row>
    <row r="29" spans="1:7" x14ac:dyDescent="0.15">
      <c r="B29" s="19"/>
      <c r="C29" s="19"/>
      <c r="D29" s="9"/>
      <c r="E29" s="12"/>
      <c r="F29" s="12"/>
      <c r="G29" s="12"/>
    </row>
    <row r="31" spans="1:7" x14ac:dyDescent="0.15">
      <c r="B31" s="9"/>
      <c r="C31" s="9"/>
      <c r="D31" s="9"/>
    </row>
    <row r="32" spans="1:7" x14ac:dyDescent="0.15">
      <c r="B32" s="9"/>
      <c r="C32" s="9"/>
      <c r="D32" s="9"/>
    </row>
    <row r="33" spans="2:4" x14ac:dyDescent="0.15">
      <c r="B33" s="9"/>
      <c r="C33" s="9"/>
      <c r="D33" s="9"/>
    </row>
    <row r="34" spans="2:4" x14ac:dyDescent="0.15">
      <c r="B34" s="9"/>
      <c r="C34" s="9"/>
      <c r="D34" s="9"/>
    </row>
    <row r="35" spans="2:4" x14ac:dyDescent="0.15">
      <c r="B35" s="9"/>
      <c r="C35" s="9"/>
      <c r="D35" s="9"/>
    </row>
  </sheetData>
  <sheetProtection selectLockedCells="1" autoFilter="0"/>
  <mergeCells count="6">
    <mergeCell ref="A1:D1"/>
    <mergeCell ref="A22:D22"/>
    <mergeCell ref="A24:B28"/>
    <mergeCell ref="C24:C26"/>
    <mergeCell ref="D24:D26"/>
    <mergeCell ref="C27:C28"/>
  </mergeCells>
  <phoneticPr fontId="8" type="noConversion"/>
  <dataValidations count="1">
    <dataValidation type="list" allowBlank="1" showInputMessage="1" showErrorMessage="1" sqref="C4:C21" xr:uid="{00000000-0002-0000-0500-000000000000}">
      <formula1>"SI, NO, NA"</formula1>
    </dataValidation>
  </dataValidations>
  <printOptions horizontalCentered="1"/>
  <pageMargins left="0.15748031496062992" right="0.15748031496062992" top="0.59055118110236227" bottom="0.51181102362204722" header="0" footer="0"/>
  <pageSetup paperSize="9" orientation="landscape" r:id="rId1"/>
  <headerFooter alignWithMargins="0">
    <oddFooter>&amp;L&amp;"Arial,Negrita"&amp;6GF-PREOP_RHO-071-I/M
Rev.01 / 30.04.2026&amp;R&amp;"Arial,Negrita"&amp;6GP1/Página &amp;P de &amp;N</oddFooter>
  </headerFooter>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D124"/>
  <sheetViews>
    <sheetView showGridLines="0" view="pageBreakPreview" topLeftCell="A12" zoomScaleNormal="100" zoomScaleSheetLayoutView="100" workbookViewId="0">
      <selection activeCell="B13" sqref="B13"/>
    </sheetView>
  </sheetViews>
  <sheetFormatPr baseColWidth="10" defaultRowHeight="9" x14ac:dyDescent="0.15"/>
  <cols>
    <col min="1" max="1" width="4.5703125" style="86" customWidth="1"/>
    <col min="2" max="2" width="82.42578125" style="87" customWidth="1"/>
    <col min="3" max="3" width="9" style="88" customWidth="1"/>
    <col min="4" max="4" width="44.5703125" style="89" customWidth="1"/>
    <col min="5" max="5" width="21.28515625" style="73" bestFit="1" customWidth="1"/>
    <col min="6" max="6" width="10.7109375" style="73" customWidth="1"/>
    <col min="7" max="16384" width="11.42578125" style="73"/>
  </cols>
  <sheetData>
    <row r="1" spans="1:4" ht="19.5" x14ac:dyDescent="0.55000000000000004">
      <c r="A1" s="162" t="s">
        <v>72</v>
      </c>
      <c r="B1" s="162"/>
      <c r="C1" s="162"/>
      <c r="D1" s="72"/>
    </row>
    <row r="2" spans="1:4" ht="5.0999999999999996" customHeight="1" x14ac:dyDescent="0.15">
      <c r="A2" s="74"/>
      <c r="B2" s="73"/>
      <c r="C2" s="75"/>
      <c r="D2" s="76"/>
    </row>
    <row r="3" spans="1:4" s="79" customFormat="1" ht="23.25" customHeight="1" x14ac:dyDescent="0.15">
      <c r="A3" s="77" t="s">
        <v>64</v>
      </c>
      <c r="B3" s="78" t="s">
        <v>11</v>
      </c>
      <c r="C3" s="77" t="s">
        <v>65</v>
      </c>
      <c r="D3" s="77" t="s">
        <v>66</v>
      </c>
    </row>
    <row r="4" spans="1:4" s="79" customFormat="1" ht="7.5" customHeight="1" x14ac:dyDescent="0.15">
      <c r="A4" s="106"/>
      <c r="B4" s="107"/>
      <c r="C4" s="106"/>
      <c r="D4" s="106"/>
    </row>
    <row r="5" spans="1:4" ht="12.75" customHeight="1" x14ac:dyDescent="0.15">
      <c r="A5" s="163" t="s">
        <v>166</v>
      </c>
      <c r="B5" s="163"/>
      <c r="C5" s="163"/>
      <c r="D5" s="163"/>
    </row>
    <row r="6" spans="1:4" s="64" customFormat="1" ht="173.25" x14ac:dyDescent="0.45">
      <c r="A6" s="100">
        <v>1</v>
      </c>
      <c r="B6" s="95" t="s">
        <v>114</v>
      </c>
      <c r="C6" s="80"/>
      <c r="D6" s="81"/>
    </row>
    <row r="7" spans="1:4" s="64" customFormat="1" ht="236.25" x14ac:dyDescent="0.45">
      <c r="A7" s="100">
        <v>2</v>
      </c>
      <c r="B7" s="71" t="s">
        <v>113</v>
      </c>
      <c r="C7" s="80"/>
      <c r="D7" s="82"/>
    </row>
    <row r="8" spans="1:4" s="64" customFormat="1" ht="204.75" x14ac:dyDescent="0.45">
      <c r="A8" s="100">
        <v>3</v>
      </c>
      <c r="B8" s="71" t="s">
        <v>115</v>
      </c>
      <c r="C8" s="80"/>
      <c r="D8" s="82"/>
    </row>
    <row r="9" spans="1:4" s="64" customFormat="1" ht="204.75" x14ac:dyDescent="0.45">
      <c r="A9" s="100">
        <v>4</v>
      </c>
      <c r="B9" s="71" t="s">
        <v>116</v>
      </c>
      <c r="C9" s="80"/>
      <c r="D9" s="82"/>
    </row>
    <row r="10" spans="1:4" s="64" customFormat="1" ht="12.75" customHeight="1" x14ac:dyDescent="0.45">
      <c r="A10" s="163" t="s">
        <v>167</v>
      </c>
      <c r="B10" s="163"/>
      <c r="C10" s="163"/>
      <c r="D10" s="163"/>
    </row>
    <row r="11" spans="1:4" s="64" customFormat="1" ht="110.25" x14ac:dyDescent="0.45">
      <c r="A11" s="101">
        <v>5</v>
      </c>
      <c r="B11" s="71" t="s">
        <v>117</v>
      </c>
      <c r="C11" s="80"/>
      <c r="D11" s="83"/>
    </row>
    <row r="12" spans="1:4" s="64" customFormat="1" ht="283.5" x14ac:dyDescent="0.45">
      <c r="A12" s="90">
        <v>6</v>
      </c>
      <c r="B12" s="71" t="s">
        <v>235</v>
      </c>
      <c r="C12" s="80"/>
      <c r="D12" s="83"/>
    </row>
    <row r="13" spans="1:4" s="64" customFormat="1" ht="63" x14ac:dyDescent="0.45">
      <c r="A13" s="101">
        <v>7</v>
      </c>
      <c r="B13" s="71" t="s">
        <v>118</v>
      </c>
      <c r="C13" s="80"/>
      <c r="D13" s="83"/>
    </row>
    <row r="14" spans="1:4" s="64" customFormat="1" ht="12.75" customHeight="1" x14ac:dyDescent="0.45">
      <c r="A14" s="164" t="s">
        <v>168</v>
      </c>
      <c r="B14" s="164"/>
      <c r="C14" s="164"/>
      <c r="D14" s="164"/>
    </row>
    <row r="15" spans="1:4" s="64" customFormat="1" ht="47.25" x14ac:dyDescent="0.45">
      <c r="A15" s="100">
        <v>8</v>
      </c>
      <c r="B15" s="71" t="s">
        <v>119</v>
      </c>
      <c r="C15" s="80"/>
      <c r="D15" s="82"/>
    </row>
    <row r="16" spans="1:4" s="64" customFormat="1" ht="78.75" x14ac:dyDescent="0.45">
      <c r="A16" s="100">
        <v>9</v>
      </c>
      <c r="B16" s="71" t="s">
        <v>120</v>
      </c>
      <c r="C16" s="80"/>
      <c r="D16" s="82"/>
    </row>
    <row r="17" spans="1:4" s="64" customFormat="1" ht="63" x14ac:dyDescent="0.45">
      <c r="A17" s="100">
        <v>10</v>
      </c>
      <c r="B17" s="71" t="s">
        <v>121</v>
      </c>
      <c r="C17" s="80"/>
      <c r="D17" s="82"/>
    </row>
    <row r="18" spans="1:4" s="64" customFormat="1" ht="63" x14ac:dyDescent="0.45">
      <c r="A18" s="100">
        <v>11</v>
      </c>
      <c r="B18" s="71" t="s">
        <v>122</v>
      </c>
      <c r="C18" s="80"/>
      <c r="D18" s="82"/>
    </row>
    <row r="19" spans="1:4" s="64" customFormat="1" ht="94.5" x14ac:dyDescent="0.45">
      <c r="A19" s="100">
        <v>12</v>
      </c>
      <c r="B19" s="71" t="s">
        <v>123</v>
      </c>
      <c r="C19" s="80"/>
      <c r="D19" s="82"/>
    </row>
    <row r="20" spans="1:4" s="64" customFormat="1" ht="63" x14ac:dyDescent="0.45">
      <c r="A20" s="100">
        <v>13</v>
      </c>
      <c r="B20" s="71" t="s">
        <v>124</v>
      </c>
      <c r="C20" s="80"/>
      <c r="D20" s="82"/>
    </row>
    <row r="21" spans="1:4" s="64" customFormat="1" ht="78.75" x14ac:dyDescent="0.45">
      <c r="A21" s="100">
        <v>14</v>
      </c>
      <c r="B21" s="71" t="s">
        <v>125</v>
      </c>
      <c r="C21" s="80"/>
      <c r="D21" s="82"/>
    </row>
    <row r="22" spans="1:4" s="64" customFormat="1" ht="63" x14ac:dyDescent="0.45">
      <c r="A22" s="100">
        <v>15</v>
      </c>
      <c r="B22" s="71" t="s">
        <v>126</v>
      </c>
      <c r="C22" s="80"/>
      <c r="D22" s="82"/>
    </row>
    <row r="23" spans="1:4" s="64" customFormat="1" ht="110.25" x14ac:dyDescent="0.45">
      <c r="A23" s="100">
        <v>16</v>
      </c>
      <c r="B23" s="71" t="s">
        <v>127</v>
      </c>
      <c r="C23" s="80"/>
      <c r="D23" s="82"/>
    </row>
    <row r="24" spans="1:4" s="64" customFormat="1" ht="47.25" x14ac:dyDescent="0.45">
      <c r="A24" s="100">
        <v>17</v>
      </c>
      <c r="B24" s="71" t="s">
        <v>128</v>
      </c>
      <c r="C24" s="80"/>
      <c r="D24" s="82"/>
    </row>
    <row r="25" spans="1:4" s="64" customFormat="1" ht="12.75" customHeight="1" x14ac:dyDescent="0.45">
      <c r="A25" s="164" t="s">
        <v>169</v>
      </c>
      <c r="B25" s="164"/>
      <c r="C25" s="164"/>
      <c r="D25" s="164"/>
    </row>
    <row r="26" spans="1:4" s="64" customFormat="1" ht="94.5" x14ac:dyDescent="0.45">
      <c r="A26" s="100">
        <v>18</v>
      </c>
      <c r="B26" s="70" t="s">
        <v>129</v>
      </c>
      <c r="C26" s="80"/>
      <c r="D26" s="82"/>
    </row>
    <row r="27" spans="1:4" s="64" customFormat="1" ht="63" x14ac:dyDescent="0.45">
      <c r="A27" s="100">
        <v>19</v>
      </c>
      <c r="B27" s="71" t="s">
        <v>130</v>
      </c>
      <c r="C27" s="80"/>
      <c r="D27" s="82"/>
    </row>
    <row r="28" spans="1:4" s="64" customFormat="1" ht="63" x14ac:dyDescent="0.45">
      <c r="A28" s="100">
        <v>20</v>
      </c>
      <c r="B28" s="71" t="s">
        <v>131</v>
      </c>
      <c r="C28" s="80"/>
      <c r="D28" s="82"/>
    </row>
    <row r="29" spans="1:4" s="64" customFormat="1" ht="63" x14ac:dyDescent="0.45">
      <c r="A29" s="100">
        <v>21</v>
      </c>
      <c r="B29" s="71" t="s">
        <v>132</v>
      </c>
      <c r="C29" s="80"/>
      <c r="D29" s="82"/>
    </row>
    <row r="30" spans="1:4" s="64" customFormat="1" ht="78.75" x14ac:dyDescent="0.45">
      <c r="A30" s="100">
        <v>22</v>
      </c>
      <c r="B30" s="71" t="s">
        <v>133</v>
      </c>
      <c r="C30" s="80"/>
      <c r="D30" s="82"/>
    </row>
    <row r="31" spans="1:4" s="64" customFormat="1" ht="12.75" customHeight="1" x14ac:dyDescent="0.45">
      <c r="A31" s="164" t="s">
        <v>170</v>
      </c>
      <c r="B31" s="164"/>
      <c r="C31" s="164"/>
      <c r="D31" s="164"/>
    </row>
    <row r="32" spans="1:4" s="64" customFormat="1" ht="47.25" x14ac:dyDescent="0.45">
      <c r="A32" s="100">
        <v>23</v>
      </c>
      <c r="B32" s="71" t="s">
        <v>134</v>
      </c>
      <c r="C32" s="80"/>
      <c r="D32" s="81"/>
    </row>
    <row r="33" spans="1:4" s="64" customFormat="1" ht="47.25" x14ac:dyDescent="0.45">
      <c r="A33" s="101">
        <v>24</v>
      </c>
      <c r="B33" s="71" t="s">
        <v>135</v>
      </c>
      <c r="C33" s="80"/>
      <c r="D33" s="81"/>
    </row>
    <row r="34" spans="1:4" s="64" customFormat="1" ht="15.75" x14ac:dyDescent="0.45">
      <c r="A34" s="167" t="s">
        <v>171</v>
      </c>
      <c r="B34" s="168"/>
      <c r="C34" s="168"/>
      <c r="D34" s="169"/>
    </row>
    <row r="35" spans="1:4" s="64" customFormat="1" ht="12.75" customHeight="1" x14ac:dyDescent="0.45">
      <c r="A35" s="163" t="s">
        <v>172</v>
      </c>
      <c r="B35" s="163"/>
      <c r="C35" s="163"/>
      <c r="D35" s="163"/>
    </row>
    <row r="36" spans="1:4" s="64" customFormat="1" ht="78.75" x14ac:dyDescent="0.45">
      <c r="A36" s="100">
        <v>25</v>
      </c>
      <c r="B36" s="71" t="s">
        <v>179</v>
      </c>
      <c r="C36" s="84"/>
      <c r="D36" s="84"/>
    </row>
    <row r="37" spans="1:4" s="64" customFormat="1" ht="189" x14ac:dyDescent="0.45">
      <c r="A37" s="100">
        <v>26</v>
      </c>
      <c r="B37" s="71" t="s">
        <v>136</v>
      </c>
      <c r="C37" s="80"/>
      <c r="D37" s="82"/>
    </row>
    <row r="38" spans="1:4" s="64" customFormat="1" ht="47.25" x14ac:dyDescent="0.45">
      <c r="A38" s="100">
        <v>27</v>
      </c>
      <c r="B38" s="71" t="s">
        <v>137</v>
      </c>
      <c r="C38" s="80"/>
      <c r="D38" s="82"/>
    </row>
    <row r="39" spans="1:4" s="64" customFormat="1" ht="63" x14ac:dyDescent="0.45">
      <c r="A39" s="100">
        <v>28</v>
      </c>
      <c r="B39" s="71" t="s">
        <v>138</v>
      </c>
      <c r="C39" s="80"/>
      <c r="D39" s="82"/>
    </row>
    <row r="40" spans="1:4" s="64" customFormat="1" ht="78.75" x14ac:dyDescent="0.45">
      <c r="A40" s="100">
        <v>29</v>
      </c>
      <c r="B40" s="71" t="s">
        <v>139</v>
      </c>
      <c r="C40" s="80"/>
      <c r="D40" s="82"/>
    </row>
    <row r="41" spans="1:4" s="64" customFormat="1" ht="31.5" x14ac:dyDescent="0.45">
      <c r="A41" s="100">
        <v>30</v>
      </c>
      <c r="B41" s="71" t="s">
        <v>140</v>
      </c>
      <c r="C41" s="80"/>
      <c r="D41" s="82"/>
    </row>
    <row r="42" spans="1:4" s="64" customFormat="1" ht="47.25" x14ac:dyDescent="0.45">
      <c r="A42" s="100">
        <v>31</v>
      </c>
      <c r="B42" s="71" t="s">
        <v>141</v>
      </c>
      <c r="C42" s="80"/>
      <c r="D42" s="82"/>
    </row>
    <row r="43" spans="1:4" s="64" customFormat="1" ht="63" x14ac:dyDescent="0.45">
      <c r="A43" s="100">
        <v>32</v>
      </c>
      <c r="B43" s="71" t="s">
        <v>142</v>
      </c>
      <c r="C43" s="80"/>
      <c r="D43" s="82"/>
    </row>
    <row r="44" spans="1:4" s="64" customFormat="1" ht="110.25" x14ac:dyDescent="0.45">
      <c r="A44" s="100">
        <v>33</v>
      </c>
      <c r="B44" s="71" t="s">
        <v>143</v>
      </c>
      <c r="C44" s="80"/>
      <c r="D44" s="82"/>
    </row>
    <row r="45" spans="1:4" s="64" customFormat="1" ht="126" x14ac:dyDescent="0.45">
      <c r="A45" s="100">
        <v>34</v>
      </c>
      <c r="B45" s="71" t="s">
        <v>144</v>
      </c>
      <c r="C45" s="80"/>
      <c r="D45" s="82"/>
    </row>
    <row r="46" spans="1:4" s="64" customFormat="1" ht="78.75" x14ac:dyDescent="0.45">
      <c r="A46" s="100">
        <v>35</v>
      </c>
      <c r="B46" s="71" t="s">
        <v>145</v>
      </c>
      <c r="C46" s="80"/>
      <c r="D46" s="82"/>
    </row>
    <row r="47" spans="1:4" s="64" customFormat="1" ht="47.25" x14ac:dyDescent="0.45">
      <c r="A47" s="100">
        <v>36</v>
      </c>
      <c r="B47" s="71" t="s">
        <v>146</v>
      </c>
      <c r="C47" s="80"/>
      <c r="D47" s="82"/>
    </row>
    <row r="48" spans="1:4" s="64" customFormat="1" ht="78.75" x14ac:dyDescent="0.45">
      <c r="A48" s="100">
        <v>37</v>
      </c>
      <c r="B48" s="71" t="s">
        <v>147</v>
      </c>
      <c r="C48" s="80"/>
      <c r="D48" s="82"/>
    </row>
    <row r="49" spans="1:4" s="64" customFormat="1" ht="78.75" x14ac:dyDescent="0.45">
      <c r="A49" s="100">
        <v>38</v>
      </c>
      <c r="B49" s="71" t="s">
        <v>148</v>
      </c>
      <c r="C49" s="80"/>
      <c r="D49" s="82"/>
    </row>
    <row r="50" spans="1:4" s="64" customFormat="1" ht="78.75" x14ac:dyDescent="0.45">
      <c r="A50" s="100">
        <v>39</v>
      </c>
      <c r="B50" s="71" t="s">
        <v>149</v>
      </c>
      <c r="C50" s="80"/>
      <c r="D50" s="82"/>
    </row>
    <row r="51" spans="1:4" s="64" customFormat="1" ht="12.75" customHeight="1" x14ac:dyDescent="0.45">
      <c r="A51" s="166" t="s">
        <v>173</v>
      </c>
      <c r="B51" s="166"/>
      <c r="C51" s="166"/>
      <c r="D51" s="166"/>
    </row>
    <row r="52" spans="1:4" s="64" customFormat="1" ht="141.75" x14ac:dyDescent="0.45">
      <c r="A52" s="100">
        <v>40</v>
      </c>
      <c r="B52" s="71" t="s">
        <v>150</v>
      </c>
      <c r="C52" s="80"/>
      <c r="D52" s="82"/>
    </row>
    <row r="53" spans="1:4" s="64" customFormat="1" ht="47.25" x14ac:dyDescent="0.45">
      <c r="A53" s="100">
        <v>41</v>
      </c>
      <c r="B53" s="71" t="s">
        <v>151</v>
      </c>
      <c r="C53" s="80"/>
      <c r="D53" s="82"/>
    </row>
    <row r="54" spans="1:4" s="64" customFormat="1" ht="47.25" x14ac:dyDescent="0.45">
      <c r="A54" s="100">
        <v>42</v>
      </c>
      <c r="B54" s="71" t="s">
        <v>152</v>
      </c>
      <c r="C54" s="80"/>
      <c r="D54" s="82"/>
    </row>
    <row r="55" spans="1:4" s="64" customFormat="1" ht="63" x14ac:dyDescent="0.45">
      <c r="A55" s="100">
        <v>43</v>
      </c>
      <c r="B55" s="71" t="s">
        <v>153</v>
      </c>
      <c r="C55" s="80"/>
      <c r="D55" s="82"/>
    </row>
    <row r="56" spans="1:4" s="64" customFormat="1" ht="47.25" x14ac:dyDescent="0.45">
      <c r="A56" s="100">
        <v>44</v>
      </c>
      <c r="B56" s="91" t="s">
        <v>112</v>
      </c>
      <c r="C56" s="80"/>
      <c r="D56" s="85"/>
    </row>
    <row r="57" spans="1:4" s="64" customFormat="1" ht="94.5" x14ac:dyDescent="0.45">
      <c r="A57" s="100">
        <v>45</v>
      </c>
      <c r="B57" s="71" t="s">
        <v>180</v>
      </c>
      <c r="C57" s="80"/>
      <c r="D57" s="85"/>
    </row>
    <row r="58" spans="1:4" s="64" customFormat="1" ht="63" x14ac:dyDescent="0.45">
      <c r="A58" s="100">
        <v>46</v>
      </c>
      <c r="B58" s="71" t="s">
        <v>154</v>
      </c>
      <c r="C58" s="80"/>
      <c r="D58" s="82"/>
    </row>
    <row r="59" spans="1:4" s="64" customFormat="1" ht="78.75" x14ac:dyDescent="0.45">
      <c r="A59" s="100">
        <v>47</v>
      </c>
      <c r="B59" s="71" t="s">
        <v>155</v>
      </c>
      <c r="C59" s="80"/>
      <c r="D59" s="82"/>
    </row>
    <row r="60" spans="1:4" s="64" customFormat="1" ht="110.25" x14ac:dyDescent="0.45">
      <c r="A60" s="100">
        <v>48</v>
      </c>
      <c r="B60" s="71" t="s">
        <v>156</v>
      </c>
      <c r="C60" s="80"/>
      <c r="D60" s="82"/>
    </row>
    <row r="61" spans="1:4" s="64" customFormat="1" ht="110.25" x14ac:dyDescent="0.45">
      <c r="A61" s="100">
        <v>49</v>
      </c>
      <c r="B61" s="71" t="s">
        <v>157</v>
      </c>
      <c r="C61" s="80"/>
      <c r="D61" s="82"/>
    </row>
    <row r="62" spans="1:4" s="64" customFormat="1" ht="78.75" x14ac:dyDescent="0.45">
      <c r="A62" s="100">
        <v>50</v>
      </c>
      <c r="B62" s="71" t="s">
        <v>158</v>
      </c>
      <c r="C62" s="80"/>
      <c r="D62" s="82"/>
    </row>
    <row r="63" spans="1:4" s="64" customFormat="1" ht="110.25" x14ac:dyDescent="0.45">
      <c r="A63" s="100">
        <v>51</v>
      </c>
      <c r="B63" s="71" t="s">
        <v>159</v>
      </c>
      <c r="C63" s="80"/>
      <c r="D63" s="82"/>
    </row>
    <row r="64" spans="1:4" s="64" customFormat="1" ht="110.25" x14ac:dyDescent="0.45">
      <c r="A64" s="100">
        <v>52</v>
      </c>
      <c r="B64" s="71" t="s">
        <v>160</v>
      </c>
      <c r="C64" s="80"/>
      <c r="D64" s="82"/>
    </row>
    <row r="65" spans="1:4" s="64" customFormat="1" ht="110.25" x14ac:dyDescent="0.45">
      <c r="A65" s="100">
        <v>53</v>
      </c>
      <c r="B65" s="71" t="s">
        <v>161</v>
      </c>
      <c r="C65" s="80"/>
      <c r="D65" s="85"/>
    </row>
    <row r="66" spans="1:4" s="64" customFormat="1" ht="110.25" x14ac:dyDescent="0.45">
      <c r="A66" s="100">
        <v>54</v>
      </c>
      <c r="B66" s="71" t="s">
        <v>162</v>
      </c>
      <c r="C66" s="80"/>
      <c r="D66" s="82"/>
    </row>
    <row r="67" spans="1:4" s="64" customFormat="1" ht="12.75" customHeight="1" x14ac:dyDescent="0.45">
      <c r="A67" s="166" t="s">
        <v>174</v>
      </c>
      <c r="B67" s="166"/>
      <c r="C67" s="166"/>
      <c r="D67" s="166"/>
    </row>
    <row r="68" spans="1:4" s="64" customFormat="1" ht="94.5" x14ac:dyDescent="0.45">
      <c r="A68" s="100">
        <v>55</v>
      </c>
      <c r="B68" s="71" t="s">
        <v>163</v>
      </c>
      <c r="C68" s="80"/>
      <c r="D68" s="82"/>
    </row>
    <row r="69" spans="1:4" s="64" customFormat="1" ht="78.75" x14ac:dyDescent="0.45">
      <c r="A69" s="100">
        <v>56</v>
      </c>
      <c r="B69" s="71" t="s">
        <v>164</v>
      </c>
      <c r="C69" s="80"/>
      <c r="D69" s="82"/>
    </row>
    <row r="70" spans="1:4" s="64" customFormat="1" ht="126" x14ac:dyDescent="0.45">
      <c r="A70" s="100">
        <v>57</v>
      </c>
      <c r="B70" s="71" t="s">
        <v>181</v>
      </c>
      <c r="C70" s="80"/>
      <c r="D70" s="82"/>
    </row>
    <row r="71" spans="1:4" s="64" customFormat="1" ht="126" x14ac:dyDescent="0.45">
      <c r="A71" s="100">
        <v>58</v>
      </c>
      <c r="B71" s="71" t="s">
        <v>182</v>
      </c>
      <c r="C71" s="80"/>
      <c r="D71" s="82"/>
    </row>
    <row r="72" spans="1:4" s="64" customFormat="1" ht="94.5" x14ac:dyDescent="0.45">
      <c r="A72" s="100">
        <v>59</v>
      </c>
      <c r="B72" s="71" t="s">
        <v>183</v>
      </c>
      <c r="C72" s="80"/>
      <c r="D72" s="82"/>
    </row>
    <row r="73" spans="1:4" s="64" customFormat="1" ht="31.5" x14ac:dyDescent="0.45">
      <c r="A73" s="100">
        <v>60</v>
      </c>
      <c r="B73" s="71" t="s">
        <v>184</v>
      </c>
      <c r="C73" s="80"/>
      <c r="D73" s="82"/>
    </row>
    <row r="74" spans="1:4" s="64" customFormat="1" ht="31.5" x14ac:dyDescent="0.45">
      <c r="A74" s="100">
        <v>61</v>
      </c>
      <c r="B74" s="71" t="s">
        <v>185</v>
      </c>
      <c r="C74" s="80"/>
      <c r="D74" s="82"/>
    </row>
    <row r="75" spans="1:4" s="64" customFormat="1" ht="47.25" x14ac:dyDescent="0.45">
      <c r="A75" s="100">
        <v>62</v>
      </c>
      <c r="B75" s="71" t="s">
        <v>186</v>
      </c>
      <c r="C75" s="80"/>
      <c r="D75" s="82"/>
    </row>
    <row r="76" spans="1:4" s="64" customFormat="1" ht="63" x14ac:dyDescent="0.45">
      <c r="A76" s="100">
        <v>63</v>
      </c>
      <c r="B76" s="71" t="s">
        <v>187</v>
      </c>
      <c r="C76" s="80"/>
      <c r="D76" s="82"/>
    </row>
    <row r="77" spans="1:4" s="64" customFormat="1" ht="94.5" x14ac:dyDescent="0.45">
      <c r="A77" s="100">
        <v>64</v>
      </c>
      <c r="B77" s="71" t="s">
        <v>188</v>
      </c>
      <c r="C77" s="80"/>
      <c r="D77" s="82"/>
    </row>
    <row r="78" spans="1:4" s="64" customFormat="1" ht="141.75" x14ac:dyDescent="0.45">
      <c r="A78" s="100">
        <v>65</v>
      </c>
      <c r="B78" s="71" t="s">
        <v>189</v>
      </c>
      <c r="C78" s="80"/>
      <c r="D78" s="82"/>
    </row>
    <row r="79" spans="1:4" s="64" customFormat="1" ht="47.25" x14ac:dyDescent="0.45">
      <c r="A79" s="100">
        <v>66</v>
      </c>
      <c r="B79" s="71" t="s">
        <v>190</v>
      </c>
      <c r="C79" s="80"/>
      <c r="D79" s="82"/>
    </row>
    <row r="80" spans="1:4" s="64" customFormat="1" ht="47.25" x14ac:dyDescent="0.45">
      <c r="A80" s="100">
        <v>67</v>
      </c>
      <c r="B80" s="71" t="s">
        <v>191</v>
      </c>
      <c r="C80" s="80"/>
      <c r="D80" s="82"/>
    </row>
    <row r="81" spans="1:4" s="64" customFormat="1" ht="31.5" x14ac:dyDescent="0.45">
      <c r="A81" s="100">
        <v>68</v>
      </c>
      <c r="B81" s="71" t="s">
        <v>192</v>
      </c>
      <c r="C81" s="80"/>
      <c r="D81" s="82"/>
    </row>
    <row r="82" spans="1:4" s="64" customFormat="1" ht="31.5" x14ac:dyDescent="0.45">
      <c r="A82" s="100">
        <v>69</v>
      </c>
      <c r="B82" s="71" t="s">
        <v>193</v>
      </c>
      <c r="C82" s="80"/>
      <c r="D82" s="82"/>
    </row>
    <row r="83" spans="1:4" s="64" customFormat="1" ht="126" x14ac:dyDescent="0.45">
      <c r="A83" s="100">
        <v>70</v>
      </c>
      <c r="B83" s="71" t="s">
        <v>194</v>
      </c>
      <c r="C83" s="80"/>
      <c r="D83" s="82"/>
    </row>
    <row r="84" spans="1:4" s="64" customFormat="1" ht="12.75" customHeight="1" x14ac:dyDescent="0.45">
      <c r="A84" s="163" t="s">
        <v>175</v>
      </c>
      <c r="B84" s="163"/>
      <c r="C84" s="163"/>
      <c r="D84" s="163"/>
    </row>
    <row r="85" spans="1:4" s="64" customFormat="1" ht="78.75" x14ac:dyDescent="0.45">
      <c r="A85" s="100">
        <v>71</v>
      </c>
      <c r="B85" s="71" t="s">
        <v>195</v>
      </c>
      <c r="C85" s="80"/>
      <c r="D85" s="82"/>
    </row>
    <row r="86" spans="1:4" s="64" customFormat="1" ht="78.75" x14ac:dyDescent="0.45">
      <c r="A86" s="100">
        <v>72</v>
      </c>
      <c r="B86" s="92" t="s">
        <v>196</v>
      </c>
      <c r="C86" s="80"/>
      <c r="D86" s="82"/>
    </row>
    <row r="87" spans="1:4" s="64" customFormat="1" ht="47.25" x14ac:dyDescent="0.45">
      <c r="A87" s="100">
        <v>73</v>
      </c>
      <c r="B87" s="71" t="s">
        <v>197</v>
      </c>
      <c r="C87" s="80"/>
      <c r="D87" s="82"/>
    </row>
    <row r="88" spans="1:4" s="64" customFormat="1" ht="47.25" x14ac:dyDescent="0.45">
      <c r="A88" s="100">
        <v>74</v>
      </c>
      <c r="B88" s="71" t="s">
        <v>198</v>
      </c>
      <c r="C88" s="80"/>
      <c r="D88" s="82"/>
    </row>
    <row r="89" spans="1:4" s="64" customFormat="1" ht="138" customHeight="1" x14ac:dyDescent="0.45">
      <c r="A89" s="100">
        <v>75</v>
      </c>
      <c r="B89" s="71" t="s">
        <v>199</v>
      </c>
      <c r="C89" s="80"/>
      <c r="D89" s="82"/>
    </row>
    <row r="90" spans="1:4" s="64" customFormat="1" ht="31.5" x14ac:dyDescent="0.45">
      <c r="A90" s="100">
        <v>76</v>
      </c>
      <c r="B90" s="71" t="s">
        <v>200</v>
      </c>
      <c r="C90" s="80"/>
      <c r="D90" s="82"/>
    </row>
    <row r="91" spans="1:4" s="64" customFormat="1" ht="12.75" customHeight="1" x14ac:dyDescent="0.45">
      <c r="A91" s="163" t="s">
        <v>176</v>
      </c>
      <c r="B91" s="163"/>
      <c r="C91" s="163"/>
      <c r="D91" s="163"/>
    </row>
    <row r="92" spans="1:4" s="64" customFormat="1" ht="63" x14ac:dyDescent="0.45">
      <c r="A92" s="100">
        <v>77</v>
      </c>
      <c r="B92" s="92" t="s">
        <v>201</v>
      </c>
      <c r="C92" s="80"/>
      <c r="D92" s="82"/>
    </row>
    <row r="93" spans="1:4" s="64" customFormat="1" ht="47.25" x14ac:dyDescent="0.45">
      <c r="A93" s="100">
        <v>78</v>
      </c>
      <c r="B93" s="71" t="s">
        <v>202</v>
      </c>
      <c r="C93" s="80"/>
      <c r="D93" s="82"/>
    </row>
    <row r="94" spans="1:4" s="64" customFormat="1" ht="47.25" x14ac:dyDescent="0.45">
      <c r="A94" s="100">
        <v>79</v>
      </c>
      <c r="B94" s="71" t="s">
        <v>203</v>
      </c>
      <c r="C94" s="80"/>
      <c r="D94" s="82"/>
    </row>
    <row r="95" spans="1:4" s="64" customFormat="1" ht="141.75" x14ac:dyDescent="0.45">
      <c r="A95" s="100">
        <v>80</v>
      </c>
      <c r="B95" s="71" t="s">
        <v>204</v>
      </c>
      <c r="C95" s="80"/>
      <c r="D95" s="82"/>
    </row>
    <row r="96" spans="1:4" s="64" customFormat="1" ht="63" x14ac:dyDescent="0.45">
      <c r="A96" s="100">
        <v>81</v>
      </c>
      <c r="B96" s="71" t="s">
        <v>205</v>
      </c>
      <c r="C96" s="80"/>
      <c r="D96" s="82"/>
    </row>
    <row r="97" spans="1:4" s="64" customFormat="1" ht="63" x14ac:dyDescent="0.45">
      <c r="A97" s="100">
        <v>82</v>
      </c>
      <c r="B97" s="92" t="s">
        <v>206</v>
      </c>
      <c r="C97" s="80"/>
      <c r="D97" s="82"/>
    </row>
    <row r="98" spans="1:4" s="64" customFormat="1" ht="126" x14ac:dyDescent="0.45">
      <c r="A98" s="100">
        <v>83</v>
      </c>
      <c r="B98" s="71" t="s">
        <v>207</v>
      </c>
      <c r="C98" s="80"/>
      <c r="D98" s="109" t="s">
        <v>232</v>
      </c>
    </row>
    <row r="99" spans="1:4" s="64" customFormat="1" ht="63" x14ac:dyDescent="0.45">
      <c r="A99" s="100">
        <v>84</v>
      </c>
      <c r="B99" s="71" t="s">
        <v>208</v>
      </c>
      <c r="C99" s="80"/>
      <c r="D99" s="82"/>
    </row>
    <row r="100" spans="1:4" s="64" customFormat="1" ht="78.75" x14ac:dyDescent="0.45">
      <c r="A100" s="100">
        <v>85</v>
      </c>
      <c r="B100" s="71" t="s">
        <v>209</v>
      </c>
      <c r="C100" s="80"/>
      <c r="D100" s="82"/>
    </row>
    <row r="101" spans="1:4" s="64" customFormat="1" ht="126" x14ac:dyDescent="0.45">
      <c r="A101" s="100">
        <v>86</v>
      </c>
      <c r="B101" s="71" t="s">
        <v>212</v>
      </c>
      <c r="C101" s="80"/>
      <c r="D101" s="82"/>
    </row>
    <row r="102" spans="1:4" s="64" customFormat="1" ht="47.25" x14ac:dyDescent="0.45">
      <c r="A102" s="100">
        <v>87</v>
      </c>
      <c r="B102" s="71" t="s">
        <v>211</v>
      </c>
      <c r="C102" s="80"/>
      <c r="D102" s="82"/>
    </row>
    <row r="103" spans="1:4" s="64" customFormat="1" ht="12.75" customHeight="1" x14ac:dyDescent="0.45">
      <c r="A103" s="165" t="s">
        <v>177</v>
      </c>
      <c r="B103" s="165"/>
      <c r="C103" s="165"/>
      <c r="D103" s="165"/>
    </row>
    <row r="104" spans="1:4" s="64" customFormat="1" ht="94.5" x14ac:dyDescent="0.45">
      <c r="A104" s="100">
        <v>88</v>
      </c>
      <c r="B104" s="71" t="s">
        <v>210</v>
      </c>
      <c r="C104" s="80"/>
      <c r="D104" s="82"/>
    </row>
    <row r="105" spans="1:4" s="64" customFormat="1" ht="31.5" x14ac:dyDescent="0.45">
      <c r="A105" s="100">
        <v>89</v>
      </c>
      <c r="B105" s="71" t="s">
        <v>213</v>
      </c>
      <c r="C105" s="80"/>
      <c r="D105" s="82"/>
    </row>
    <row r="106" spans="1:4" s="64" customFormat="1" ht="47.25" x14ac:dyDescent="0.45">
      <c r="A106" s="100">
        <v>90</v>
      </c>
      <c r="B106" s="71" t="s">
        <v>214</v>
      </c>
      <c r="C106" s="80"/>
      <c r="D106" s="82"/>
    </row>
    <row r="107" spans="1:4" s="64" customFormat="1" ht="63" x14ac:dyDescent="0.45">
      <c r="A107" s="100">
        <v>91</v>
      </c>
      <c r="B107" s="71" t="s">
        <v>217</v>
      </c>
      <c r="C107" s="80"/>
      <c r="D107" s="82"/>
    </row>
    <row r="108" spans="1:4" s="64" customFormat="1" ht="12.75" customHeight="1" x14ac:dyDescent="0.45">
      <c r="A108" s="165" t="s">
        <v>70</v>
      </c>
      <c r="B108" s="165"/>
      <c r="C108" s="165"/>
      <c r="D108" s="165"/>
    </row>
    <row r="109" spans="1:4" s="64" customFormat="1" ht="47.25" x14ac:dyDescent="0.45">
      <c r="A109" s="94">
        <v>92</v>
      </c>
      <c r="B109" s="71" t="s">
        <v>215</v>
      </c>
      <c r="C109" s="80"/>
      <c r="D109" s="82"/>
    </row>
    <row r="110" spans="1:4" s="64" customFormat="1" ht="31.5" x14ac:dyDescent="0.45">
      <c r="A110" s="94">
        <v>93</v>
      </c>
      <c r="B110" s="71" t="s">
        <v>216</v>
      </c>
      <c r="C110" s="80"/>
      <c r="D110" s="82"/>
    </row>
    <row r="111" spans="1:4" s="64" customFormat="1" ht="47.25" x14ac:dyDescent="0.45">
      <c r="A111" s="94">
        <v>94</v>
      </c>
      <c r="B111" s="71" t="s">
        <v>218</v>
      </c>
      <c r="C111" s="80"/>
      <c r="D111" s="82"/>
    </row>
    <row r="112" spans="1:4" s="64" customFormat="1" ht="47.25" x14ac:dyDescent="0.45">
      <c r="A112" s="94">
        <v>95</v>
      </c>
      <c r="B112" s="71" t="s">
        <v>219</v>
      </c>
      <c r="C112" s="80"/>
      <c r="D112" s="82"/>
    </row>
    <row r="113" spans="1:4" s="64" customFormat="1" ht="78.75" x14ac:dyDescent="0.45">
      <c r="A113" s="94">
        <v>96</v>
      </c>
      <c r="B113" s="93" t="s">
        <v>220</v>
      </c>
      <c r="C113" s="80"/>
      <c r="D113" s="81"/>
    </row>
    <row r="114" spans="1:4" s="64" customFormat="1" ht="189" x14ac:dyDescent="0.45">
      <c r="A114" s="94">
        <v>97</v>
      </c>
      <c r="B114" s="93" t="s">
        <v>221</v>
      </c>
      <c r="C114" s="80"/>
      <c r="D114" s="81"/>
    </row>
    <row r="115" spans="1:4" ht="15.75" x14ac:dyDescent="0.15">
      <c r="A115" s="160" t="s">
        <v>178</v>
      </c>
      <c r="B115" s="161"/>
      <c r="C115" s="161"/>
      <c r="D115" s="161"/>
    </row>
    <row r="116" spans="1:4" ht="94.5" x14ac:dyDescent="0.15">
      <c r="A116" s="90">
        <v>98</v>
      </c>
      <c r="B116" s="71" t="s">
        <v>222</v>
      </c>
      <c r="C116" s="43"/>
      <c r="D116" s="44"/>
    </row>
    <row r="117" spans="1:4" ht="141.75" x14ac:dyDescent="0.15">
      <c r="A117" s="90">
        <v>99</v>
      </c>
      <c r="B117" s="71" t="s">
        <v>223</v>
      </c>
      <c r="C117" s="43"/>
      <c r="D117" s="44"/>
    </row>
    <row r="118" spans="1:4" ht="63" x14ac:dyDescent="0.15">
      <c r="A118" s="90">
        <v>100</v>
      </c>
      <c r="B118" s="71" t="s">
        <v>224</v>
      </c>
      <c r="C118" s="43"/>
      <c r="D118" s="44"/>
    </row>
    <row r="119" spans="1:4" ht="126" x14ac:dyDescent="0.15">
      <c r="A119" s="90">
        <v>101</v>
      </c>
      <c r="B119" s="71" t="s">
        <v>225</v>
      </c>
      <c r="C119" s="45"/>
      <c r="D119" s="46"/>
    </row>
    <row r="120" spans="1:4" ht="78.75" x14ac:dyDescent="0.15">
      <c r="A120" s="90">
        <v>102</v>
      </c>
      <c r="B120" s="71" t="s">
        <v>226</v>
      </c>
      <c r="C120" s="45"/>
      <c r="D120" s="47"/>
    </row>
    <row r="121" spans="1:4" ht="126" x14ac:dyDescent="0.15">
      <c r="A121" s="90">
        <v>103</v>
      </c>
      <c r="B121" s="71" t="s">
        <v>227</v>
      </c>
      <c r="C121" s="44"/>
      <c r="D121" s="48"/>
    </row>
    <row r="122" spans="1:4" ht="110.25" x14ac:dyDescent="0.15">
      <c r="A122" s="90">
        <v>104</v>
      </c>
      <c r="B122" s="71" t="s">
        <v>228</v>
      </c>
      <c r="C122" s="44"/>
      <c r="D122" s="48"/>
    </row>
    <row r="123" spans="1:4" ht="362.25" x14ac:dyDescent="0.15">
      <c r="A123" s="90">
        <v>105</v>
      </c>
      <c r="B123" s="71" t="s">
        <v>229</v>
      </c>
      <c r="C123" s="44"/>
      <c r="D123" s="48"/>
    </row>
    <row r="124" spans="1:4" ht="220.5" x14ac:dyDescent="0.15">
      <c r="A124" s="90">
        <v>106</v>
      </c>
      <c r="B124" s="71" t="s">
        <v>230</v>
      </c>
      <c r="C124" s="44"/>
      <c r="D124" s="48"/>
    </row>
  </sheetData>
  <sheetProtection selectLockedCells="1" autoFilter="0"/>
  <mergeCells count="15">
    <mergeCell ref="A115:D115"/>
    <mergeCell ref="A1:C1"/>
    <mergeCell ref="A5:D5"/>
    <mergeCell ref="A10:D10"/>
    <mergeCell ref="A14:D14"/>
    <mergeCell ref="A25:D25"/>
    <mergeCell ref="A91:D91"/>
    <mergeCell ref="A103:D103"/>
    <mergeCell ref="A108:D108"/>
    <mergeCell ref="A31:D31"/>
    <mergeCell ref="A35:D35"/>
    <mergeCell ref="A51:D51"/>
    <mergeCell ref="A67:D67"/>
    <mergeCell ref="A84:D84"/>
    <mergeCell ref="A34:D34"/>
  </mergeCells>
  <phoneticPr fontId="8" type="noConversion"/>
  <dataValidations count="1">
    <dataValidation type="list" allowBlank="1" showInputMessage="1" showErrorMessage="1" sqref="C109:C114 C104:C107 C85:C90 C81:C82 C66 C55 C58:C64 C11:C13 C6:C9 C92:C102 C26:C30 C15:C24 C37:C50 C52 C68:C78 C116 C32:C33" xr:uid="{00000000-0002-0000-0600-000000000000}">
      <formula1>"SI, NO, NA"</formula1>
    </dataValidation>
  </dataValidations>
  <printOptions horizontalCentered="1"/>
  <pageMargins left="0.15748031496062992" right="0.15748031496062992" top="0.59055118110236227" bottom="0.43307086614173229" header="0" footer="0"/>
  <pageSetup paperSize="9" scale="95" orientation="landscape" r:id="rId1"/>
  <headerFooter alignWithMargins="0">
    <oddFooter>&amp;L&amp;"Arial,Negrita"&amp;6GF-PREOP_RHO-071-I/M
Rev.01 / 30.04.2026&amp;R&amp;"Arial,Negrita"&amp;6GP2/Página &amp;P de &amp;N</oddFoot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F13"/>
  <sheetViews>
    <sheetView showGridLines="0" view="pageBreakPreview" zoomScaleNormal="100" zoomScaleSheetLayoutView="100" workbookViewId="0">
      <selection activeCell="B10" sqref="B10"/>
    </sheetView>
  </sheetViews>
  <sheetFormatPr baseColWidth="10" defaultColWidth="11.42578125" defaultRowHeight="9" x14ac:dyDescent="0.15"/>
  <cols>
    <col min="1" max="1" width="4.42578125" style="36" customWidth="1"/>
    <col min="2" max="2" width="73.140625" style="49" customWidth="1"/>
    <col min="3" max="3" width="9" style="50" customWidth="1"/>
    <col min="4" max="4" width="42.85546875" style="51" customWidth="1"/>
    <col min="5" max="5" width="21.28515625" style="37" bestFit="1" customWidth="1"/>
    <col min="6" max="6" width="10.7109375" style="37" customWidth="1"/>
    <col min="7" max="16384" width="11.42578125" style="37"/>
  </cols>
  <sheetData>
    <row r="1" spans="1:6" ht="26.25" customHeight="1" thickBot="1" x14ac:dyDescent="0.2">
      <c r="A1" s="174" t="s">
        <v>109</v>
      </c>
      <c r="B1" s="175"/>
      <c r="C1" s="175"/>
      <c r="D1" s="176"/>
      <c r="E1" s="36"/>
    </row>
    <row r="2" spans="1:6" ht="5.0999999999999996" customHeight="1" x14ac:dyDescent="0.15">
      <c r="A2" s="38"/>
      <c r="B2" s="39"/>
      <c r="C2" s="40"/>
      <c r="D2" s="41"/>
    </row>
    <row r="3" spans="1:6" x14ac:dyDescent="0.15">
      <c r="A3" s="177" t="s">
        <v>64</v>
      </c>
      <c r="B3" s="177" t="s">
        <v>11</v>
      </c>
      <c r="C3" s="177" t="s">
        <v>65</v>
      </c>
      <c r="D3" s="177" t="s">
        <v>66</v>
      </c>
    </row>
    <row r="4" spans="1:6" ht="14.25" customHeight="1" x14ac:dyDescent="0.15">
      <c r="A4" s="177"/>
      <c r="B4" s="177"/>
      <c r="C4" s="177"/>
      <c r="D4" s="177"/>
    </row>
    <row r="5" spans="1:6" ht="5.0999999999999996" customHeight="1" x14ac:dyDescent="0.15">
      <c r="A5" s="107"/>
      <c r="B5" s="108"/>
      <c r="C5" s="107"/>
      <c r="D5" s="107"/>
    </row>
    <row r="6" spans="1:6" ht="18.75" customHeight="1" x14ac:dyDescent="0.15">
      <c r="A6" s="170" t="s">
        <v>92</v>
      </c>
      <c r="B6" s="170"/>
      <c r="C6" s="170"/>
      <c r="D6" s="171"/>
    </row>
    <row r="7" spans="1:6" ht="40.5" customHeight="1" x14ac:dyDescent="0.15">
      <c r="A7" s="53">
        <v>1</v>
      </c>
      <c r="B7" s="54"/>
      <c r="C7" s="55"/>
      <c r="D7" s="56"/>
      <c r="F7" s="49"/>
    </row>
    <row r="8" spans="1:6" ht="39.75" customHeight="1" x14ac:dyDescent="0.15">
      <c r="A8" s="53">
        <v>2</v>
      </c>
      <c r="B8" s="54"/>
      <c r="C8" s="55"/>
      <c r="D8" s="56"/>
      <c r="E8" s="52"/>
      <c r="F8" s="49"/>
    </row>
    <row r="9" spans="1:6" ht="30" customHeight="1" x14ac:dyDescent="0.15">
      <c r="A9" s="42">
        <v>3</v>
      </c>
      <c r="B9" s="43"/>
      <c r="C9" s="172"/>
      <c r="D9" s="173"/>
    </row>
    <row r="10" spans="1:6" ht="42" customHeight="1" x14ac:dyDescent="0.15">
      <c r="A10" s="42">
        <v>4</v>
      </c>
      <c r="B10" s="43"/>
      <c r="C10" s="172"/>
      <c r="D10" s="173"/>
    </row>
    <row r="11" spans="1:6" ht="24" customHeight="1" x14ac:dyDescent="0.15">
      <c r="A11" s="42">
        <v>5</v>
      </c>
      <c r="B11" s="43"/>
      <c r="C11" s="172"/>
      <c r="D11" s="173"/>
    </row>
    <row r="12" spans="1:6" ht="24" customHeight="1" x14ac:dyDescent="0.15">
      <c r="C12" s="57"/>
      <c r="D12" s="58"/>
    </row>
    <row r="13" spans="1:6" x14ac:dyDescent="0.15">
      <c r="A13" s="59" t="s">
        <v>93</v>
      </c>
      <c r="C13" s="57"/>
      <c r="D13" s="60"/>
    </row>
  </sheetData>
  <sheetProtection selectLockedCells="1" autoFilter="0"/>
  <mergeCells count="8">
    <mergeCell ref="A6:D6"/>
    <mergeCell ref="C9:C11"/>
    <mergeCell ref="D9:D11"/>
    <mergeCell ref="A1:D1"/>
    <mergeCell ref="A3:A4"/>
    <mergeCell ref="B3:B4"/>
    <mergeCell ref="C3:C4"/>
    <mergeCell ref="D3:D4"/>
  </mergeCells>
  <phoneticPr fontId="8" type="noConversion"/>
  <dataValidations disablePrompts="1" count="1">
    <dataValidation type="list" allowBlank="1" showInputMessage="1" showErrorMessage="1" sqref="C7:C8" xr:uid="{00000000-0002-0000-0800-000000000000}">
      <formula1>"SI, NO, NA"</formula1>
    </dataValidation>
  </dataValidations>
  <printOptions horizontalCentered="1"/>
  <pageMargins left="0.15748031496062992" right="0.15748031496062992" top="0.59055118110236227" bottom="0.47244094488188981" header="0" footer="0"/>
  <pageSetup paperSize="9" orientation="landscape" r:id="rId1"/>
  <headerFooter alignWithMargins="0">
    <oddFooter>&amp;L&amp;"Arial,Negrita"&amp;6GF-PREOP_RHO-071-I/M
Rev.01 / 30.04.2026&amp;R&amp;"Arial,Negrita"&amp;6GP3/Página &amp;P de &amp;N</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o" ma:contentTypeID="0x01010006C80C3EE2FACC42946D048F4FDB13A9" ma:contentTypeVersion="0" ma:contentTypeDescription="Crear nuevo documento." ma:contentTypeScope="" ma:versionID="44d2e429c7a4a247e176e9c6c6df0b5e">
  <xsd:schema xmlns:xsd="http://www.w3.org/2001/XMLSchema" xmlns:xs="http://www.w3.org/2001/XMLSchema" xmlns:p="http://schemas.microsoft.com/office/2006/metadata/properties" xmlns:ns2="c9af1732-5c4a-47a8-8a40-65a3d58cbfeb" targetNamespace="http://schemas.microsoft.com/office/2006/metadata/properties" ma:root="true" ma:fieldsID="4f8798a2d56ceba041b7617e2ed11083" ns2:_="">
    <xsd:import namespace="c9af1732-5c4a-47a8-8a40-65a3d58cbfeb"/>
    <xsd:element name="properties">
      <xsd:complexType>
        <xsd:sequence>
          <xsd:element name="documentManagement">
            <xsd:complexType>
              <xsd:all>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9af1732-5c4a-47a8-8a40-65a3d58cbfeb" elementFormDefault="qualified">
    <xsd:import namespace="http://schemas.microsoft.com/office/2006/documentManagement/types"/>
    <xsd:import namespace="http://schemas.microsoft.com/office/infopath/2007/PartnerControls"/>
    <xsd:element name="_dlc_DocId" ma:index="8" nillable="true" ma:displayName="Valor de Id. de documento" ma:description="El valor del identificador de documento asignado a este elemento." ma:internalName="_dlc_DocId" ma:readOnly="true">
      <xsd:simpleType>
        <xsd:restriction base="dms:Text"/>
      </xsd:simpleType>
    </xsd:element>
    <xsd:element name="_dlc_DocIdUrl" ma:index="9" nillable="true" ma:displayName="Id. de documento" ma:description="Vínculo permanente a este documento."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_dlc_DocId xmlns="c9af1732-5c4a-47a8-8a40-65a3d58cbfeb">H4ZUARPRAJFR-17-452</_dlc_DocId>
    <_dlc_DocIdUrl xmlns="c9af1732-5c4a-47a8-8a40-65a3d58cbfeb">
      <Url>http://portal/seccion/centro_documental/hidrocarburos/_layouts/15/DocIdRedir.aspx?ID=H4ZUARPRAJFR-17-452</Url>
      <Description>H4ZUARPRAJFR-17-452</Description>
    </_dlc_DocIdUrl>
  </documentManagement>
</p:properties>
</file>

<file path=customXml/itemProps1.xml><?xml version="1.0" encoding="utf-8"?>
<ds:datastoreItem xmlns:ds="http://schemas.openxmlformats.org/officeDocument/2006/customXml" ds:itemID="{D019E9A3-EF25-4538-9036-23DE5ED4697C}"/>
</file>

<file path=customXml/itemProps2.xml><?xml version="1.0" encoding="utf-8"?>
<ds:datastoreItem xmlns:ds="http://schemas.openxmlformats.org/officeDocument/2006/customXml" ds:itemID="{632F2AA5-27AF-48A0-B5EF-5B46A2943E7B}"/>
</file>

<file path=customXml/itemProps3.xml><?xml version="1.0" encoding="utf-8"?>
<ds:datastoreItem xmlns:ds="http://schemas.openxmlformats.org/officeDocument/2006/customXml" ds:itemID="{B1511806-B07B-4E6F-AC21-6579EC9A5F38}"/>
</file>

<file path=customXml/itemProps4.xml><?xml version="1.0" encoding="utf-8"?>
<ds:datastoreItem xmlns:ds="http://schemas.openxmlformats.org/officeDocument/2006/customXml" ds:itemID="{E0D4851F-C819-4EFB-B448-837EC739949E}"/>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Hojas de cálculo</vt:lpstr>
      </vt:variant>
      <vt:variant>
        <vt:i4>7</vt:i4>
      </vt:variant>
      <vt:variant>
        <vt:lpstr>Rangos con nombre</vt:lpstr>
      </vt:variant>
      <vt:variant>
        <vt:i4>6</vt:i4>
      </vt:variant>
    </vt:vector>
  </HeadingPairs>
  <TitlesOfParts>
    <vt:vector size="13" baseType="lpstr">
      <vt:lpstr>INSTRUCCIONES</vt:lpstr>
      <vt:lpstr>Hoja2</vt:lpstr>
      <vt:lpstr>Hoja3</vt:lpstr>
      <vt:lpstr>CARATULA</vt:lpstr>
      <vt:lpstr>1. REQ. TUPA</vt:lpstr>
      <vt:lpstr>2. REQUISITOS TECNICOS</vt:lpstr>
      <vt:lpstr>3. OTRAS CONDICIONES SEGURIDAD</vt:lpstr>
      <vt:lpstr>Hoja2!_ftn1</vt:lpstr>
      <vt:lpstr>Hoja2!_ftnref1</vt:lpstr>
      <vt:lpstr>'1. REQ. TUPA'!Área_de_impresión</vt:lpstr>
      <vt:lpstr>'2. REQUISITOS TECNICOS'!Área_de_impresión</vt:lpstr>
      <vt:lpstr>'1. REQ. TUPA'!Títulos_a_imprimir</vt:lpstr>
      <vt:lpstr>'2. REQUISITOS TECNICOS'!Títulos_a_imprimir</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RUBEN LOPEZ AGAMA</dc:creator>
  <cp:lastModifiedBy>Josué Quincho Herrera</cp:lastModifiedBy>
  <cp:lastPrinted>2026-04-30T19:11:52Z</cp:lastPrinted>
  <dcterms:created xsi:type="dcterms:W3CDTF">2007-08-16T22:36:10Z</dcterms:created>
  <dcterms:modified xsi:type="dcterms:W3CDTF">2026-05-08T22:15:01Z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0x01010006C80C3EE2FACC42946D048F4FDB13A9</vt:lpwstr>
  </property>
  <property fmtid="{D5CDD505-2E9C-101B-9397-08002B2CF9AE}" pid="3" name="_dlc_DocIdItemGuid">
    <vt:lpwstr>7891d3b5-1e59-4f95-8079-60ebab5851a8</vt:lpwstr>
  </property>
</Properties>
</file>