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4"/>
  </p:sldMasterIdLst>
  <p:notesMasterIdLst>
    <p:notesMasterId r:id="rId19"/>
  </p:notesMasterIdLst>
  <p:handoutMasterIdLst>
    <p:handoutMasterId r:id="rId20"/>
  </p:handoutMasterIdLst>
  <p:sldIdLst>
    <p:sldId id="257" r:id="rId5"/>
    <p:sldId id="261" r:id="rId6"/>
    <p:sldId id="272" r:id="rId7"/>
    <p:sldId id="271" r:id="rId8"/>
    <p:sldId id="269" r:id="rId9"/>
    <p:sldId id="270" r:id="rId10"/>
    <p:sldId id="262" r:id="rId11"/>
    <p:sldId id="263" r:id="rId12"/>
    <p:sldId id="264" r:id="rId13"/>
    <p:sldId id="265" r:id="rId14"/>
    <p:sldId id="267" r:id="rId15"/>
    <p:sldId id="266" r:id="rId16"/>
    <p:sldId id="268" r:id="rId17"/>
    <p:sldId id="259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4691"/>
    <a:srgbClr val="00529A"/>
    <a:srgbClr val="81A1CC"/>
    <a:srgbClr val="DFDFDF"/>
    <a:srgbClr val="0F4692"/>
    <a:srgbClr val="FFD400"/>
    <a:srgbClr val="0092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ustomXml" Target="../customXml/item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B66627-8048-475A-98DE-813FBC93919C}" type="datetimeFigureOut">
              <a:rPr lang="es-PE"/>
              <a:pPr>
                <a:defRPr/>
              </a:pPr>
              <a:t>14/10/2021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28A319-F3AE-4A58-9DE8-73A5F427C3EE}" type="slidenum">
              <a:rPr lang="es-PE" altLang="es-PE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719057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92130-C3C3-402B-A5F5-77FBF2DACB63}" type="datetimeFigureOut">
              <a:rPr lang="es-PE" smtClean="0"/>
              <a:t>14/10/2021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74539-5DE4-4BB2-A4FA-28BDDBEADB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1588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PE" sz="1200" dirty="0"/>
              <a:t>La industria del gas natural inició propiamente su desarrollo en el año 2004 con la entrada en operación de </a:t>
            </a:r>
            <a:r>
              <a:rPr lang="es-PE" sz="1200" dirty="0" err="1"/>
              <a:t>Camisea</a:t>
            </a:r>
            <a:r>
              <a:rPr lang="es-PE" sz="1200" dirty="0"/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PE" sz="1200" dirty="0"/>
              <a:t>El proyecto fue diseñado inicialmente para basarse en la demanda del sector eléctrico e industrial.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PE" sz="1200" dirty="0"/>
              <a:t>En los últimos años se ha venido promoviendo la demanda en los segmentos de GNV (COFIDE) y residencial (mecanismo de promoción)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PE" sz="1200" dirty="0"/>
              <a:t>Osinergmin participa en la política de masificación del gas natural a través de: la regulación de las tarifas de distribución, la administración del mecanismo de promoción de conexiones, la administración temporal del FISE, la opinión previa y vinculante en los contratos de concesión, así como la supervisión y fiscalización de la seguridad industrial de la infraestructura de distribución de gas natural.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PE" sz="1200" dirty="0"/>
              <a:t>El marco regulatorio y diseño tarifario buscan que el gas sea competitivo para todos los usuarios, respecto a su sustituto.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PE" dirty="0"/>
              <a:t>En el año 2008 se incluyó, adicionalmente a los subsidios cruzados a nivel tarifario, un esquema de promoción que subsidia el costo de las instalaciones internas necesario para la conversión de clientes residenciales.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PE" dirty="0"/>
              <a:t>Con este mecanismo se han logrado importantes avances en los últimos años la cobertura en Lima Metropolitana.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PE" dirty="0"/>
              <a:t>Para que el gas natural llegue a las provincias del Perú se han diseñado proyectos en base a GNL y GNC a fin de ir avanzando en las principales ciudades del país, así como se ha creado el FISE para apoyar la masificación del gas natural en las poblaciones vulnerables.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PE" dirty="0"/>
              <a:t>El gasoducto del sur es un proyecto ambicioso que llevará el gas natural mediante redes al sur del país. </a:t>
            </a:r>
            <a:endParaRPr lang="es-PE" sz="1200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7E619A-F9CE-4A08-97AA-2F5ECF4940CC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2220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600" b="1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 defTabSz="912813">
              <a:defRPr sz="1600" b="1"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 defTabSz="912813">
              <a:defRPr sz="1600" b="1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 defTabSz="912813">
              <a:defRPr sz="1600" b="1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 defTabSz="912813">
              <a:defRPr sz="1600" b="1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fld id="{392939EC-1675-4CFA-8627-B66FC5F6194B}" type="slidenum">
              <a:rPr lang="es-ES_tradnl" sz="1200" b="0" smtClean="0">
                <a:solidFill>
                  <a:schemeClr val="tx1"/>
                </a:solidFill>
                <a:latin typeface="Times New Roman" pitchFamily="18" charset="0"/>
              </a:rPr>
              <a:pPr/>
              <a:t>7</a:t>
            </a:fld>
            <a:endParaRPr lang="es-ES_tradnl" sz="12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93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" y="738188"/>
            <a:ext cx="6559550" cy="3690937"/>
          </a:xfrm>
          <a:ln/>
        </p:spPr>
      </p:sp>
      <p:sp>
        <p:nvSpPr>
          <p:cNvPr id="5939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06463" y="4677523"/>
            <a:ext cx="4984750" cy="451239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697" rIns="91402" bIns="45697"/>
          <a:lstStyle/>
          <a:p>
            <a:pPr eaLnBrk="1" hangingPunct="1"/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964688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600" b="1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 defTabSz="912813">
              <a:defRPr sz="1600" b="1"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 defTabSz="912813">
              <a:defRPr sz="1600" b="1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 defTabSz="912813">
              <a:defRPr sz="1600" b="1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 defTabSz="912813">
              <a:defRPr sz="1600" b="1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fld id="{6400806E-D7F7-48B0-BA43-73DAD2D4F2F3}" type="slidenum">
              <a:rPr lang="es-ES_tradnl" sz="1200" b="0" smtClean="0">
                <a:solidFill>
                  <a:schemeClr val="tx1"/>
                </a:solidFill>
                <a:latin typeface="Times New Roman" pitchFamily="18" charset="0"/>
              </a:rPr>
              <a:pPr/>
              <a:t>8</a:t>
            </a:fld>
            <a:endParaRPr lang="es-ES_tradnl" sz="12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" y="738188"/>
            <a:ext cx="6559550" cy="3690937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77523"/>
            <a:ext cx="4984750" cy="451239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697" rIns="91402" bIns="45697"/>
          <a:lstStyle/>
          <a:p>
            <a:pPr eaLnBrk="1" hangingPunct="1"/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2983844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600" b="1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 defTabSz="912813">
              <a:defRPr sz="1600" b="1"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 defTabSz="912813">
              <a:defRPr sz="1600" b="1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 defTabSz="912813">
              <a:defRPr sz="1600" b="1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 defTabSz="912813">
              <a:defRPr sz="1600" b="1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fld id="{FAFF0717-AC0B-44E2-AF1F-AFE65A9529C8}" type="slidenum">
              <a:rPr lang="es-ES_tradnl" sz="1200" b="0" smtClean="0">
                <a:solidFill>
                  <a:schemeClr val="tx1"/>
                </a:solidFill>
                <a:latin typeface="Times New Roman" pitchFamily="18" charset="0"/>
              </a:rPr>
              <a:pPr/>
              <a:t>9</a:t>
            </a:fld>
            <a:endParaRPr lang="es-ES_tradnl" sz="12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" y="738188"/>
            <a:ext cx="6559550" cy="36909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77523"/>
            <a:ext cx="4984750" cy="451239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2866241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F62D7C-4D91-4B5B-8C04-DFD7E909879C}" type="slidenum">
              <a:rPr lang="es-ES_tradnl"/>
              <a:pPr/>
              <a:t>11</a:t>
            </a:fld>
            <a:endParaRPr lang="es-ES_tradnl"/>
          </a:p>
        </p:txBody>
      </p:sp>
      <p:sp>
        <p:nvSpPr>
          <p:cNvPr id="82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8" y="735013"/>
            <a:ext cx="6564312" cy="3694112"/>
          </a:xfrm>
          <a:ln/>
        </p:spPr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77523"/>
            <a:ext cx="4984750" cy="4515572"/>
          </a:xfrm>
        </p:spPr>
        <p:txBody>
          <a:bodyPr lIns="91214" tIns="45604" rIns="91214" bIns="45604"/>
          <a:lstStyle/>
          <a:p>
            <a:pPr marL="228600" indent="-228600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61140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185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7145080" y="2604979"/>
            <a:ext cx="4588117" cy="1913859"/>
          </a:xfrm>
        </p:spPr>
        <p:txBody>
          <a:bodyPr anchor="b">
            <a:normAutofit/>
          </a:bodyPr>
          <a:lstStyle>
            <a:lvl1pPr algn="ctr">
              <a:defRPr sz="3000" b="0" baseline="0">
                <a:solidFill>
                  <a:srgbClr val="0D5399"/>
                </a:solidFill>
                <a:latin typeface="+mn-lt"/>
              </a:defRPr>
            </a:lvl1pPr>
          </a:lstStyle>
          <a:p>
            <a:r>
              <a:rPr lang="es-ES" dirty="0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145081" y="4997302"/>
            <a:ext cx="4588116" cy="1477926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0D5399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738826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tex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quarter" idx="10"/>
          </p:nvPr>
        </p:nvSpPr>
        <p:spPr>
          <a:xfrm>
            <a:off x="623392" y="1988841"/>
            <a:ext cx="10945216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822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ra 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84" y="-22225"/>
            <a:ext cx="12272435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2 Marcador de texto"/>
          <p:cNvSpPr>
            <a:spLocks noGrp="1"/>
          </p:cNvSpPr>
          <p:nvPr>
            <p:ph type="body" sz="quarter" idx="10"/>
          </p:nvPr>
        </p:nvSpPr>
        <p:spPr>
          <a:xfrm>
            <a:off x="3893092" y="4509120"/>
            <a:ext cx="4416491" cy="115212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1772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85503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1" y="2339547"/>
            <a:ext cx="9634087" cy="3753247"/>
          </a:xfrm>
        </p:spPr>
        <p:txBody>
          <a:bodyPr/>
          <a:lstStyle>
            <a:lvl1pPr>
              <a:defRPr>
                <a:solidFill>
                  <a:srgbClr val="0C549C"/>
                </a:solidFill>
              </a:defRPr>
            </a:lvl1pPr>
            <a:lvl2pPr>
              <a:defRPr>
                <a:solidFill>
                  <a:srgbClr val="0C549C"/>
                </a:solidFill>
              </a:defRPr>
            </a:lvl2pPr>
            <a:lvl3pPr>
              <a:defRPr>
                <a:solidFill>
                  <a:srgbClr val="0C549C"/>
                </a:solidFill>
              </a:defRPr>
            </a:lvl3pPr>
            <a:lvl4pPr>
              <a:defRPr>
                <a:solidFill>
                  <a:srgbClr val="0C549C"/>
                </a:solidFill>
              </a:defRPr>
            </a:lvl4pPr>
            <a:lvl5pPr>
              <a:defRPr>
                <a:solidFill>
                  <a:srgbClr val="0C549C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1" y="1135119"/>
            <a:ext cx="9634087" cy="1072055"/>
          </a:xfrm>
        </p:spPr>
        <p:txBody>
          <a:bodyPr/>
          <a:lstStyle>
            <a:lvl1pPr>
              <a:defRPr>
                <a:solidFill>
                  <a:srgbClr val="0F539A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602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" y="-9626"/>
            <a:ext cx="12172176" cy="687430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339547"/>
            <a:ext cx="9682213" cy="3724371"/>
          </a:xfrm>
        </p:spPr>
        <p:txBody>
          <a:bodyPr/>
          <a:lstStyle>
            <a:lvl1pPr>
              <a:defRPr>
                <a:solidFill>
                  <a:srgbClr val="0C549C"/>
                </a:solidFill>
              </a:defRPr>
            </a:lvl1pPr>
            <a:lvl2pPr>
              <a:defRPr>
                <a:solidFill>
                  <a:srgbClr val="0C549C"/>
                </a:solidFill>
              </a:defRPr>
            </a:lvl2pPr>
            <a:lvl3pPr>
              <a:defRPr>
                <a:solidFill>
                  <a:srgbClr val="0C549C"/>
                </a:solidFill>
              </a:defRPr>
            </a:lvl3pPr>
            <a:lvl4pPr>
              <a:defRPr>
                <a:solidFill>
                  <a:srgbClr val="0C549C"/>
                </a:solidFill>
              </a:defRPr>
            </a:lvl4pPr>
            <a:lvl5pPr>
              <a:defRPr>
                <a:solidFill>
                  <a:srgbClr val="0C549C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1135119"/>
            <a:ext cx="9682213" cy="1072055"/>
          </a:xfrm>
        </p:spPr>
        <p:txBody>
          <a:bodyPr/>
          <a:lstStyle>
            <a:lvl1pPr>
              <a:defRPr>
                <a:solidFill>
                  <a:srgbClr val="0F539A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38164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1851"/>
          </a:xfrm>
          <a:prstGeom prst="rect">
            <a:avLst/>
          </a:prstGeom>
        </p:spPr>
      </p:pic>
      <p:sp>
        <p:nvSpPr>
          <p:cNvPr id="10" name="Marcador de texto 3"/>
          <p:cNvSpPr>
            <a:spLocks noGrp="1"/>
          </p:cNvSpPr>
          <p:nvPr>
            <p:ph type="body" sz="half" idx="13"/>
          </p:nvPr>
        </p:nvSpPr>
        <p:spPr>
          <a:xfrm>
            <a:off x="4763387" y="4635796"/>
            <a:ext cx="2998381" cy="797443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3308596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tex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quarter" idx="10"/>
          </p:nvPr>
        </p:nvSpPr>
        <p:spPr>
          <a:xfrm>
            <a:off x="623392" y="1988843"/>
            <a:ext cx="10945216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623392" y="1196752"/>
            <a:ext cx="10972800" cy="648072"/>
          </a:xfrm>
          <a:prstGeom prst="rect">
            <a:avLst/>
          </a:prstGeom>
        </p:spPr>
        <p:txBody>
          <a:bodyPr/>
          <a:lstStyle>
            <a:lvl1pPr>
              <a:defRPr sz="2400" b="1" baseline="0">
                <a:solidFill>
                  <a:srgbClr val="0F469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3345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ra 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84" y="-22225"/>
            <a:ext cx="12272435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2 Marcador de texto"/>
          <p:cNvSpPr>
            <a:spLocks noGrp="1"/>
          </p:cNvSpPr>
          <p:nvPr>
            <p:ph type="body" sz="quarter" idx="10"/>
          </p:nvPr>
        </p:nvSpPr>
        <p:spPr>
          <a:xfrm>
            <a:off x="3893093" y="4509120"/>
            <a:ext cx="4416491" cy="115212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50" b="0" baseline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3969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E181-EF42-48EF-87F8-5F0229B0116E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14/10/2021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1224-129C-4B67-95CD-B84FB7B41E78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9968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" y="-14288"/>
            <a:ext cx="12194117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3 Marcador de texto"/>
          <p:cNvSpPr>
            <a:spLocks noGrp="1"/>
          </p:cNvSpPr>
          <p:nvPr>
            <p:ph type="body" sz="quarter" idx="10"/>
          </p:nvPr>
        </p:nvSpPr>
        <p:spPr bwMode="auto">
          <a:xfrm>
            <a:off x="5615947" y="5301580"/>
            <a:ext cx="6169653" cy="64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b="1" baseline="0">
                <a:solidFill>
                  <a:srgbClr val="00529A"/>
                </a:solidFill>
              </a:defRPr>
            </a:lvl1pPr>
          </a:lstStyle>
          <a:p>
            <a:pPr lvl="0"/>
            <a:r>
              <a:rPr lang="es-ES" altLang="es-PE" smtClean="0"/>
              <a:t>Editar el estilo de texto del patrón</a:t>
            </a:r>
          </a:p>
        </p:txBody>
      </p:sp>
      <p:sp>
        <p:nvSpPr>
          <p:cNvPr id="7" name="4 Marcador de texto"/>
          <p:cNvSpPr>
            <a:spLocks noGrp="1"/>
          </p:cNvSpPr>
          <p:nvPr>
            <p:ph type="body" sz="quarter" idx="11"/>
          </p:nvPr>
        </p:nvSpPr>
        <p:spPr bwMode="auto">
          <a:xfrm>
            <a:off x="5615947" y="5949280"/>
            <a:ext cx="6169653" cy="64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900" b="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s-ES" altLang="es-PE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50863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8184D-C7FE-488A-B817-EF14559CB8F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4911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7E181-EF42-48EF-87F8-5F0229B0116E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14/10/2021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61224-129C-4B67-95CD-B84FB7B41E78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2689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36" r:id="rId10"/>
    <p:sldLayoutId id="2147483738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inergmin.gob.pe/seccion/institucional/regulacion-tarifaria/procesos-regulatorios/gas-natural/tarifas-distribucion-gas-natural/Fijacion_gas_natural_ica_2022_202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tdica@osinergmin.gob.pe" TargetMode="External"/><Relationship Id="rId2" Type="http://schemas.openxmlformats.org/officeDocument/2006/relationships/hyperlink" Target="https://ventanillavirtual.osinergmin.gob.pe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6816080" y="5661248"/>
            <a:ext cx="5316793" cy="647700"/>
          </a:xfrm>
          <a:noFill/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PE" sz="3200" b="1" u="sng" dirty="0"/>
              <a:t>Apertura de la </a:t>
            </a:r>
            <a:r>
              <a:rPr lang="es-PE" sz="3200" b="1" u="sng" dirty="0" smtClean="0"/>
              <a:t>Audiencia Pública </a:t>
            </a:r>
            <a:endParaRPr lang="es-PE" sz="3200" b="1" u="sng" dirty="0"/>
          </a:p>
        </p:txBody>
      </p:sp>
      <p:sp>
        <p:nvSpPr>
          <p:cNvPr id="4099" name="4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6040438" y="6381750"/>
            <a:ext cx="4627562" cy="319088"/>
          </a:xfrm>
        </p:spPr>
        <p:txBody>
          <a:bodyPr>
            <a:normAutofit fontScale="85000" lnSpcReduction="20000"/>
          </a:bodyPr>
          <a:lstStyle/>
          <a:p>
            <a:pPr algn="ctr">
              <a:defRPr/>
            </a:pPr>
            <a:r>
              <a:rPr lang="es-PE" altLang="es-PE" sz="2400" b="1" dirty="0">
                <a:solidFill>
                  <a:schemeClr val="tx2"/>
                </a:solidFill>
              </a:rPr>
              <a:t>Lima, Octubre de 2017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608167" y="2204864"/>
            <a:ext cx="38457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PE" sz="3200" b="1" dirty="0"/>
              <a:t>​​​​​​​Fijación de las Tarifas de Distribución </a:t>
            </a:r>
            <a:r>
              <a:rPr lang="es-ES" altLang="es-PE" sz="3200" b="1" dirty="0" smtClean="0"/>
              <a:t>de </a:t>
            </a:r>
            <a:r>
              <a:rPr lang="es-ES" altLang="es-PE" sz="3200" b="1" dirty="0"/>
              <a:t>Gas Natural </a:t>
            </a:r>
            <a:r>
              <a:rPr lang="es-ES" altLang="es-PE" sz="3200" b="1" dirty="0" smtClean="0"/>
              <a:t>de Ica para </a:t>
            </a:r>
            <a:r>
              <a:rPr lang="es-ES" altLang="es-PE" sz="3200" b="1" dirty="0"/>
              <a:t>el Periodo </a:t>
            </a:r>
            <a:r>
              <a:rPr lang="es-ES" altLang="es-PE" sz="3200" b="1" dirty="0" smtClean="0"/>
              <a:t>2022​</a:t>
            </a:r>
            <a:r>
              <a:rPr lang="es-ES" altLang="es-PE" sz="3200" b="1" dirty="0"/>
              <a:t>-</a:t>
            </a:r>
            <a:r>
              <a:rPr lang="es-ES" altLang="es-PE" sz="3200" b="1" dirty="0" smtClean="0"/>
              <a:t>2026</a:t>
            </a:r>
            <a:r>
              <a:rPr lang="es-PE" altLang="es-PE" sz="3200" b="1" dirty="0" smtClean="0"/>
              <a:t> </a:t>
            </a:r>
            <a:r>
              <a:rPr lang="es-PE" altLang="es-PE" sz="3200" b="1" dirty="0"/>
              <a:t>de la empresa </a:t>
            </a:r>
            <a:r>
              <a:rPr lang="es-PE" altLang="es-PE" sz="3200" b="1" dirty="0" smtClean="0"/>
              <a:t>Contugas </a:t>
            </a:r>
            <a:r>
              <a:rPr lang="es-PE" altLang="es-PE" sz="3200" b="1" dirty="0" err="1" smtClean="0"/>
              <a:t>S.A.C</a:t>
            </a:r>
            <a:r>
              <a:rPr lang="es-PE" altLang="es-PE" sz="3200" b="1" dirty="0" smtClean="0"/>
              <a:t>.</a:t>
            </a:r>
            <a:endParaRPr lang="es-PE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contenido 2"/>
          <p:cNvSpPr>
            <a:spLocks noGrp="1"/>
          </p:cNvSpPr>
          <p:nvPr>
            <p:ph idx="1"/>
          </p:nvPr>
        </p:nvSpPr>
        <p:spPr>
          <a:xfrm>
            <a:off x="838201" y="1691977"/>
            <a:ext cx="9634087" cy="3753247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s-PE" sz="2200" dirty="0">
                <a:solidFill>
                  <a:schemeClr val="tx1"/>
                </a:solidFill>
              </a:rPr>
              <a:t>Texto Único Ordenado del </a:t>
            </a:r>
            <a:r>
              <a:rPr lang="es-PE" sz="2200" b="1" dirty="0">
                <a:solidFill>
                  <a:schemeClr val="tx1"/>
                </a:solidFill>
              </a:rPr>
              <a:t>Reglamento de Distribución</a:t>
            </a:r>
            <a:r>
              <a:rPr lang="es-PE" sz="2200" dirty="0">
                <a:solidFill>
                  <a:schemeClr val="tx1"/>
                </a:solidFill>
              </a:rPr>
              <a:t> de Gas Natural por Red de Ductos (Decreto Supremo N° 040-2008-EM).</a:t>
            </a:r>
          </a:p>
          <a:p>
            <a:pPr algn="just"/>
            <a:r>
              <a:rPr lang="es-PE" sz="2200" b="1" dirty="0">
                <a:solidFill>
                  <a:schemeClr val="tx1"/>
                </a:solidFill>
              </a:rPr>
              <a:t>Procedimientos para Fijación de Precios Regulados </a:t>
            </a:r>
            <a:r>
              <a:rPr lang="es-PE" sz="2200" dirty="0">
                <a:solidFill>
                  <a:schemeClr val="tx1"/>
                </a:solidFill>
              </a:rPr>
              <a:t>(Resolución Osinergmin N° 080-2012-OS/CD).</a:t>
            </a:r>
          </a:p>
          <a:p>
            <a:pPr lvl="0" algn="just"/>
            <a:r>
              <a:rPr lang="es-PE" sz="2200" b="1" dirty="0" smtClean="0">
                <a:solidFill>
                  <a:schemeClr val="tx1"/>
                </a:solidFill>
              </a:rPr>
              <a:t>Procedimiento</a:t>
            </a:r>
            <a:r>
              <a:rPr lang="es-PE" sz="2200" dirty="0" smtClean="0">
                <a:solidFill>
                  <a:schemeClr val="tx1"/>
                </a:solidFill>
              </a:rPr>
              <a:t> </a:t>
            </a:r>
            <a:r>
              <a:rPr lang="es-PE" sz="2200" dirty="0">
                <a:solidFill>
                  <a:schemeClr val="tx1"/>
                </a:solidFill>
              </a:rPr>
              <a:t>para la elaboración de </a:t>
            </a:r>
            <a:r>
              <a:rPr lang="es-PE" sz="2200" b="1" dirty="0">
                <a:solidFill>
                  <a:schemeClr val="tx1"/>
                </a:solidFill>
              </a:rPr>
              <a:t>estudios tarifarios </a:t>
            </a:r>
            <a:r>
              <a:rPr lang="es-PE" sz="2200" dirty="0">
                <a:solidFill>
                  <a:schemeClr val="tx1"/>
                </a:solidFill>
              </a:rPr>
              <a:t>sobre aspectos regulados de la distribución de gas natural (Resolución Osinergmin N° 659-2008-OS/CD).</a:t>
            </a:r>
          </a:p>
          <a:p>
            <a:pPr lvl="0" algn="just"/>
            <a:r>
              <a:rPr lang="es-PE" sz="2200" b="1" dirty="0" smtClean="0">
                <a:solidFill>
                  <a:schemeClr val="tx1"/>
                </a:solidFill>
              </a:rPr>
              <a:t>Procedimiento</a:t>
            </a:r>
            <a:r>
              <a:rPr lang="es-PE" sz="2200" dirty="0" smtClean="0">
                <a:solidFill>
                  <a:schemeClr val="tx1"/>
                </a:solidFill>
              </a:rPr>
              <a:t> </a:t>
            </a:r>
            <a:r>
              <a:rPr lang="es-PE" sz="2200" dirty="0">
                <a:solidFill>
                  <a:schemeClr val="tx1"/>
                </a:solidFill>
              </a:rPr>
              <a:t>de </a:t>
            </a:r>
            <a:r>
              <a:rPr lang="es-PE" sz="2200" b="1" dirty="0">
                <a:solidFill>
                  <a:schemeClr val="tx1"/>
                </a:solidFill>
              </a:rPr>
              <a:t>viabilidad de nuevos suministros</a:t>
            </a:r>
            <a:r>
              <a:rPr lang="es-PE" sz="2200" dirty="0">
                <a:solidFill>
                  <a:schemeClr val="tx1"/>
                </a:solidFill>
              </a:rPr>
              <a:t> de gas natural (Resolución Osinergmin 056-2009-OS/CD</a:t>
            </a:r>
            <a:r>
              <a:rPr lang="es-PE" sz="2200" dirty="0" smtClean="0">
                <a:solidFill>
                  <a:schemeClr val="tx1"/>
                </a:solidFill>
              </a:rPr>
              <a:t>).</a:t>
            </a:r>
          </a:p>
          <a:p>
            <a:pPr algn="just"/>
            <a:r>
              <a:rPr lang="es-ES" sz="2200" b="1" dirty="0">
                <a:solidFill>
                  <a:schemeClr val="tx1"/>
                </a:solidFill>
              </a:rPr>
              <a:t>Condiciones Generales del Servicio de Distribución de Gas Natural y de la Aplicación de las Tarifas al Usuario </a:t>
            </a:r>
            <a:r>
              <a:rPr lang="es-ES" sz="2200" b="1" dirty="0">
                <a:solidFill>
                  <a:schemeClr val="tx1"/>
                </a:solidFill>
              </a:rPr>
              <a:t>Final </a:t>
            </a:r>
            <a:r>
              <a:rPr lang="es-ES" sz="2200" dirty="0">
                <a:solidFill>
                  <a:schemeClr val="tx1"/>
                </a:solidFill>
              </a:rPr>
              <a:t>(Resolución Osinergmin 054-2016-OS/CD</a:t>
            </a:r>
            <a:r>
              <a:rPr lang="es-ES" sz="2200" dirty="0" smtClean="0">
                <a:solidFill>
                  <a:schemeClr val="tx1"/>
                </a:solidFill>
              </a:rPr>
              <a:t>)</a:t>
            </a:r>
            <a:r>
              <a:rPr lang="es-PE" sz="2200" dirty="0">
                <a:solidFill>
                  <a:schemeClr val="tx1"/>
                </a:solidFill>
              </a:rPr>
              <a:t> </a:t>
            </a:r>
            <a:endParaRPr lang="es-PE" sz="2200" dirty="0" smtClean="0">
              <a:solidFill>
                <a:schemeClr val="tx1"/>
              </a:solidFill>
            </a:endParaRPr>
          </a:p>
          <a:p>
            <a:pPr algn="just"/>
            <a:r>
              <a:rPr lang="es-PE" sz="2200" dirty="0" smtClean="0">
                <a:solidFill>
                  <a:schemeClr val="tx1"/>
                </a:solidFill>
              </a:rPr>
              <a:t>Norma </a:t>
            </a:r>
            <a:r>
              <a:rPr lang="es-PE" sz="2200" dirty="0">
                <a:solidFill>
                  <a:schemeClr val="tx1"/>
                </a:solidFill>
              </a:rPr>
              <a:t>Condiciones de Aplicación de </a:t>
            </a:r>
            <a:r>
              <a:rPr lang="es-PE" sz="2200" b="1" dirty="0">
                <a:solidFill>
                  <a:schemeClr val="tx1"/>
                </a:solidFill>
              </a:rPr>
              <a:t>Corte y Reconexión de Suministros </a:t>
            </a:r>
            <a:r>
              <a:rPr lang="es-PE" sz="2200" dirty="0">
                <a:solidFill>
                  <a:schemeClr val="tx1"/>
                </a:solidFill>
              </a:rPr>
              <a:t>en Concesiones de Distribución de Gas Natural (Resolución Osinergmin 664-2008-OS/CD).</a:t>
            </a:r>
          </a:p>
          <a:p>
            <a:pPr algn="just"/>
            <a:endParaRPr lang="es-PE" sz="2200" dirty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s-PE" sz="2200" dirty="0">
              <a:solidFill>
                <a:schemeClr val="tx1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1" y="700761"/>
            <a:ext cx="9634087" cy="107205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PE" b="1" u="sng" dirty="0" smtClean="0">
                <a:solidFill>
                  <a:srgbClr val="0F4691"/>
                </a:solidFill>
              </a:rPr>
              <a:t>Marco Legal</a:t>
            </a:r>
            <a:endParaRPr lang="es-PE" b="1" u="sng" dirty="0">
              <a:solidFill>
                <a:srgbClr val="0F4691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fld id="{13AA389B-0E5D-486F-A6CD-9D1EC8AC9508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465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1" name="Rectangle 3"/>
          <p:cNvSpPr>
            <a:spLocks noGrp="1" noChangeArrowheads="1"/>
          </p:cNvSpPr>
          <p:nvPr>
            <p:ph type="title"/>
          </p:nvPr>
        </p:nvSpPr>
        <p:spPr>
          <a:xfrm>
            <a:off x="1054225" y="1556792"/>
            <a:ext cx="3529607" cy="1935870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3000" b="1" dirty="0"/>
              <a:t>Información publicada en la Web</a:t>
            </a:r>
            <a:r>
              <a:rPr lang="es-ES_tradnl" sz="3000" dirty="0"/>
              <a:t/>
            </a:r>
            <a:br>
              <a:rPr lang="es-ES_tradnl" sz="3000" dirty="0"/>
            </a:br>
            <a:r>
              <a:rPr lang="es-ES_tradnl" sz="1200" dirty="0"/>
              <a:t> </a:t>
            </a:r>
            <a:r>
              <a:rPr lang="es-ES_tradnl" sz="1800" dirty="0">
                <a:hlinkClick r:id="rId3"/>
              </a:rPr>
              <a:t>https://</a:t>
            </a:r>
            <a:r>
              <a:rPr lang="es-ES_tradnl" sz="1800" dirty="0" smtClean="0">
                <a:hlinkClick r:id="rId3"/>
              </a:rPr>
              <a:t>www.osinergmin.gob.pe/seccion/institucional/regulacion-tarifaria/procesos-regulatorios/gas-natural/tarifas-distribucion-gas-natural/Fijacion_gas_natural_ica_2022_2026</a:t>
            </a:r>
            <a:r>
              <a:rPr lang="es-ES_tradnl" sz="1800" dirty="0" smtClean="0"/>
              <a:t> </a:t>
            </a:r>
            <a:endParaRPr lang="es-ES_tradnl" sz="3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>
              <a:defRPr/>
            </a:pPr>
            <a:fld id="{F398184D-C7FE-488A-B817-EF14559CB8F0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504" y="4330979"/>
            <a:ext cx="3681638" cy="1761541"/>
          </a:xfrm>
          <a:prstGeom prst="rect">
            <a:avLst/>
          </a:prstGeom>
        </p:spPr>
      </p:pic>
      <p:sp>
        <p:nvSpPr>
          <p:cNvPr id="9" name="1 Flecha derecha"/>
          <p:cNvSpPr/>
          <p:nvPr/>
        </p:nvSpPr>
        <p:spPr>
          <a:xfrm>
            <a:off x="3420920" y="5732480"/>
            <a:ext cx="504056" cy="360040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9936" y="663264"/>
            <a:ext cx="6048672" cy="5249236"/>
          </a:xfrm>
          <a:prstGeom prst="rect">
            <a:avLst/>
          </a:prstGeom>
        </p:spPr>
      </p:pic>
      <p:sp>
        <p:nvSpPr>
          <p:cNvPr id="2" name="1 Flecha derecha"/>
          <p:cNvSpPr/>
          <p:nvPr/>
        </p:nvSpPr>
        <p:spPr>
          <a:xfrm>
            <a:off x="5172168" y="2852936"/>
            <a:ext cx="504056" cy="360040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redondeado 7"/>
          <p:cNvSpPr/>
          <p:nvPr/>
        </p:nvSpPr>
        <p:spPr>
          <a:xfrm>
            <a:off x="7392144" y="1916832"/>
            <a:ext cx="3816424" cy="28803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37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808217"/>
            <a:ext cx="10149905" cy="4999985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fld id="{13AA389B-0E5D-486F-A6CD-9D1EC8AC9508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2564904"/>
            <a:ext cx="675034" cy="59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2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1" name="Rectangle 5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b="1" dirty="0">
                <a:solidFill>
                  <a:schemeClr val="tx1"/>
                </a:solidFill>
              </a:rPr>
              <a:t>Presentación de las Observaciones </a:t>
            </a:r>
            <a:r>
              <a:rPr lang="es-PE" sz="2800" b="1" dirty="0">
                <a:solidFill>
                  <a:schemeClr val="tx1"/>
                </a:solidFill>
              </a:rPr>
              <a:t>a la Propuesta Tarifaria de </a:t>
            </a:r>
            <a:r>
              <a:rPr lang="es-PE" sz="2800" b="1" dirty="0" smtClean="0">
                <a:solidFill>
                  <a:schemeClr val="tx1"/>
                </a:solidFill>
              </a:rPr>
              <a:t>Contugas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fld id="{048EE5E9-2702-49EC-830B-78E70C5685FE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  <p:sp>
        <p:nvSpPr>
          <p:cNvPr id="583733" name="Rectangle 53"/>
          <p:cNvSpPr>
            <a:spLocks noChangeArrowheads="1"/>
          </p:cNvSpPr>
          <p:nvPr/>
        </p:nvSpPr>
        <p:spPr bwMode="blackWhite">
          <a:xfrm>
            <a:off x="1700212" y="2505075"/>
            <a:ext cx="1008442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419350" indent="-2419350"/>
            <a:r>
              <a:rPr lang="es-ES" b="1" dirty="0"/>
              <a:t>Plazo: </a:t>
            </a:r>
            <a:r>
              <a:rPr lang="es-ES" dirty="0"/>
              <a:t>	Los interesados podrán hacer llegar sus observaciones en los plazos señalados </a:t>
            </a:r>
            <a:r>
              <a:rPr lang="es-ES" dirty="0" smtClean="0"/>
              <a:t>(</a:t>
            </a:r>
            <a:r>
              <a:rPr lang="es-ES" b="1" dirty="0" smtClean="0">
                <a:solidFill>
                  <a:srgbClr val="0000FF"/>
                </a:solidFill>
              </a:rPr>
              <a:t>28.10.2021</a:t>
            </a:r>
            <a:r>
              <a:rPr lang="es-ES" dirty="0" smtClean="0"/>
              <a:t>)</a:t>
            </a:r>
            <a:endParaRPr lang="es-ES" dirty="0"/>
          </a:p>
          <a:p>
            <a:endParaRPr lang="es-ES" dirty="0"/>
          </a:p>
          <a:p>
            <a:pPr>
              <a:tabLst>
                <a:tab pos="2419350" algn="l"/>
              </a:tabLst>
            </a:pPr>
            <a:r>
              <a:rPr lang="es-ES" b="1" dirty="0"/>
              <a:t>Lugar de presentación: </a:t>
            </a:r>
            <a:r>
              <a:rPr lang="es-ES" dirty="0"/>
              <a:t>	</a:t>
            </a:r>
            <a:r>
              <a:rPr lang="es-ES" dirty="0" smtClean="0"/>
              <a:t>Ventanilla virtual </a:t>
            </a:r>
            <a:r>
              <a:rPr lang="es-ES" dirty="0"/>
              <a:t>de Osinergmin (</a:t>
            </a:r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ventanillavirtual.osinergmin.gob.pe</a:t>
            </a:r>
            <a:r>
              <a:rPr lang="es-ES" dirty="0" smtClean="0"/>
              <a:t>) </a:t>
            </a:r>
          </a:p>
          <a:p>
            <a:pPr>
              <a:tabLst>
                <a:tab pos="2424113" algn="l"/>
              </a:tabLst>
            </a:pPr>
            <a:r>
              <a:rPr lang="es-ES" dirty="0" smtClean="0"/>
              <a:t>	o correo </a:t>
            </a:r>
            <a:r>
              <a:rPr lang="es-ES" dirty="0"/>
              <a:t>electrónico </a:t>
            </a:r>
            <a:r>
              <a:rPr lang="es-ES" u="sng" dirty="0" smtClean="0">
                <a:hlinkClick r:id="rId3"/>
              </a:rPr>
              <a:t>tdica@osinergmin.gob.pe</a:t>
            </a:r>
            <a:endParaRPr lang="es-PE" u="sng" dirty="0">
              <a:solidFill>
                <a:srgbClr val="0000FF"/>
              </a:solidFill>
            </a:endParaRPr>
          </a:p>
          <a:p>
            <a:pPr>
              <a:tabLst>
                <a:tab pos="2419350" algn="l"/>
              </a:tabLst>
            </a:pPr>
            <a:r>
              <a:rPr lang="es-ES" dirty="0"/>
              <a:t>						</a:t>
            </a:r>
          </a:p>
          <a:p>
            <a:pPr marL="2419350" indent="-2419350"/>
            <a:r>
              <a:rPr lang="es-ES" b="1" dirty="0"/>
              <a:t>Asunto:</a:t>
            </a:r>
            <a:r>
              <a:rPr lang="es-ES" dirty="0"/>
              <a:t>	Proceso Regulatorio </a:t>
            </a:r>
            <a:r>
              <a:rPr lang="es-ES" dirty="0" smtClean="0"/>
              <a:t>Ica 2022-2026 – Observaciones Propuesta Tarifaria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2826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Marcador de texto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s-PE" altLang="es-PE" sz="3200" b="1" dirty="0"/>
              <a:t>Muchas Gracias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1" y="692696"/>
            <a:ext cx="9634087" cy="1072055"/>
          </a:xfrm>
          <a:prstGeom prst="rect">
            <a:avLst/>
          </a:prstGeom>
        </p:spPr>
        <p:txBody>
          <a:bodyPr/>
          <a:lstStyle/>
          <a:p>
            <a:r>
              <a:rPr lang="es-PE" sz="3200" b="1" u="sng" dirty="0" smtClean="0">
                <a:solidFill>
                  <a:srgbClr val="0F4691"/>
                </a:solidFill>
              </a:rPr>
              <a:t>Objetivo</a:t>
            </a:r>
            <a:endParaRPr lang="fr-FR" b="1" u="sng" dirty="0">
              <a:solidFill>
                <a:srgbClr val="0F4691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4294967295"/>
          </p:nvPr>
        </p:nvSpPr>
        <p:spPr>
          <a:xfrm>
            <a:off x="10134600" y="6356350"/>
            <a:ext cx="2057400" cy="365125"/>
          </a:xfrm>
        </p:spPr>
        <p:txBody>
          <a:bodyPr/>
          <a:lstStyle/>
          <a:p>
            <a:pPr>
              <a:defRPr/>
            </a:pPr>
            <a:fld id="{B9068456-77CC-4910-A74C-B50F62FAC2D4}" type="slidenum">
              <a:rPr lang="es-ES" smtClean="0"/>
              <a:t>2</a:t>
            </a:fld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4294967295"/>
          </p:nvPr>
        </p:nvSpPr>
        <p:spPr>
          <a:xfrm>
            <a:off x="1487488" y="1989138"/>
            <a:ext cx="9456737" cy="4392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E" sz="2800" dirty="0">
                <a:solidFill>
                  <a:srgbClr val="0F4691"/>
                </a:solidFill>
              </a:rPr>
              <a:t>Promover la participación de los agentes en el proceso de toma de decisiones de la regulación tarifaria, en un entorno de mayor transparencia, conforme a los principios y normas derivadas de la Ley Marco de los Organismos Reguladores del Estado.</a:t>
            </a:r>
          </a:p>
          <a:p>
            <a:endParaRPr lang="fr-FR" sz="2800" dirty="0">
              <a:solidFill>
                <a:srgbClr val="0F46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247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2"/>
          <p:cNvSpPr>
            <a:spLocks noGrp="1"/>
          </p:cNvSpPr>
          <p:nvPr>
            <p:ph type="title"/>
          </p:nvPr>
        </p:nvSpPr>
        <p:spPr>
          <a:xfrm>
            <a:off x="756364" y="618435"/>
            <a:ext cx="10225061" cy="10720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PE" sz="3200" b="1" u="sng" dirty="0" smtClean="0">
                <a:solidFill>
                  <a:srgbClr val="0F4691"/>
                </a:solidFill>
              </a:rPr>
              <a:t>Aspectos Regulatorios</a:t>
            </a:r>
            <a:endParaRPr lang="es-PE" sz="3200" b="1" u="sng" dirty="0">
              <a:solidFill>
                <a:srgbClr val="0F4691"/>
              </a:solidFill>
            </a:endParaRPr>
          </a:p>
        </p:txBody>
      </p:sp>
      <p:sp>
        <p:nvSpPr>
          <p:cNvPr id="11" name="Marcador de contenido 2"/>
          <p:cNvSpPr>
            <a:spLocks noGrp="1"/>
          </p:cNvSpPr>
          <p:nvPr>
            <p:ph idx="1"/>
          </p:nvPr>
        </p:nvSpPr>
        <p:spPr>
          <a:xfrm>
            <a:off x="874160" y="1561384"/>
            <a:ext cx="9317244" cy="4470053"/>
          </a:xfrm>
        </p:spPr>
        <p:txBody>
          <a:bodyPr>
            <a:noAutofit/>
          </a:bodyPr>
          <a:lstStyle/>
          <a:p>
            <a:pPr algn="just"/>
            <a:r>
              <a:rPr lang="es-PE" sz="2400" b="1" dirty="0" smtClean="0">
                <a:solidFill>
                  <a:srgbClr val="0F469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POC: </a:t>
            </a:r>
            <a:r>
              <a:rPr lang="es-PE" sz="2400" dirty="0" smtClean="0">
                <a:solidFill>
                  <a:srgbClr val="0F469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de abril del 2014.</a:t>
            </a:r>
          </a:p>
          <a:p>
            <a:pPr algn="just"/>
            <a:r>
              <a:rPr lang="es-PE" sz="2400" b="1" dirty="0" smtClean="0">
                <a:solidFill>
                  <a:srgbClr val="0F4691"/>
                </a:solidFill>
              </a:rPr>
              <a:t>Primer </a:t>
            </a:r>
            <a:r>
              <a:rPr lang="es-PE" sz="2400" b="1" dirty="0">
                <a:solidFill>
                  <a:srgbClr val="0F4691"/>
                </a:solidFill>
              </a:rPr>
              <a:t>periodo </a:t>
            </a:r>
            <a:r>
              <a:rPr lang="es-PE" sz="2400" b="1" dirty="0" smtClean="0">
                <a:solidFill>
                  <a:srgbClr val="0F4691"/>
                </a:solidFill>
              </a:rPr>
              <a:t>tarifario </a:t>
            </a:r>
            <a:r>
              <a:rPr lang="es-PE" sz="2400" dirty="0" smtClean="0">
                <a:solidFill>
                  <a:srgbClr val="0F4691"/>
                </a:solidFill>
              </a:rPr>
              <a:t>(Tarifas Iniciales) de 8 años contados desde la POC.</a:t>
            </a:r>
          </a:p>
          <a:p>
            <a:pPr lvl="1" algn="just"/>
            <a:r>
              <a:rPr lang="es-PE" sz="1800" dirty="0" smtClean="0">
                <a:solidFill>
                  <a:srgbClr val="0F4691"/>
                </a:solidFill>
              </a:rPr>
              <a:t>Inicio: </a:t>
            </a:r>
            <a:r>
              <a:rPr lang="es-PE" sz="1800" dirty="0">
                <a:solidFill>
                  <a:srgbClr val="0F469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de abril </a:t>
            </a:r>
            <a:r>
              <a:rPr lang="es-PE" sz="1800" dirty="0" smtClean="0">
                <a:solidFill>
                  <a:srgbClr val="0F469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2014</a:t>
            </a:r>
            <a:endParaRPr lang="es-PE" sz="1800" dirty="0" smtClean="0">
              <a:solidFill>
                <a:srgbClr val="0F4691"/>
              </a:solidFill>
            </a:endParaRPr>
          </a:p>
          <a:p>
            <a:pPr lvl="1" algn="just"/>
            <a:r>
              <a:rPr lang="es-PE" sz="1800" dirty="0" smtClean="0">
                <a:solidFill>
                  <a:srgbClr val="0F4691"/>
                </a:solidFill>
              </a:rPr>
              <a:t>Fin: </a:t>
            </a:r>
            <a:r>
              <a:rPr lang="es-PE" sz="1800" dirty="0">
                <a:solidFill>
                  <a:srgbClr val="0F469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de abril </a:t>
            </a:r>
            <a:r>
              <a:rPr lang="es-PE" sz="1800" dirty="0" smtClean="0">
                <a:solidFill>
                  <a:srgbClr val="0F469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2022 </a:t>
            </a:r>
            <a:r>
              <a:rPr lang="es-PE" sz="1800" dirty="0" smtClean="0">
                <a:solidFill>
                  <a:srgbClr val="0F4691"/>
                </a:solidFill>
              </a:rPr>
              <a:t>(</a:t>
            </a:r>
            <a:r>
              <a:rPr lang="es-PE" sz="1800" dirty="0">
                <a:solidFill>
                  <a:srgbClr val="0F4691"/>
                </a:solidFill>
              </a:rPr>
              <a:t>Art. 145 del TUO </a:t>
            </a:r>
            <a:r>
              <a:rPr lang="es-PE" sz="1800" dirty="0" err="1">
                <a:solidFill>
                  <a:srgbClr val="0F4691"/>
                </a:solidFill>
              </a:rPr>
              <a:t>LPAG</a:t>
            </a:r>
            <a:r>
              <a:rPr lang="es-PE" sz="1800" dirty="0">
                <a:solidFill>
                  <a:srgbClr val="0F4691"/>
                </a:solidFill>
              </a:rPr>
              <a:t>)</a:t>
            </a:r>
            <a:endParaRPr lang="es-PE" sz="1800" dirty="0" smtClean="0">
              <a:solidFill>
                <a:srgbClr val="0F469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PE" sz="2400" dirty="0" smtClean="0">
                <a:solidFill>
                  <a:srgbClr val="0F4691"/>
                </a:solidFill>
              </a:rPr>
              <a:t>Compromiso de conexiones 50 mil clientes, a la fecha cuenta con mas de 60 mil clientes.</a:t>
            </a:r>
          </a:p>
          <a:p>
            <a:pPr algn="just"/>
            <a:r>
              <a:rPr lang="es-PE" sz="2400" b="1" dirty="0" smtClean="0">
                <a:solidFill>
                  <a:srgbClr val="0F4691"/>
                </a:solidFill>
              </a:rPr>
              <a:t>Primer Plan Quinquenal de Inversiones</a:t>
            </a:r>
          </a:p>
          <a:p>
            <a:pPr lvl="1" algn="just"/>
            <a:r>
              <a:rPr lang="es-PE" sz="1800" dirty="0" smtClean="0">
                <a:solidFill>
                  <a:srgbClr val="0F4691"/>
                </a:solidFill>
              </a:rPr>
              <a:t>Inicio: 01 </a:t>
            </a:r>
            <a:r>
              <a:rPr lang="es-PE" sz="1800" dirty="0" smtClean="0">
                <a:solidFill>
                  <a:srgbClr val="0F469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mayo de 2022 (solo aplicable al 1er PQI)</a:t>
            </a:r>
            <a:endParaRPr lang="es-PE" sz="1800" dirty="0">
              <a:solidFill>
                <a:srgbClr val="0F4691"/>
              </a:solidFill>
            </a:endParaRPr>
          </a:p>
          <a:p>
            <a:pPr lvl="1" algn="just"/>
            <a:r>
              <a:rPr lang="es-PE" sz="1800" dirty="0">
                <a:solidFill>
                  <a:srgbClr val="0F4691"/>
                </a:solidFill>
              </a:rPr>
              <a:t>Fin: </a:t>
            </a:r>
            <a:r>
              <a:rPr lang="es-PE" sz="1800" dirty="0" smtClean="0">
                <a:solidFill>
                  <a:srgbClr val="0F469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 </a:t>
            </a:r>
            <a:r>
              <a:rPr lang="es-PE" sz="1800" dirty="0">
                <a:solidFill>
                  <a:srgbClr val="0F469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PE" sz="1800" dirty="0" smtClean="0">
                <a:solidFill>
                  <a:srgbClr val="0F469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diciembre </a:t>
            </a:r>
            <a:r>
              <a:rPr lang="es-PE" sz="1800" smtClean="0">
                <a:solidFill>
                  <a:srgbClr val="0F469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PE" sz="1800" smtClean="0">
                <a:solidFill>
                  <a:srgbClr val="0F469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2026</a:t>
            </a:r>
            <a:endParaRPr lang="es-PE" sz="1800" dirty="0">
              <a:solidFill>
                <a:srgbClr val="0F469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PE" sz="2400" b="1" dirty="0" smtClean="0">
                <a:solidFill>
                  <a:srgbClr val="0F4691"/>
                </a:solidFill>
              </a:rPr>
              <a:t>Vigencia de las Tarifas Reguladas por Osinergmin</a:t>
            </a:r>
            <a:endParaRPr lang="es-PE" sz="2400" b="1" dirty="0" smtClean="0">
              <a:solidFill>
                <a:srgbClr val="0F4691"/>
              </a:solidFill>
            </a:endParaRPr>
          </a:p>
          <a:p>
            <a:pPr lvl="1" algn="just"/>
            <a:r>
              <a:rPr lang="es-PE" sz="1800" dirty="0">
                <a:solidFill>
                  <a:srgbClr val="0F4691"/>
                </a:solidFill>
              </a:rPr>
              <a:t>Inicio: 01 de mayo 2022</a:t>
            </a:r>
          </a:p>
          <a:p>
            <a:pPr lvl="1" algn="just"/>
            <a:r>
              <a:rPr lang="es-PE" sz="1800" dirty="0">
                <a:solidFill>
                  <a:srgbClr val="0F4691"/>
                </a:solidFill>
              </a:rPr>
              <a:t>Fin: </a:t>
            </a:r>
            <a:r>
              <a:rPr lang="es-PE" sz="1800" dirty="0">
                <a:solidFill>
                  <a:srgbClr val="0F469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de abril del </a:t>
            </a:r>
            <a:r>
              <a:rPr lang="es-PE" sz="1800" dirty="0" smtClean="0">
                <a:solidFill>
                  <a:srgbClr val="0F469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2026</a:t>
            </a:r>
            <a:endParaRPr lang="es-PE" sz="1800" dirty="0">
              <a:solidFill>
                <a:srgbClr val="0F469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PE" sz="2400" dirty="0">
              <a:solidFill>
                <a:srgbClr val="0F46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3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38201" y="700761"/>
            <a:ext cx="9634087" cy="10720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PE" sz="3200" b="1" u="sng" dirty="0" smtClean="0">
                <a:solidFill>
                  <a:srgbClr val="0F4691"/>
                </a:solidFill>
              </a:rPr>
              <a:t>Propuesta tarifaria de la empresa Contugas</a:t>
            </a:r>
            <a:endParaRPr lang="fr-FR" sz="3200" b="1" u="sng" dirty="0">
              <a:solidFill>
                <a:srgbClr val="0F4691"/>
              </a:solidFill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sz="quarter" idx="4294967295"/>
          </p:nvPr>
        </p:nvSpPr>
        <p:spPr>
          <a:xfrm>
            <a:off x="983432" y="1989138"/>
            <a:ext cx="9960793" cy="4392612"/>
          </a:xfrm>
        </p:spPr>
        <p:txBody>
          <a:bodyPr/>
          <a:lstStyle/>
          <a:p>
            <a:pPr indent="15875" algn="just">
              <a:buNone/>
            </a:pPr>
            <a:r>
              <a:rPr lang="es-PE" altLang="es-PE" sz="2400" b="1" dirty="0">
                <a:solidFill>
                  <a:srgbClr val="0F4691"/>
                </a:solidFill>
              </a:rPr>
              <a:t>En la presente Audiencia </a:t>
            </a:r>
            <a:r>
              <a:rPr lang="es-PE" altLang="es-PE" sz="2400" b="1" dirty="0" smtClean="0">
                <a:solidFill>
                  <a:srgbClr val="0F4691"/>
                </a:solidFill>
              </a:rPr>
              <a:t>Pública el </a:t>
            </a:r>
            <a:r>
              <a:rPr lang="es-PE" altLang="es-PE" sz="2400" b="1" dirty="0">
                <a:solidFill>
                  <a:srgbClr val="0F4691"/>
                </a:solidFill>
              </a:rPr>
              <a:t>Concesionario </a:t>
            </a:r>
            <a:r>
              <a:rPr lang="es-ES" altLang="es-PE" sz="2400" b="1" dirty="0">
                <a:solidFill>
                  <a:srgbClr val="0F4691"/>
                </a:solidFill>
              </a:rPr>
              <a:t>Gas Natural </a:t>
            </a:r>
            <a:r>
              <a:rPr lang="es-ES" altLang="es-PE" sz="2400" b="1" dirty="0" smtClean="0">
                <a:solidFill>
                  <a:srgbClr val="0F4691"/>
                </a:solidFill>
              </a:rPr>
              <a:t>de Ica (Contugas </a:t>
            </a:r>
            <a:r>
              <a:rPr lang="es-ES" altLang="es-PE" sz="2400" b="1" dirty="0" err="1" smtClean="0">
                <a:solidFill>
                  <a:srgbClr val="0F4691"/>
                </a:solidFill>
              </a:rPr>
              <a:t>S.A.C</a:t>
            </a:r>
            <a:r>
              <a:rPr lang="es-ES" altLang="es-PE" sz="2400" b="1" dirty="0" smtClean="0">
                <a:solidFill>
                  <a:srgbClr val="0F4691"/>
                </a:solidFill>
              </a:rPr>
              <a:t>.), </a:t>
            </a:r>
            <a:r>
              <a:rPr lang="es-PE" altLang="es-PE" sz="2400" b="1" dirty="0">
                <a:solidFill>
                  <a:srgbClr val="0F4691"/>
                </a:solidFill>
              </a:rPr>
              <a:t>sustentará su </a:t>
            </a:r>
            <a:r>
              <a:rPr lang="es-PE" altLang="es-PE" sz="2400" dirty="0">
                <a:solidFill>
                  <a:srgbClr val="0F4691"/>
                </a:solidFill>
              </a:rPr>
              <a:t> </a:t>
            </a:r>
            <a:r>
              <a:rPr lang="es-PE" altLang="es-PE" sz="2400" b="1" dirty="0">
                <a:solidFill>
                  <a:srgbClr val="0F4691"/>
                </a:solidFill>
              </a:rPr>
              <a:t>Propuesta Tarifaria</a:t>
            </a:r>
            <a:r>
              <a:rPr lang="es-PE" altLang="es-PE" sz="2400" dirty="0">
                <a:solidFill>
                  <a:srgbClr val="0F4691"/>
                </a:solidFill>
              </a:rPr>
              <a:t> el que comprende los siguientes puntos:</a:t>
            </a:r>
          </a:p>
          <a:p>
            <a:pPr marL="685800" algn="just"/>
            <a:r>
              <a:rPr lang="es-ES" altLang="es-PE" sz="2400" dirty="0">
                <a:solidFill>
                  <a:srgbClr val="0F4691"/>
                </a:solidFill>
              </a:rPr>
              <a:t>Tarifas y cargos de distribución de gas natural por red de ductos para el periodo </a:t>
            </a:r>
            <a:r>
              <a:rPr lang="es-ES" altLang="es-PE" sz="2400" dirty="0" smtClean="0">
                <a:solidFill>
                  <a:srgbClr val="0F4691"/>
                </a:solidFill>
              </a:rPr>
              <a:t>mayo 2022 </a:t>
            </a:r>
            <a:r>
              <a:rPr lang="es-ES" altLang="es-PE" sz="2400" dirty="0">
                <a:solidFill>
                  <a:srgbClr val="0F4691"/>
                </a:solidFill>
              </a:rPr>
              <a:t>– abril </a:t>
            </a:r>
            <a:r>
              <a:rPr lang="es-ES" altLang="es-PE" sz="2400" dirty="0" smtClean="0">
                <a:solidFill>
                  <a:srgbClr val="0F4691"/>
                </a:solidFill>
              </a:rPr>
              <a:t>2026</a:t>
            </a:r>
            <a:r>
              <a:rPr lang="es-PE" altLang="es-PE" sz="2400" dirty="0" smtClean="0">
                <a:solidFill>
                  <a:srgbClr val="0F4691"/>
                </a:solidFill>
              </a:rPr>
              <a:t>;</a:t>
            </a:r>
            <a:endParaRPr lang="es-PE" altLang="es-PE" sz="2400" dirty="0">
              <a:solidFill>
                <a:srgbClr val="0F4691"/>
              </a:solidFill>
            </a:endParaRPr>
          </a:p>
          <a:p>
            <a:pPr marL="685800" algn="just"/>
            <a:r>
              <a:rPr lang="es-ES" altLang="es-PE" sz="2400" dirty="0">
                <a:solidFill>
                  <a:srgbClr val="0F4691"/>
                </a:solidFill>
              </a:rPr>
              <a:t>Plan Quinquenal de Inversiones </a:t>
            </a:r>
            <a:r>
              <a:rPr lang="es-ES" altLang="es-PE" sz="2400" dirty="0" smtClean="0">
                <a:solidFill>
                  <a:srgbClr val="0F4691"/>
                </a:solidFill>
              </a:rPr>
              <a:t>2022-2026</a:t>
            </a:r>
            <a:r>
              <a:rPr lang="es-PE" altLang="es-PE" sz="2400" dirty="0" smtClean="0">
                <a:solidFill>
                  <a:srgbClr val="0F4691"/>
                </a:solidFill>
              </a:rPr>
              <a:t>; </a:t>
            </a:r>
            <a:endParaRPr lang="es-PE" altLang="es-PE" sz="2400" dirty="0">
              <a:solidFill>
                <a:srgbClr val="0F4691"/>
              </a:solidFill>
            </a:endParaRPr>
          </a:p>
          <a:p>
            <a:pPr marL="685800" algn="just"/>
            <a:r>
              <a:rPr lang="es-ES" altLang="es-PE" sz="2400" dirty="0">
                <a:solidFill>
                  <a:srgbClr val="0F4691"/>
                </a:solidFill>
              </a:rPr>
              <a:t>Plan de Conexiones Residenciales a Beneficiarse con los Gastos de </a:t>
            </a:r>
            <a:r>
              <a:rPr lang="es-ES" altLang="es-PE" sz="2400" dirty="0" smtClean="0">
                <a:solidFill>
                  <a:srgbClr val="0F4691"/>
                </a:solidFill>
              </a:rPr>
              <a:t>Promoción (Plan de Promoción).</a:t>
            </a:r>
            <a:endParaRPr lang="es-PE" altLang="es-PE" sz="2400" dirty="0">
              <a:solidFill>
                <a:srgbClr val="0F4691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607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17 Grupo"/>
          <p:cNvGrpSpPr/>
          <p:nvPr/>
        </p:nvGrpSpPr>
        <p:grpSpPr>
          <a:xfrm>
            <a:off x="966430" y="1837049"/>
            <a:ext cx="6570127" cy="3871743"/>
            <a:chOff x="1810143" y="2330948"/>
            <a:chExt cx="4601809" cy="2584450"/>
          </a:xfrm>
        </p:grpSpPr>
        <p:sp>
          <p:nvSpPr>
            <p:cNvPr id="3" name="2 Rectángulo"/>
            <p:cNvSpPr/>
            <p:nvPr/>
          </p:nvSpPr>
          <p:spPr>
            <a:xfrm>
              <a:off x="3929085" y="2330948"/>
              <a:ext cx="1928813" cy="71437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2400" b="1" dirty="0" smtClean="0"/>
                <a:t>Gas o Molécula</a:t>
              </a:r>
              <a:endParaRPr lang="es-ES" sz="2400" b="1" dirty="0"/>
            </a:p>
          </p:txBody>
        </p:sp>
        <p:sp>
          <p:nvSpPr>
            <p:cNvPr id="4" name="3 Rectángulo"/>
            <p:cNvSpPr/>
            <p:nvPr/>
          </p:nvSpPr>
          <p:spPr>
            <a:xfrm>
              <a:off x="4143399" y="3080311"/>
              <a:ext cx="1928812" cy="785812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2400" b="1" dirty="0" smtClean="0"/>
                <a:t>Servicio de Transporte</a:t>
              </a:r>
              <a:endParaRPr lang="es-ES" sz="2400" b="1" dirty="0"/>
            </a:p>
          </p:txBody>
        </p:sp>
        <p:sp>
          <p:nvSpPr>
            <p:cNvPr id="5" name="4 Rectángulo"/>
            <p:cNvSpPr/>
            <p:nvPr/>
          </p:nvSpPr>
          <p:spPr>
            <a:xfrm>
              <a:off x="4483139" y="3885809"/>
              <a:ext cx="1928813" cy="1000855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2400" b="1" dirty="0" smtClean="0">
                  <a:solidFill>
                    <a:srgbClr val="0F4691"/>
                  </a:solidFill>
                </a:rPr>
                <a:t>Servicio de Distribución</a:t>
              </a:r>
              <a:endParaRPr lang="es-ES" sz="2400" b="1" dirty="0">
                <a:solidFill>
                  <a:srgbClr val="0F4691"/>
                </a:solidFill>
              </a:endParaRPr>
            </a:p>
          </p:txBody>
        </p:sp>
        <p:sp>
          <p:nvSpPr>
            <p:cNvPr id="7" name="6 Abrir llave"/>
            <p:cNvSpPr/>
            <p:nvPr/>
          </p:nvSpPr>
          <p:spPr>
            <a:xfrm>
              <a:off x="3571898" y="2330948"/>
              <a:ext cx="285750" cy="714375"/>
            </a:xfrm>
            <a:prstGeom prst="lef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8" name="7 Abrir llave"/>
            <p:cNvSpPr/>
            <p:nvPr/>
          </p:nvSpPr>
          <p:spPr>
            <a:xfrm>
              <a:off x="3571898" y="3116760"/>
              <a:ext cx="285750" cy="714375"/>
            </a:xfrm>
            <a:prstGeom prst="lef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9" name="8 Abrir llave"/>
            <p:cNvSpPr/>
            <p:nvPr/>
          </p:nvSpPr>
          <p:spPr>
            <a:xfrm>
              <a:off x="3571898" y="3902573"/>
              <a:ext cx="285750" cy="1012825"/>
            </a:xfrm>
            <a:prstGeom prst="lef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0" name="15 CuadroTexto"/>
            <p:cNvSpPr txBox="1">
              <a:spLocks noChangeArrowheads="1"/>
            </p:cNvSpPr>
            <p:nvPr/>
          </p:nvSpPr>
          <p:spPr bwMode="auto">
            <a:xfrm>
              <a:off x="1810143" y="2449766"/>
              <a:ext cx="1858806" cy="431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b="1" dirty="0" smtClean="0"/>
                <a:t>Productor de Gas Natural </a:t>
              </a:r>
            </a:p>
            <a:p>
              <a:pPr algn="ctr"/>
              <a:r>
                <a:rPr lang="es-ES" b="1" dirty="0" smtClean="0"/>
                <a:t>Licenciatario </a:t>
              </a:r>
              <a:r>
                <a:rPr lang="es-ES" b="1" dirty="0" err="1" smtClean="0"/>
                <a:t>Pluspetrol</a:t>
              </a:r>
              <a:endParaRPr lang="es-ES" b="1" dirty="0"/>
            </a:p>
          </p:txBody>
        </p:sp>
        <p:sp>
          <p:nvSpPr>
            <p:cNvPr id="11" name="16 CuadroTexto"/>
            <p:cNvSpPr txBox="1">
              <a:spLocks noChangeArrowheads="1"/>
            </p:cNvSpPr>
            <p:nvPr/>
          </p:nvSpPr>
          <p:spPr bwMode="auto">
            <a:xfrm>
              <a:off x="1848702" y="3248887"/>
              <a:ext cx="1842998" cy="431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b="1" dirty="0" smtClean="0"/>
                <a:t>Gasoducto de Transporte </a:t>
              </a:r>
            </a:p>
            <a:p>
              <a:pPr algn="ctr"/>
              <a:r>
                <a:rPr lang="es-ES" b="1" dirty="0" smtClean="0"/>
                <a:t>Operado por </a:t>
              </a:r>
              <a:r>
                <a:rPr lang="es-ES" b="1" dirty="0" err="1" smtClean="0"/>
                <a:t>TGP</a:t>
              </a:r>
              <a:endParaRPr lang="es-ES" b="1" dirty="0"/>
            </a:p>
          </p:txBody>
        </p:sp>
        <p:sp>
          <p:nvSpPr>
            <p:cNvPr id="12" name="17 CuadroTexto"/>
            <p:cNvSpPr txBox="1">
              <a:spLocks noChangeArrowheads="1"/>
            </p:cNvSpPr>
            <p:nvPr/>
          </p:nvSpPr>
          <p:spPr bwMode="auto">
            <a:xfrm>
              <a:off x="1937735" y="4147903"/>
              <a:ext cx="1727084" cy="431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b="1" dirty="0" smtClean="0"/>
                <a:t>Redes comunes</a:t>
              </a:r>
              <a:endParaRPr lang="es-ES" b="1" dirty="0"/>
            </a:p>
            <a:p>
              <a:pPr algn="ctr"/>
              <a:r>
                <a:rPr lang="es-ES" b="1" dirty="0" smtClean="0"/>
                <a:t>Operadas por  Contugas</a:t>
              </a:r>
              <a:endParaRPr lang="es-ES" b="1" dirty="0"/>
            </a:p>
          </p:txBody>
        </p:sp>
      </p:grp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620" y="2755698"/>
            <a:ext cx="1327150" cy="13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258" y="4305450"/>
            <a:ext cx="1713876" cy="133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500" y="1622694"/>
            <a:ext cx="1475088" cy="1336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866944" y="711098"/>
            <a:ext cx="8581190" cy="633273"/>
          </a:xfrm>
          <a:solidFill>
            <a:schemeClr val="bg1"/>
          </a:solidFill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37609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609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609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609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609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609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609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609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6092"/>
                </a:solidFill>
                <a:latin typeface="Calibri" pitchFamily="34" charset="0"/>
              </a:defRPr>
            </a:lvl9pPr>
          </a:lstStyle>
          <a:p>
            <a:r>
              <a:rPr lang="es-PE" sz="3200" b="1" u="sng" dirty="0">
                <a:solidFill>
                  <a:srgbClr val="0F4691"/>
                </a:solidFill>
                <a:latin typeface="+mj-lt"/>
              </a:rPr>
              <a:t>Componentes de Costos del GN </a:t>
            </a:r>
            <a:r>
              <a:rPr lang="es-PE" sz="3200" b="1" u="sng" dirty="0" smtClean="0">
                <a:solidFill>
                  <a:srgbClr val="0F4691"/>
                </a:solidFill>
                <a:latin typeface="+mj-lt"/>
              </a:rPr>
              <a:t>al </a:t>
            </a:r>
            <a:r>
              <a:rPr lang="es-PE" sz="3200" b="1" u="sng" dirty="0">
                <a:solidFill>
                  <a:srgbClr val="0F4691"/>
                </a:solidFill>
                <a:latin typeface="+mj-lt"/>
              </a:rPr>
              <a:t>Cliente Final</a:t>
            </a:r>
            <a:endParaRPr lang="es-ES" sz="3200" b="1" u="sng" dirty="0">
              <a:solidFill>
                <a:srgbClr val="0F4691"/>
              </a:solidFill>
              <a:latin typeface="+mj-lt"/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1055440" y="3977447"/>
            <a:ext cx="9577064" cy="1971833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54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700762"/>
            <a:ext cx="9634087" cy="8076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PE" sz="3200" b="1" u="sng" dirty="0">
                <a:solidFill>
                  <a:srgbClr val="0F4691"/>
                </a:solidFill>
              </a:rPr>
              <a:t>Modelo Económico – Tarifa de Distribución</a:t>
            </a:r>
          </a:p>
        </p:txBody>
      </p:sp>
      <p:sp>
        <p:nvSpPr>
          <p:cNvPr id="26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10134600" y="6356350"/>
            <a:ext cx="2057400" cy="365125"/>
          </a:xfrm>
        </p:spPr>
        <p:txBody>
          <a:bodyPr>
            <a:normAutofit/>
          </a:bodyPr>
          <a:lstStyle/>
          <a:p>
            <a:pPr>
              <a:defRPr/>
            </a:pPr>
            <a:fld id="{34693227-C648-4E77-8DB6-8EADE90A51C5}" type="slidenum">
              <a:rPr lang="es-ES" b="1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1415480" y="1556792"/>
            <a:ext cx="4968219" cy="864096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 smtClean="0">
                <a:solidFill>
                  <a:schemeClr val="bg1"/>
                </a:solidFill>
              </a:rPr>
              <a:t>OSINERGMIN</a:t>
            </a:r>
            <a:endParaRPr lang="es-PE" sz="2800" b="1" dirty="0">
              <a:solidFill>
                <a:schemeClr val="bg1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1415480" y="2946721"/>
            <a:ext cx="1771037" cy="86409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rgbClr val="002060"/>
                </a:solidFill>
              </a:rPr>
              <a:t>Tarifa de Distribución </a:t>
            </a:r>
            <a:endParaRPr lang="es-PE" b="1" dirty="0">
              <a:solidFill>
                <a:srgbClr val="002060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4511492" y="2946721"/>
            <a:ext cx="1872208" cy="86409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rgbClr val="002060"/>
                </a:solidFill>
              </a:rPr>
              <a:t>Plan Quinquenal de Inversiones</a:t>
            </a:r>
            <a:endParaRPr lang="es-PE" b="1" dirty="0">
              <a:solidFill>
                <a:srgbClr val="002060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7422188" y="1770699"/>
            <a:ext cx="1872208" cy="86409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/>
              <a:t>Nuevas zonas de expansión</a:t>
            </a:r>
            <a:endParaRPr lang="es-PE" b="1" dirty="0"/>
          </a:p>
        </p:txBody>
      </p:sp>
      <p:sp>
        <p:nvSpPr>
          <p:cNvPr id="10" name="Rectángulo redondeado 9"/>
          <p:cNvSpPr/>
          <p:nvPr/>
        </p:nvSpPr>
        <p:spPr>
          <a:xfrm>
            <a:off x="7422188" y="2946721"/>
            <a:ext cx="1872208" cy="86409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/>
              <a:t>Propuesta del Concesionario</a:t>
            </a:r>
            <a:endParaRPr lang="es-PE" b="1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7422188" y="4268972"/>
            <a:ext cx="1872208" cy="86409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/>
              <a:t>Opinión previa de la DGH</a:t>
            </a:r>
            <a:endParaRPr lang="es-PE" b="1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1415480" y="4268971"/>
            <a:ext cx="1872208" cy="86409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/>
              <a:t>Incorpora Gasto de Promoción</a:t>
            </a:r>
            <a:endParaRPr lang="es-PE" b="1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4007768" y="5353307"/>
            <a:ext cx="1872208" cy="86409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/>
              <a:t>Propuesta del Concesionario</a:t>
            </a:r>
            <a:endParaRPr lang="es-PE" b="1" dirty="0"/>
          </a:p>
        </p:txBody>
      </p:sp>
      <p:sp>
        <p:nvSpPr>
          <p:cNvPr id="5" name="Flecha doblada hacia arriba 4"/>
          <p:cNvSpPr/>
          <p:nvPr/>
        </p:nvSpPr>
        <p:spPr>
          <a:xfrm flipH="1">
            <a:off x="2084974" y="5193552"/>
            <a:ext cx="1778778" cy="733648"/>
          </a:xfrm>
          <a:prstGeom prst="bentUp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Flecha derecha 5"/>
          <p:cNvSpPr/>
          <p:nvPr/>
        </p:nvSpPr>
        <p:spPr>
          <a:xfrm flipH="1">
            <a:off x="3518734" y="4484995"/>
            <a:ext cx="3672408" cy="43204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Flecha derecha 15"/>
          <p:cNvSpPr/>
          <p:nvPr/>
        </p:nvSpPr>
        <p:spPr>
          <a:xfrm flipH="1">
            <a:off x="6542944" y="3228695"/>
            <a:ext cx="720000" cy="43204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Flecha derecha 16"/>
          <p:cNvSpPr/>
          <p:nvPr/>
        </p:nvSpPr>
        <p:spPr>
          <a:xfrm rot="1457704" flipH="1">
            <a:off x="6559932" y="3842247"/>
            <a:ext cx="720000" cy="43204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Flecha derecha 17"/>
          <p:cNvSpPr/>
          <p:nvPr/>
        </p:nvSpPr>
        <p:spPr>
          <a:xfrm rot="19780035" flipH="1">
            <a:off x="6562751" y="2574137"/>
            <a:ext cx="720000" cy="43204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Flecha derecha 18"/>
          <p:cNvSpPr/>
          <p:nvPr/>
        </p:nvSpPr>
        <p:spPr>
          <a:xfrm rot="5400000" flipH="1">
            <a:off x="2120998" y="3822964"/>
            <a:ext cx="360000" cy="43204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Flecha izquierda y derecha 13"/>
          <p:cNvSpPr/>
          <p:nvPr/>
        </p:nvSpPr>
        <p:spPr>
          <a:xfrm>
            <a:off x="3312469" y="3211159"/>
            <a:ext cx="1079788" cy="432048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Flecha derecha 21"/>
          <p:cNvSpPr/>
          <p:nvPr/>
        </p:nvSpPr>
        <p:spPr>
          <a:xfrm rot="16200000" flipH="1" flipV="1">
            <a:off x="2171584" y="2467780"/>
            <a:ext cx="360000" cy="43204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Flecha derecha 22"/>
          <p:cNvSpPr/>
          <p:nvPr/>
        </p:nvSpPr>
        <p:spPr>
          <a:xfrm rot="16200000" flipH="1" flipV="1">
            <a:off x="5267596" y="2442685"/>
            <a:ext cx="360000" cy="43204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Rectángulo 14"/>
          <p:cNvSpPr/>
          <p:nvPr/>
        </p:nvSpPr>
        <p:spPr>
          <a:xfrm>
            <a:off x="2547365" y="2446691"/>
            <a:ext cx="519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 smtClean="0">
                <a:solidFill>
                  <a:srgbClr val="0F4691"/>
                </a:solidFill>
              </a:rPr>
              <a:t>Fija</a:t>
            </a:r>
            <a:endParaRPr lang="es-PE" dirty="0"/>
          </a:p>
        </p:txBody>
      </p:sp>
      <p:sp>
        <p:nvSpPr>
          <p:cNvPr id="25" name="Rectángulo 24"/>
          <p:cNvSpPr/>
          <p:nvPr/>
        </p:nvSpPr>
        <p:spPr>
          <a:xfrm>
            <a:off x="4205788" y="2446691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 smtClean="0">
                <a:solidFill>
                  <a:srgbClr val="0F4691"/>
                </a:solidFill>
              </a:rPr>
              <a:t>Aprueba</a:t>
            </a:r>
            <a:endParaRPr lang="es-PE" dirty="0"/>
          </a:p>
        </p:txBody>
      </p:sp>
      <p:sp>
        <p:nvSpPr>
          <p:cNvPr id="27" name="Rectángulo 26"/>
          <p:cNvSpPr/>
          <p:nvPr/>
        </p:nvSpPr>
        <p:spPr>
          <a:xfrm>
            <a:off x="3242136" y="3563932"/>
            <a:ext cx="1278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dirty="0" smtClean="0">
                <a:solidFill>
                  <a:srgbClr val="0F4691"/>
                </a:solidFill>
              </a:rPr>
              <a:t>En proceso </a:t>
            </a:r>
          </a:p>
          <a:p>
            <a:pPr algn="ctr"/>
            <a:r>
              <a:rPr lang="es-PE" b="1" dirty="0" smtClean="0">
                <a:solidFill>
                  <a:srgbClr val="0F4691"/>
                </a:solidFill>
              </a:rPr>
              <a:t>regulatorio</a:t>
            </a:r>
            <a:endParaRPr lang="es-PE" dirty="0"/>
          </a:p>
        </p:txBody>
      </p:sp>
      <p:sp>
        <p:nvSpPr>
          <p:cNvPr id="28" name="Rectángulo 27"/>
          <p:cNvSpPr/>
          <p:nvPr/>
        </p:nvSpPr>
        <p:spPr>
          <a:xfrm>
            <a:off x="4392257" y="4218615"/>
            <a:ext cx="2228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dirty="0" smtClean="0">
                <a:solidFill>
                  <a:srgbClr val="0F4691"/>
                </a:solidFill>
              </a:rPr>
              <a:t>Zona de Beneficiarios</a:t>
            </a:r>
            <a:endParaRPr lang="es-PE" dirty="0"/>
          </a:p>
        </p:txBody>
      </p:sp>
      <p:sp>
        <p:nvSpPr>
          <p:cNvPr id="29" name="Flecha derecha 28"/>
          <p:cNvSpPr/>
          <p:nvPr/>
        </p:nvSpPr>
        <p:spPr>
          <a:xfrm rot="16200000" flipH="1" flipV="1">
            <a:off x="8178292" y="3842247"/>
            <a:ext cx="360000" cy="43204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729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1032"/>
          <p:cNvSpPr>
            <a:spLocks noGrp="1" noChangeArrowheads="1"/>
          </p:cNvSpPr>
          <p:nvPr>
            <p:ph idx="1"/>
          </p:nvPr>
        </p:nvSpPr>
        <p:spPr>
          <a:xfrm>
            <a:off x="1376588" y="1826510"/>
            <a:ext cx="9634087" cy="3753247"/>
          </a:xfrm>
          <a:noFill/>
        </p:spPr>
        <p:txBody>
          <a:bodyPr/>
          <a:lstStyle/>
          <a:p>
            <a:pPr algn="ctr">
              <a:buSzPct val="150000"/>
              <a:buNone/>
              <a:tabLst>
                <a:tab pos="2628900" algn="l"/>
                <a:tab pos="4114800" algn="l"/>
              </a:tabLst>
            </a:pPr>
            <a:r>
              <a:rPr lang="es-ES_tradnl" sz="2400" b="1" dirty="0">
                <a:latin typeface="Arial Narrow" pitchFamily="34" charset="0"/>
              </a:rPr>
              <a:t>Transparencia</a:t>
            </a:r>
          </a:p>
        </p:txBody>
      </p:sp>
      <p:sp>
        <p:nvSpPr>
          <p:cNvPr id="10242" name="Rectangle 1040"/>
          <p:cNvSpPr>
            <a:spLocks noGrp="1" noChangeArrowheads="1"/>
          </p:cNvSpPr>
          <p:nvPr>
            <p:ph type="title"/>
          </p:nvPr>
        </p:nvSpPr>
        <p:spPr>
          <a:xfrm>
            <a:off x="838201" y="692696"/>
            <a:ext cx="9634087" cy="1072055"/>
          </a:xfrm>
        </p:spPr>
        <p:txBody>
          <a:bodyPr/>
          <a:lstStyle/>
          <a:p>
            <a:pPr eaLnBrk="1" hangingPunct="1"/>
            <a:r>
              <a:rPr lang="es-ES_tradnl" sz="3000" b="1" u="sng" dirty="0">
                <a:solidFill>
                  <a:srgbClr val="0F4691"/>
                </a:solidFill>
              </a:rPr>
              <a:t>Principios del accionar del Regulador 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>
              <a:defRPr/>
            </a:pPr>
            <a:fld id="{F398184D-C7FE-488A-B817-EF14559CB8F0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  <p:sp>
        <p:nvSpPr>
          <p:cNvPr id="10245" name="Rectangle 1033"/>
          <p:cNvSpPr>
            <a:spLocks noChangeArrowheads="1"/>
          </p:cNvSpPr>
          <p:nvPr/>
        </p:nvSpPr>
        <p:spPr bwMode="auto">
          <a:xfrm>
            <a:off x="2881314" y="5213127"/>
            <a:ext cx="17859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SzPct val="150000"/>
              <a:tabLst>
                <a:tab pos="2628900" algn="l"/>
                <a:tab pos="4114800" algn="l"/>
              </a:tabLst>
            </a:pPr>
            <a:r>
              <a:rPr lang="es-ES_tradnl" sz="2400" b="1" dirty="0">
                <a:latin typeface="Arial Narrow" pitchFamily="34" charset="0"/>
              </a:rPr>
              <a:t>Autonomía</a:t>
            </a:r>
          </a:p>
        </p:txBody>
      </p:sp>
      <p:sp>
        <p:nvSpPr>
          <p:cNvPr id="10246" name="Rectangle 1034"/>
          <p:cNvSpPr>
            <a:spLocks noChangeArrowheads="1"/>
          </p:cNvSpPr>
          <p:nvPr/>
        </p:nvSpPr>
        <p:spPr bwMode="auto">
          <a:xfrm>
            <a:off x="7739063" y="4940077"/>
            <a:ext cx="20891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SzPct val="150000"/>
              <a:tabLst>
                <a:tab pos="2628900" algn="l"/>
                <a:tab pos="4114800" algn="l"/>
              </a:tabLst>
            </a:pPr>
            <a:r>
              <a:rPr lang="es-ES_tradnl" sz="2400" b="1" dirty="0">
                <a:latin typeface="Arial Narrow" pitchFamily="34" charset="0"/>
              </a:rPr>
              <a:t>Eficiencia y Eficacia</a:t>
            </a:r>
          </a:p>
        </p:txBody>
      </p:sp>
      <p:sp>
        <p:nvSpPr>
          <p:cNvPr id="655371" name="AutoShape 1035"/>
          <p:cNvSpPr>
            <a:spLocks noChangeArrowheads="1"/>
          </p:cNvSpPr>
          <p:nvPr/>
        </p:nvSpPr>
        <p:spPr bwMode="auto">
          <a:xfrm>
            <a:off x="4648201" y="2204813"/>
            <a:ext cx="3090863" cy="3213100"/>
          </a:xfrm>
          <a:prstGeom prst="triangle">
            <a:avLst>
              <a:gd name="adj" fmla="val 50028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1251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7" name="Rectangle 5"/>
          <p:cNvSpPr>
            <a:spLocks noGrp="1" noChangeArrowheads="1"/>
          </p:cNvSpPr>
          <p:nvPr>
            <p:ph idx="1"/>
          </p:nvPr>
        </p:nvSpPr>
        <p:spPr>
          <a:xfrm>
            <a:off x="838201" y="1484784"/>
            <a:ext cx="9634087" cy="375324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s-ES_tradnl" sz="2000" dirty="0" smtClean="0">
                <a:solidFill>
                  <a:srgbClr val="C00000"/>
                </a:solidFill>
              </a:rPr>
              <a:t>Transparencia (Reglamento General del OSINERGMIN)</a:t>
            </a:r>
          </a:p>
          <a:p>
            <a:pPr lvl="1" eaLnBrk="1" hangingPunct="1">
              <a:defRPr/>
            </a:pPr>
            <a:r>
              <a:rPr lang="es-ES_tradnl" dirty="0" smtClean="0"/>
              <a:t>Artículo 8°: </a:t>
            </a:r>
          </a:p>
          <a:p>
            <a:pPr lvl="2" eaLnBrk="1" hangingPunct="1">
              <a:defRPr/>
            </a:pPr>
            <a:r>
              <a:rPr lang="es-ES_tradnl" sz="1600" dirty="0" smtClean="0"/>
              <a:t>Las decisiones del OSINERGMIN deben adoptarse de tal manera que los criterios a </a:t>
            </a:r>
            <a:r>
              <a:rPr lang="es-ES_tradnl" sz="1600" u="sng" dirty="0" smtClean="0"/>
              <a:t>utilizarse sean conocidos y predecibles</a:t>
            </a:r>
            <a:r>
              <a:rPr lang="es-ES_tradnl" sz="1600" dirty="0" smtClean="0"/>
              <a:t>. Las decisiones deben ser debidamente motivadas. Las decisiones de carácter </a:t>
            </a:r>
            <a:r>
              <a:rPr lang="es-ES_tradnl" sz="1600" u="sng" dirty="0" smtClean="0"/>
              <a:t>normativo deben ser pre-publicadas </a:t>
            </a:r>
            <a:r>
              <a:rPr lang="es-ES_tradnl" sz="1600" dirty="0" smtClean="0"/>
              <a:t>para </a:t>
            </a:r>
            <a:r>
              <a:rPr lang="es-ES_tradnl" sz="1600" u="sng" dirty="0" smtClean="0"/>
              <a:t>recibir el aporte del público</a:t>
            </a:r>
            <a:r>
              <a:rPr lang="es-ES_tradnl" sz="1600" dirty="0" smtClean="0"/>
              <a:t>.</a:t>
            </a:r>
          </a:p>
          <a:p>
            <a:pPr lvl="2" eaLnBrk="1" hangingPunct="1">
              <a:defRPr/>
            </a:pPr>
            <a:endParaRPr lang="es-ES_tradnl" sz="1600" dirty="0" smtClean="0"/>
          </a:p>
          <a:p>
            <a:pPr eaLnBrk="1" hangingPunct="1">
              <a:defRPr/>
            </a:pPr>
            <a:r>
              <a:rPr lang="es-ES_tradnl" sz="2000" dirty="0" smtClean="0">
                <a:solidFill>
                  <a:srgbClr val="C00000"/>
                </a:solidFill>
              </a:rPr>
              <a:t>Autonomía (Reglamento General del OSINERGMIN)</a:t>
            </a:r>
          </a:p>
          <a:p>
            <a:pPr lvl="1" eaLnBrk="1" hangingPunct="1">
              <a:defRPr/>
            </a:pPr>
            <a:r>
              <a:rPr lang="es-ES_tradnl" dirty="0" smtClean="0"/>
              <a:t>Artículo 10°: </a:t>
            </a:r>
          </a:p>
          <a:p>
            <a:pPr lvl="2" eaLnBrk="1" hangingPunct="1">
              <a:defRPr/>
            </a:pPr>
            <a:r>
              <a:rPr lang="es-ES_tradnl" sz="1600" dirty="0" smtClean="0"/>
              <a:t>OSINERGMIN no se encuentra sujeto en su </a:t>
            </a:r>
            <a:r>
              <a:rPr lang="es-ES_tradnl" sz="1600" u="sng" dirty="0" smtClean="0"/>
              <a:t>actuación funcional</a:t>
            </a:r>
            <a:r>
              <a:rPr lang="es-ES_tradnl" sz="1600" dirty="0" smtClean="0"/>
              <a:t> </a:t>
            </a:r>
            <a:r>
              <a:rPr lang="es-ES_tradnl" sz="1600" u="sng" dirty="0" smtClean="0"/>
              <a:t>o mandato imperativo de ningún otro órgano o institución del Estado</a:t>
            </a:r>
            <a:r>
              <a:rPr lang="es-ES_tradnl" sz="1600" dirty="0" smtClean="0"/>
              <a:t>. Su actuación se sujetará estrictamente a </a:t>
            </a:r>
            <a:r>
              <a:rPr lang="es-ES_tradnl" sz="1600" u="sng" dirty="0" smtClean="0"/>
              <a:t>las normas legales y a estudios técnicos debidamente sustentados</a:t>
            </a:r>
            <a:r>
              <a:rPr lang="es-ES_tradnl" sz="1600" dirty="0" smtClean="0"/>
              <a:t>.</a:t>
            </a:r>
          </a:p>
          <a:p>
            <a:pPr lvl="2" eaLnBrk="1" hangingPunct="1">
              <a:defRPr/>
            </a:pPr>
            <a:endParaRPr lang="es-ES_tradnl" sz="1600" dirty="0" smtClean="0"/>
          </a:p>
          <a:p>
            <a:pPr eaLnBrk="1" hangingPunct="1">
              <a:defRPr/>
            </a:pPr>
            <a:r>
              <a:rPr lang="es-ES_tradnl" sz="2000" dirty="0" smtClean="0">
                <a:solidFill>
                  <a:srgbClr val="C00000"/>
                </a:solidFill>
              </a:rPr>
              <a:t>Eficiencia y Eficacia (Reglamento General del OSINERGMIN)</a:t>
            </a:r>
          </a:p>
          <a:p>
            <a:pPr lvl="1" eaLnBrk="1" hangingPunct="1">
              <a:defRPr/>
            </a:pPr>
            <a:r>
              <a:rPr lang="es-ES_tradnl" dirty="0" smtClean="0"/>
              <a:t>Artículo 14°: </a:t>
            </a:r>
          </a:p>
          <a:p>
            <a:pPr lvl="2" eaLnBrk="1" hangingPunct="1">
              <a:defRPr/>
            </a:pPr>
            <a:r>
              <a:rPr lang="es-ES_tradnl" sz="1600" dirty="0" smtClean="0"/>
              <a:t>La actuación de OSINERGMIN se guiará por la búsqueda de eficiencia en la </a:t>
            </a:r>
            <a:r>
              <a:rPr lang="es-ES_tradnl" sz="1600" u="sng" dirty="0" smtClean="0"/>
              <a:t>asignación de recursos y el logro de los objetivos al menor costo para la sociedad en su conjunto</a:t>
            </a:r>
            <a:r>
              <a:rPr lang="es-ES_tradnl" sz="1600" dirty="0" smtClean="0"/>
              <a:t>.</a:t>
            </a:r>
          </a:p>
        </p:txBody>
      </p:sp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1" y="692696"/>
            <a:ext cx="9634087" cy="1072055"/>
          </a:xfrm>
        </p:spPr>
        <p:txBody>
          <a:bodyPr/>
          <a:lstStyle/>
          <a:p>
            <a:pPr eaLnBrk="1" hangingPunct="1"/>
            <a:r>
              <a:rPr lang="es-ES_tradnl" sz="3200" b="1" u="sng" dirty="0">
                <a:solidFill>
                  <a:srgbClr val="0F4691"/>
                </a:solidFill>
              </a:rPr>
              <a:t>Principios del accionar del Regulador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fld id="{13AA389B-0E5D-486F-A6CD-9D1EC8AC9508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7476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3000375" y="1622450"/>
            <a:ext cx="3282950" cy="147732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 b="1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 algn="ctr"/>
            <a:r>
              <a:rPr lang="es-ES_tradnl" sz="1800" dirty="0"/>
              <a:t>TUO </a:t>
            </a:r>
            <a:r>
              <a:rPr lang="es-ES" sz="1800" dirty="0"/>
              <a:t>REGLAMENTO DE DISTRIBUCIÓN DE GAS NATURAL POR RED DE</a:t>
            </a:r>
          </a:p>
          <a:p>
            <a:pPr algn="ctr"/>
            <a:r>
              <a:rPr lang="es-ES" sz="1800" dirty="0"/>
              <a:t>DUCTOS </a:t>
            </a:r>
          </a:p>
          <a:p>
            <a:pPr algn="ctr"/>
            <a:r>
              <a:rPr lang="es-ES" sz="1800" dirty="0"/>
              <a:t>N° 040-2008-EM</a:t>
            </a:r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1847851" y="4169667"/>
            <a:ext cx="2428875" cy="16319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 b="1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 algn="ctr"/>
            <a:endParaRPr lang="es-ES_tradnl" sz="1400" dirty="0"/>
          </a:p>
          <a:p>
            <a:pPr algn="ctr"/>
            <a:r>
              <a:rPr lang="es-ES_tradnl" sz="1800" dirty="0"/>
              <a:t>LEY DE TRANSPARENCIA</a:t>
            </a:r>
          </a:p>
          <a:p>
            <a:pPr algn="ctr"/>
            <a:r>
              <a:rPr lang="es-ES_tradnl" sz="1800" dirty="0"/>
              <a:t>PROCEDIMIENTOS REGULATORIOS</a:t>
            </a:r>
          </a:p>
          <a:p>
            <a:pPr algn="ctr"/>
            <a:endParaRPr lang="es-ES" sz="1400" dirty="0"/>
          </a:p>
        </p:txBody>
      </p:sp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5108970" y="4164756"/>
            <a:ext cx="2743200" cy="200054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 b="1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 algn="ctr"/>
            <a:endParaRPr lang="es-ES_tradnl" sz="800" dirty="0"/>
          </a:p>
          <a:p>
            <a:pPr algn="ctr"/>
            <a:r>
              <a:rPr lang="es-ES_tradnl" sz="1800" dirty="0"/>
              <a:t>NORMA </a:t>
            </a:r>
            <a:r>
              <a:rPr lang="es-ES_tradnl" sz="1800" dirty="0" smtClean="0"/>
              <a:t>DE </a:t>
            </a:r>
            <a:r>
              <a:rPr lang="es-ES_tradnl" sz="1800" dirty="0"/>
              <a:t>PROCEDIMIENTOS PARA </a:t>
            </a:r>
            <a:r>
              <a:rPr lang="es-ES_tradnl" sz="1800" dirty="0" smtClean="0"/>
              <a:t>FIJACIÓN </a:t>
            </a:r>
            <a:r>
              <a:rPr lang="es-ES_tradnl" sz="1800" dirty="0"/>
              <a:t>DE PRECIOS </a:t>
            </a:r>
            <a:r>
              <a:rPr lang="es-ES_tradnl" sz="1800" dirty="0" smtClean="0"/>
              <a:t>REGULADOS</a:t>
            </a:r>
          </a:p>
          <a:p>
            <a:pPr algn="ctr"/>
            <a:r>
              <a:rPr lang="es-ES_tradnl" sz="1800" dirty="0" smtClean="0"/>
              <a:t>R. N° 080-2012-OS/CD</a:t>
            </a:r>
            <a:endParaRPr lang="es-ES_tradnl" sz="1800" dirty="0"/>
          </a:p>
          <a:p>
            <a:pPr algn="ctr"/>
            <a:endParaRPr lang="es-ES" sz="800" dirty="0"/>
          </a:p>
        </p:txBody>
      </p:sp>
      <p:sp>
        <p:nvSpPr>
          <p:cNvPr id="8198" name="Text Box 10"/>
          <p:cNvSpPr txBox="1">
            <a:spLocks noChangeArrowheads="1"/>
          </p:cNvSpPr>
          <p:nvPr/>
        </p:nvSpPr>
        <p:spPr bwMode="auto">
          <a:xfrm>
            <a:off x="8008938" y="3209950"/>
            <a:ext cx="2373312" cy="147796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 b="1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>
              <a:defRPr sz="1600" b="1"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>
              <a:defRPr sz="1600" b="1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>
              <a:defRPr sz="1600" b="1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>
              <a:defRPr sz="1600" b="1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 algn="ctr"/>
            <a:endParaRPr lang="es-ES_tradnl" sz="1800" dirty="0"/>
          </a:p>
          <a:p>
            <a:pPr algn="ctr"/>
            <a:r>
              <a:rPr lang="es-ES_tradnl" sz="1800" dirty="0"/>
              <a:t>RESOLUCIÓN DE TARIFAS DE DISTRIBUCIÓN</a:t>
            </a:r>
          </a:p>
          <a:p>
            <a:pPr algn="ctr"/>
            <a:endParaRPr lang="es-ES" sz="1800" dirty="0"/>
          </a:p>
        </p:txBody>
      </p:sp>
      <p:sp>
        <p:nvSpPr>
          <p:cNvPr id="648205" name="AutoShape 13"/>
          <p:cNvSpPr>
            <a:spLocks noChangeArrowheads="1"/>
          </p:cNvSpPr>
          <p:nvPr/>
        </p:nvSpPr>
        <p:spPr bwMode="auto">
          <a:xfrm>
            <a:off x="4367213" y="486023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alpha val="4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8206" name="AutoShape 14"/>
          <p:cNvSpPr>
            <a:spLocks noChangeArrowheads="1"/>
          </p:cNvSpPr>
          <p:nvPr/>
        </p:nvSpPr>
        <p:spPr bwMode="auto">
          <a:xfrm rot="5400000">
            <a:off x="4132263" y="3594125"/>
            <a:ext cx="1079500" cy="3111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>
              <a:alpha val="4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8207" name="AutoShape 15"/>
          <p:cNvSpPr>
            <a:spLocks noChangeArrowheads="1"/>
          </p:cNvSpPr>
          <p:nvPr/>
        </p:nvSpPr>
        <p:spPr bwMode="auto">
          <a:xfrm rot="5400000">
            <a:off x="7896226" y="830288"/>
            <a:ext cx="792163" cy="3529013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tx2">
              <a:alpha val="4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8208" name="AutoShape 16"/>
          <p:cNvSpPr>
            <a:spLocks noChangeArrowheads="1"/>
          </p:cNvSpPr>
          <p:nvPr/>
        </p:nvSpPr>
        <p:spPr bwMode="auto">
          <a:xfrm rot="5400000" flipH="1">
            <a:off x="8341519" y="4517256"/>
            <a:ext cx="1162050" cy="1690688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tx2">
              <a:alpha val="4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38201" y="700761"/>
            <a:ext cx="9634087" cy="1072055"/>
          </a:xfrm>
          <a:prstGeom prst="rect">
            <a:avLst/>
          </a:prstGeom>
        </p:spPr>
        <p:txBody>
          <a:bodyPr/>
          <a:lstStyle/>
          <a:p>
            <a:r>
              <a:rPr lang="es-PE" b="1" u="sng" dirty="0" smtClean="0">
                <a:solidFill>
                  <a:srgbClr val="0F4691"/>
                </a:solidFill>
              </a:rPr>
              <a:t>Marco Legal</a:t>
            </a:r>
            <a:endParaRPr lang="fr-FR" b="1" u="sng" dirty="0">
              <a:solidFill>
                <a:srgbClr val="0F46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09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inergmin 2021">
  <a:themeElements>
    <a:clrScheme name="Personalizado 4">
      <a:dk1>
        <a:srgbClr val="FFFFFF"/>
      </a:dk1>
      <a:lt1>
        <a:srgbClr val="2F5498"/>
      </a:lt1>
      <a:dk2>
        <a:srgbClr val="FFFFFF"/>
      </a:dk2>
      <a:lt2>
        <a:srgbClr val="FFFFFF"/>
      </a:lt2>
      <a:accent1>
        <a:srgbClr val="FFFF00"/>
      </a:accent1>
      <a:accent2>
        <a:srgbClr val="FFC000"/>
      </a:accent2>
      <a:accent3>
        <a:srgbClr val="2F5498"/>
      </a:accent3>
      <a:accent4>
        <a:srgbClr val="BFBFBF"/>
      </a:accent4>
      <a:accent5>
        <a:srgbClr val="65A8DE"/>
      </a:accent5>
      <a:accent6>
        <a:srgbClr val="FFFF00"/>
      </a:accent6>
      <a:hlink>
        <a:srgbClr val="2F5498"/>
      </a:hlink>
      <a:folHlink>
        <a:srgbClr val="2F549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mbra extrema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sinergmin 2021" id="{AB9B1151-9E39-4DD0-8693-BECE57435342}" vid="{7D8AA1EC-5EF3-4D6F-B989-5F5F7C252E0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63C3A0B880AD54F9109E00D11445432" ma:contentTypeVersion="0" ma:contentTypeDescription="Crear nuevo documento." ma:contentTypeScope="" ma:versionID="1271a6a1012149fe1a08c4072f0ad795">
  <xsd:schema xmlns:xsd="http://www.w3.org/2001/XMLSchema" xmlns:xs="http://www.w3.org/2001/XMLSchema" xmlns:p="http://schemas.microsoft.com/office/2006/metadata/properties" xmlns:ns2="c9af1732-5c4a-47a8-8a40-65a3d58cbfeb" targetNamespace="http://schemas.microsoft.com/office/2006/metadata/properties" ma:root="true" ma:fieldsID="4f8798a2d56ceba041b7617e2ed11083" ns2:_="">
    <xsd:import namespace="c9af1732-5c4a-47a8-8a40-65a3d58cbfe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af1732-5c4a-47a8-8a40-65a3d58cbfe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9af1732-5c4a-47a8-8a40-65a3d58cbfeb">H4ZUARPRAJFR-87-8857</_dlc_DocId>
    <_dlc_DocIdUrl xmlns="c9af1732-5c4a-47a8-8a40-65a3d58cbfeb">
      <Url>http://portal/seccion/centro_documental/gart/_layouts/15/DocIdRedir.aspx?ID=H4ZUARPRAJFR-87-8857</Url>
      <Description>H4ZUARPRAJFR-87-8857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70FD14F-A584-498A-B3A1-6162051D23B1}"/>
</file>

<file path=customXml/itemProps2.xml><?xml version="1.0" encoding="utf-8"?>
<ds:datastoreItem xmlns:ds="http://schemas.openxmlformats.org/officeDocument/2006/customXml" ds:itemID="{0E830417-5EF4-4A51-8B55-80256F824E1D}"/>
</file>

<file path=customXml/itemProps3.xml><?xml version="1.0" encoding="utf-8"?>
<ds:datastoreItem xmlns:ds="http://schemas.openxmlformats.org/officeDocument/2006/customXml" ds:itemID="{896611B9-BE71-4808-9339-DA7852E1B4E0}"/>
</file>

<file path=customXml/itemProps4.xml><?xml version="1.0" encoding="utf-8"?>
<ds:datastoreItem xmlns:ds="http://schemas.openxmlformats.org/officeDocument/2006/customXml" ds:itemID="{1F559B5C-8D84-459E-AE7C-A71B064D56AD}"/>
</file>

<file path=docProps/app.xml><?xml version="1.0" encoding="utf-8"?>
<Properties xmlns="http://schemas.openxmlformats.org/officeDocument/2006/extended-properties" xmlns:vt="http://schemas.openxmlformats.org/officeDocument/2006/docPropsVTypes">
  <Template>Osinergmin 2021</Template>
  <TotalTime>562</TotalTime>
  <Words>1020</Words>
  <Application>Microsoft Office PowerPoint</Application>
  <PresentationFormat>Panorámica</PresentationFormat>
  <Paragraphs>112</Paragraphs>
  <Slides>14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Tahoma</vt:lpstr>
      <vt:lpstr>Times New Roman</vt:lpstr>
      <vt:lpstr>Osinergmin 2021</vt:lpstr>
      <vt:lpstr>Presentación de PowerPoint</vt:lpstr>
      <vt:lpstr>Objetivo</vt:lpstr>
      <vt:lpstr>Aspectos Regulatorios</vt:lpstr>
      <vt:lpstr>Propuesta tarifaria de la empresa Contugas</vt:lpstr>
      <vt:lpstr>Presentación de PowerPoint</vt:lpstr>
      <vt:lpstr>Modelo Económico – Tarifa de Distribución</vt:lpstr>
      <vt:lpstr>Principios del accionar del Regulador </vt:lpstr>
      <vt:lpstr>Principios del accionar del Regulador</vt:lpstr>
      <vt:lpstr>Marco Legal</vt:lpstr>
      <vt:lpstr>Marco Legal</vt:lpstr>
      <vt:lpstr>Información publicada en la Web  https://www.osinergmin.gob.pe/seccion/institucional/regulacion-tarifaria/procesos-regulatorios/gas-natural/tarifas-distribucion-gas-natural/Fijacion_gas_natural_ica_2022_2026 </vt:lpstr>
      <vt:lpstr>Presentación de PowerPoint</vt:lpstr>
      <vt:lpstr>Presentación de las Observaciones a la Propuesta Tarifaria de Contugas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Sanchez</dc:creator>
  <cp:keywords>PPT Osinergmin</cp:keywords>
  <cp:lastModifiedBy>Eduardo Antonio Torres Morales</cp:lastModifiedBy>
  <cp:revision>32</cp:revision>
  <dcterms:created xsi:type="dcterms:W3CDTF">2017-04-27T20:37:53Z</dcterms:created>
  <dcterms:modified xsi:type="dcterms:W3CDTF">2021-10-14T15:35:14Z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0x010100863C3A0B880AD54F9109E00D11445432</vt:lpwstr>
  </property>
  <property fmtid="{D5CDD505-2E9C-101B-9397-08002B2CF9AE}" pid="3" name="_dlc_DocIdItemGuid">
    <vt:lpwstr>b2850cc5-f201-46e3-a7e0-9620f1686acc</vt:lpwstr>
  </property>
</Properties>
</file>