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1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B8876F5-E559-4E56-9F0D-D03326DF37B1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C5004FF-C58A-4ADF-8756-1C208556B2F8}" type="datetimeFigureOut">
              <a:rPr lang="es-PE" smtClean="0"/>
              <a:t>14/01/2014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119864" cy="3528392"/>
          </a:xfrm>
        </p:spPr>
        <p:txBody>
          <a:bodyPr/>
          <a:lstStyle/>
          <a:p>
            <a:pPr algn="ctr"/>
            <a:r>
              <a:rPr lang="es-PE" sz="5000" b="1" dirty="0" smtClean="0"/>
              <a:t>CHARLA INFORMATIVA SOBRE LA FECHA DE CIERRE</a:t>
            </a: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sz="3000" dirty="0" smtClean="0"/>
              <a:t>Comité de Conducción del Proceso de Subasta</a:t>
            </a:r>
            <a:endParaRPr lang="es-PE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5157192"/>
            <a:ext cx="6461760" cy="1066800"/>
          </a:xfrm>
        </p:spPr>
        <p:txBody>
          <a:bodyPr>
            <a:normAutofit lnSpcReduction="10000"/>
          </a:bodyPr>
          <a:lstStyle/>
          <a:p>
            <a:pPr algn="r"/>
            <a:endParaRPr lang="es-PE" sz="3000" dirty="0" smtClean="0"/>
          </a:p>
          <a:p>
            <a:pPr algn="r"/>
            <a:r>
              <a:rPr lang="es-PE" sz="3000" dirty="0" smtClean="0"/>
              <a:t>San Borja, 14 de enero de 2014</a:t>
            </a:r>
            <a:endParaRPr lang="es-PE" sz="3000" dirty="0"/>
          </a:p>
        </p:txBody>
      </p:sp>
    </p:spTree>
    <p:extLst>
      <p:ext uri="{BB962C8B-B14F-4D97-AF65-F5344CB8AC3E}">
        <p14:creationId xmlns:p14="http://schemas.microsoft.com/office/powerpoint/2010/main" val="38134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DÍA DE LA FECHA DE CIERRE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rmAutofit/>
          </a:bodyPr>
          <a:lstStyle/>
          <a:p>
            <a:pPr algn="just"/>
            <a:r>
              <a:rPr lang="es-PE" sz="3000" dirty="0" smtClean="0"/>
              <a:t>La Fecha de Cierre es el día que se suscribe el Contrato. Es un día único establecido en las Bases el horario y lugar que comunique el Comité.</a:t>
            </a:r>
          </a:p>
          <a:p>
            <a:pPr algn="just"/>
            <a:r>
              <a:rPr lang="es-PE" sz="3000" dirty="0" smtClean="0"/>
              <a:t>La Fecha de </a:t>
            </a:r>
            <a:r>
              <a:rPr lang="es-PE" sz="3000" dirty="0" smtClean="0"/>
              <a:t>Cierre </a:t>
            </a:r>
            <a:r>
              <a:rPr lang="es-PE" sz="3000" dirty="0" smtClean="0"/>
              <a:t>será el </a:t>
            </a:r>
            <a:r>
              <a:rPr lang="es-PE" sz="3000" b="1" u="sng" dirty="0" smtClean="0"/>
              <a:t>18/02/2014</a:t>
            </a:r>
            <a:r>
              <a:rPr lang="es-PE" sz="3000" dirty="0" smtClean="0"/>
              <a:t>.</a:t>
            </a:r>
            <a:endParaRPr lang="es-PE" sz="3000" dirty="0" smtClean="0"/>
          </a:p>
          <a:p>
            <a:pPr algn="just"/>
            <a:r>
              <a:rPr lang="es-PE" sz="3000" dirty="0" smtClean="0"/>
              <a:t>Se elaborará un acta notarial en la que conste si los adjudicatarios cumplen o no con los requisitos establecidos en las Bases para la suscripción del Contrato. Los adjudicatarios que lo deseen, pueden suscribir el acta.</a:t>
            </a:r>
            <a:endParaRPr lang="es-PE" sz="3000" dirty="0"/>
          </a:p>
        </p:txBody>
      </p:sp>
    </p:spTree>
    <p:extLst>
      <p:ext uri="{BB962C8B-B14F-4D97-AF65-F5344CB8AC3E}">
        <p14:creationId xmlns:p14="http://schemas.microsoft.com/office/powerpoint/2010/main" val="6560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/>
              <a:t>REQUISITOS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136904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PE" sz="3000" dirty="0" smtClean="0"/>
              <a:t>El día de la Fecha de Cierre, el adjudicatario deberá acreditar ante el Comité lo siguiente:</a:t>
            </a:r>
          </a:p>
          <a:p>
            <a:pPr marL="971550" lvl="1" indent="-571500" algn="just">
              <a:buAutoNum type="romanLcParenBoth"/>
            </a:pPr>
            <a:r>
              <a:rPr lang="es-PE" sz="3000" dirty="0" smtClean="0"/>
              <a:t>Haber constituido una Sociedad Concesionaria de conformidad con la Ley General de Sociedades.</a:t>
            </a:r>
          </a:p>
          <a:p>
            <a:pPr marL="971550" lvl="1" indent="-571500" algn="just">
              <a:buFont typeface="Arial" pitchFamily="34" charset="0"/>
              <a:buAutoNum type="romanLcParenBoth"/>
            </a:pPr>
            <a:r>
              <a:rPr lang="es-PE" sz="3000" dirty="0" smtClean="0"/>
              <a:t>Acreditar la inscripción de la </a:t>
            </a:r>
            <a:r>
              <a:rPr lang="es-PE" sz="3000" dirty="0"/>
              <a:t>sociedad y </a:t>
            </a:r>
            <a:r>
              <a:rPr lang="es-PE" sz="3000" dirty="0" smtClean="0"/>
              <a:t>de sus </a:t>
            </a:r>
            <a:r>
              <a:rPr lang="es-PE" sz="3000" dirty="0"/>
              <a:t>representantes en los Registros Públicos.</a:t>
            </a:r>
          </a:p>
          <a:p>
            <a:pPr marL="971550" lvl="1" indent="-571500" algn="just">
              <a:buFont typeface="Arial" pitchFamily="34" charset="0"/>
              <a:buAutoNum type="romanLcParenBoth"/>
            </a:pPr>
            <a:r>
              <a:rPr lang="es-PE" sz="3000" dirty="0" smtClean="0"/>
              <a:t>Entregar </a:t>
            </a:r>
            <a:r>
              <a:rPr lang="es-PE" sz="3000" dirty="0"/>
              <a:t>la Garantía de Fiel Cumplimiento emitida por alguna empresa bancaria del Anexo 4, debiendo seguir estrictamente el formato del Anexo 10</a:t>
            </a:r>
            <a:r>
              <a:rPr lang="es-PE" sz="3000" dirty="0" smtClean="0"/>
              <a:t>.</a:t>
            </a:r>
          </a:p>
          <a:p>
            <a:pPr marL="400050" lvl="1" indent="0" algn="just">
              <a:buNone/>
            </a:pPr>
            <a:r>
              <a:rPr lang="es-PE" dirty="0" smtClean="0"/>
              <a:t>*En los casos de (i) y (ii), deberá entregar copia oficial de la inscripción en Registros Públicos. </a:t>
            </a:r>
          </a:p>
          <a:p>
            <a:pPr marL="400050" lvl="1" indent="0" algn="just">
              <a:buNone/>
            </a:pPr>
            <a:r>
              <a:rPr lang="es-PE" dirty="0" smtClean="0"/>
              <a:t>*En el caso de (iii) deberá entregar el original.</a:t>
            </a:r>
            <a:endParaRPr lang="es-PE" dirty="0"/>
          </a:p>
          <a:p>
            <a:pPr lvl="1"/>
            <a:endParaRPr lang="es-PE" dirty="0" smtClean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1923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/>
              <a:t>CONTENIDO DEL ESTATUTO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064896" cy="5256584"/>
          </a:xfrm>
        </p:spPr>
        <p:txBody>
          <a:bodyPr>
            <a:noAutofit/>
          </a:bodyPr>
          <a:lstStyle/>
          <a:p>
            <a:pPr algn="just"/>
            <a:r>
              <a:rPr lang="es-PE" sz="2700" dirty="0" smtClean="0"/>
              <a:t>El Estatuto Social debe incluir </a:t>
            </a:r>
            <a:r>
              <a:rPr lang="es-PE" sz="2700" b="1" u="sng" dirty="0" smtClean="0"/>
              <a:t>expresamente</a:t>
            </a:r>
            <a:r>
              <a:rPr lang="es-PE" sz="2700" dirty="0" smtClean="0"/>
              <a:t> lo siguiente:</a:t>
            </a:r>
          </a:p>
          <a:p>
            <a:pPr lvl="1" algn="just"/>
            <a:r>
              <a:rPr lang="es-PE" sz="2700" dirty="0" smtClean="0"/>
              <a:t>Objeto social: debe ser actividad de generación eléctrica.</a:t>
            </a:r>
          </a:p>
          <a:p>
            <a:pPr lvl="1" algn="just"/>
            <a:r>
              <a:rPr lang="es-PE" sz="2700" dirty="0" smtClean="0"/>
              <a:t>Capital social suscrito y pagado: Como mínimo US$ 100 000 o su equivalente en S/. por cada MW a instalarse para generar la energía ofertada, comprendiendo proyectos a desarrollarse.</a:t>
            </a:r>
          </a:p>
          <a:p>
            <a:pPr lvl="1" algn="just"/>
            <a:r>
              <a:rPr lang="es-PE" sz="2700" dirty="0" smtClean="0"/>
              <a:t>Ratificación de todos los actos y documentos suscritos por los Agentes Autorizados y Representantes Legales durante la Subasta.</a:t>
            </a:r>
            <a:endParaRPr lang="es-PE" sz="2700" dirty="0"/>
          </a:p>
        </p:txBody>
      </p:sp>
    </p:spTree>
    <p:extLst>
      <p:ext uri="{BB962C8B-B14F-4D97-AF65-F5344CB8AC3E}">
        <p14:creationId xmlns:p14="http://schemas.microsoft.com/office/powerpoint/2010/main" val="716746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/>
              <a:t>ACTOS A REALIZARSE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136904" cy="518457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PE" sz="4600" dirty="0" smtClean="0"/>
              <a:t>El acto de suscripción del Contrato demandará al menos 15 minutos por cada Adjudicatario.</a:t>
            </a:r>
          </a:p>
          <a:p>
            <a:pPr algn="just"/>
            <a:r>
              <a:rPr lang="es-PE" sz="4600" dirty="0" smtClean="0"/>
              <a:t>Se devolverá la Garantía de Seriedad de Oferta.</a:t>
            </a:r>
          </a:p>
          <a:p>
            <a:pPr algn="just"/>
            <a:r>
              <a:rPr lang="es-PE" sz="4600" dirty="0" smtClean="0"/>
              <a:t>Suscribirán el Contrato el Representante de la Sociedad Concesionaria y el funcionario del MINEM autorizado mediante resolución ministerial.</a:t>
            </a:r>
          </a:p>
          <a:p>
            <a:pPr algn="just"/>
            <a:r>
              <a:rPr lang="es-PE" sz="4600" dirty="0" smtClean="0"/>
              <a:t>Se entregará al Representante de la Sociedad Concesionaria 2 ejemplares del Contrato, una copia de la resolución ministerial indicada y 2 copias de la minuta para elevar a escritura pública el Contrato.</a:t>
            </a:r>
          </a:p>
        </p:txBody>
      </p:sp>
    </p:spTree>
    <p:extLst>
      <p:ext uri="{BB962C8B-B14F-4D97-AF65-F5344CB8AC3E}">
        <p14:creationId xmlns:p14="http://schemas.microsoft.com/office/powerpoint/2010/main" val="25662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/>
              <a:t>SANCIONES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E" sz="3200" dirty="0" smtClean="0"/>
              <a:t>En caso el Adjudicatario, o la Sociedad Concesionaria, no cumpla con los requisitos señalados en 6.1.1 y 6.1.2. de las Bases Consolidadas, se procederá a </a:t>
            </a:r>
            <a:r>
              <a:rPr lang="es-PE" sz="3200" b="1" dirty="0" smtClean="0"/>
              <a:t>ejecutar inmediatamente la Garantía de Seriedad de Oferta y a descalificar al Adjudicatario</a:t>
            </a:r>
            <a:r>
              <a:rPr lang="es-PE" sz="3200" dirty="0" smtClean="0"/>
              <a:t>, sin necesidad de aviso previo.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1592174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9af1732-5c4a-47a8-8a40-65a3d58cbfeb">H4ZUARPRAJFR-86-32</_dlc_DocId>
    <_dlc_DocIdUrl xmlns="c9af1732-5c4a-47a8-8a40-65a3d58cbfeb">
      <Url>http://portal/seccion/centro_documental/energias-renovables/_layouts/15/DocIdRedir.aspx?ID=H4ZUARPRAJFR-86-32</Url>
      <Description>H4ZUARPRAJFR-86-32</Description>
    </_dlc_DocIdUrl>
    <_dlc_DocIdPersistId xmlns="c9af1732-5c4a-47a8-8a40-65a3d58cbfeb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63C10677E9A7428A35FF667CD344A1" ma:contentTypeVersion="0" ma:contentTypeDescription="Crear nuevo documento." ma:contentTypeScope="" ma:versionID="8ae2ab3c772b45c7e35d2b6c46529243">
  <xsd:schema xmlns:xsd="http://www.w3.org/2001/XMLSchema" xmlns:xs="http://www.w3.org/2001/XMLSchema" xmlns:p="http://schemas.microsoft.com/office/2006/metadata/properties" xmlns:ns2="c9af1732-5c4a-47a8-8a40-65a3d58cbfeb" targetNamespace="http://schemas.microsoft.com/office/2006/metadata/properties" ma:root="true" ma:fieldsID="4f8798a2d56ceba041b7617e2ed11083" ns2:_="">
    <xsd:import namespace="c9af1732-5c4a-47a8-8a40-65a3d58cbfe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f1732-5c4a-47a8-8a40-65a3d58cbfe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0330FD-4C73-44B2-A07C-DA84A744BF20}"/>
</file>

<file path=customXml/itemProps2.xml><?xml version="1.0" encoding="utf-8"?>
<ds:datastoreItem xmlns:ds="http://schemas.openxmlformats.org/officeDocument/2006/customXml" ds:itemID="{86E9AE6C-78A6-4F36-BFEB-D572BFA7DE1A}"/>
</file>

<file path=customXml/itemProps3.xml><?xml version="1.0" encoding="utf-8"?>
<ds:datastoreItem xmlns:ds="http://schemas.openxmlformats.org/officeDocument/2006/customXml" ds:itemID="{EB58CC7D-FF0C-41B7-9A6D-A0686DF1133C}"/>
</file>

<file path=customXml/itemProps4.xml><?xml version="1.0" encoding="utf-8"?>
<ds:datastoreItem xmlns:ds="http://schemas.openxmlformats.org/officeDocument/2006/customXml" ds:itemID="{8C397707-88C6-4B45-A6CF-6BA57E478B7C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</TotalTime>
  <Words>411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Adyacencia</vt:lpstr>
      <vt:lpstr>CHARLA INFORMATIVA SOBRE LA FECHA DE CIERRE  Comité de Conducción del Proceso de Subasta</vt:lpstr>
      <vt:lpstr>DÍA DE LA FECHA DE CIERRE</vt:lpstr>
      <vt:lpstr>REQUISITOS</vt:lpstr>
      <vt:lpstr>CONTENIDO DEL ESTATUTO</vt:lpstr>
      <vt:lpstr>ACTOS A REALIZARSE</vt:lpstr>
      <vt:lpstr>SANCIONES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 INFORMATIVA SOBRE LA FECHA DE CIERRE  Comité de Conducción del Proceso de Subasta</dc:title>
  <dc:creator>Edwar Rafael Diaz Villanueva</dc:creator>
  <cp:lastModifiedBy>Paolo M. Chang Olivares</cp:lastModifiedBy>
  <cp:revision>13</cp:revision>
  <dcterms:created xsi:type="dcterms:W3CDTF">2014-01-13T14:49:00Z</dcterms:created>
  <dcterms:modified xsi:type="dcterms:W3CDTF">2014-01-14T22:52:11Z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0x010100D463C10677E9A7428A35FF667CD344A1</vt:lpwstr>
  </property>
  <property fmtid="{D5CDD505-2E9C-101B-9397-08002B2CF9AE}" pid="3" name="_dlc_DocIdItemGuid">
    <vt:lpwstr>098f2633-1501-432f-840f-f1e2567246d1</vt:lpwstr>
  </property>
  <property fmtid="{D5CDD505-2E9C-101B-9397-08002B2CF9AE}" pid="4" name="Order">
    <vt:r8>3200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