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diagrams/drawing2.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diagrams/colors2.xml" ContentType="application/vnd.openxmlformats-officedocument.drawingml.diagramColors+xml"/>
  <Override PartName="/ppt/diagrams/layout3.xml" ContentType="application/vnd.openxmlformats-officedocument.drawingml.diagramLayout+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6.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93" r:id="rId3"/>
    <p:sldId id="300" r:id="rId4"/>
    <p:sldId id="302" r:id="rId5"/>
    <p:sldId id="301"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8" r:id="rId21"/>
    <p:sldId id="329" r:id="rId22"/>
    <p:sldId id="330" r:id="rId23"/>
    <p:sldId id="320" r:id="rId24"/>
    <p:sldId id="321" r:id="rId25"/>
    <p:sldId id="322" r:id="rId26"/>
    <p:sldId id="323" r:id="rId27"/>
    <p:sldId id="324" r:id="rId28"/>
    <p:sldId id="297" r:id="rId29"/>
    <p:sldId id="325" r:id="rId30"/>
    <p:sldId id="326" r:id="rId31"/>
    <p:sldId id="327" r:id="rId32"/>
    <p:sldId id="328" r:id="rId33"/>
    <p:sldId id="259" r:id="rId34"/>
  </p:sldIdLst>
  <p:sldSz cx="9144000" cy="6858000" type="screen4x3"/>
  <p:notesSz cx="6797675" cy="9928225"/>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92"/>
    <a:srgbClr val="00529A"/>
    <a:srgbClr val="0F4691"/>
    <a:srgbClr val="81A1CC"/>
    <a:srgbClr val="DFDFDF"/>
    <a:srgbClr val="FFD400"/>
    <a:srgbClr val="009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0" autoAdjust="0"/>
    <p:restoredTop sz="94554" autoAdjust="0"/>
  </p:normalViewPr>
  <p:slideViewPr>
    <p:cSldViewPr>
      <p:cViewPr varScale="1">
        <p:scale>
          <a:sx n="66" d="100"/>
          <a:sy n="66" d="100"/>
        </p:scale>
        <p:origin x="157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23EB4-E327-438A-9731-95D68EF199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FA5F0B39-551E-4286-BAA5-BD84D71ECFEE}">
      <dgm:prSet phldrT="[Texto]" custT="1"/>
      <dgm:spPr/>
      <dgm:t>
        <a:bodyPr/>
        <a:lstStyle/>
        <a:p>
          <a:r>
            <a:rPr lang="es-ES_tradnl" sz="2800" b="0" i="1" dirty="0">
              <a:solidFill>
                <a:schemeClr val="bg1"/>
              </a:solidFill>
              <a:latin typeface="Arial Narrow" pitchFamily="34" charset="0"/>
            </a:rPr>
            <a:t>V. </a:t>
          </a:r>
          <a:r>
            <a:rPr lang="es-ES_tradnl" sz="2800" i="1" dirty="0" smtClean="0">
              <a:solidFill>
                <a:schemeClr val="bg1"/>
              </a:solidFill>
              <a:latin typeface="Arial Narrow" pitchFamily="34" charset="0"/>
            </a:rPr>
            <a:t>Resultados obtenidos</a:t>
          </a:r>
          <a:endParaRPr lang="es-PE" sz="2800" b="0" dirty="0">
            <a:solidFill>
              <a:schemeClr val="bg1"/>
            </a:solidFill>
            <a:latin typeface="Arial Narrow" pitchFamily="34" charset="0"/>
          </a:endParaRPr>
        </a:p>
      </dgm:t>
    </dgm:pt>
    <dgm:pt modelId="{87FBCD18-3D24-432F-A02C-7F466176096E}" type="parTrans" cxnId="{B5FA34BC-F7A6-4074-B973-5BF1CA7C820C}">
      <dgm:prSet/>
      <dgm:spPr/>
      <dgm:t>
        <a:bodyPr/>
        <a:lstStyle/>
        <a:p>
          <a:endParaRPr lang="es-PE">
            <a:solidFill>
              <a:schemeClr val="bg1"/>
            </a:solidFill>
          </a:endParaRPr>
        </a:p>
      </dgm:t>
    </dgm:pt>
    <dgm:pt modelId="{06F49DA5-4C88-4568-9EA0-9D9EBE801311}" type="sibTrans" cxnId="{B5FA34BC-F7A6-4074-B973-5BF1CA7C820C}">
      <dgm:prSet/>
      <dgm:spPr/>
      <dgm:t>
        <a:bodyPr/>
        <a:lstStyle/>
        <a:p>
          <a:endParaRPr lang="es-PE">
            <a:solidFill>
              <a:schemeClr val="bg1"/>
            </a:solidFill>
          </a:endParaRPr>
        </a:p>
      </dgm:t>
    </dgm:pt>
    <dgm:pt modelId="{F280B0C3-89D6-4F52-A274-EEEEA7A6142A}">
      <dgm:prSet phldrT="[Texto]" custT="1"/>
      <dgm:spPr/>
      <dgm:t>
        <a:bodyPr/>
        <a:lstStyle/>
        <a:p>
          <a:r>
            <a:rPr lang="es-ES_tradnl" sz="2800" i="1" dirty="0">
              <a:solidFill>
                <a:schemeClr val="bg1"/>
              </a:solidFill>
              <a:latin typeface="Arial Narrow" pitchFamily="34" charset="0"/>
            </a:rPr>
            <a:t>III. </a:t>
          </a:r>
          <a:r>
            <a:rPr lang="es-ES_tradnl" sz="2800" i="1" dirty="0" smtClean="0">
              <a:solidFill>
                <a:schemeClr val="bg1"/>
              </a:solidFill>
              <a:latin typeface="Arial Narrow" pitchFamily="34" charset="0"/>
            </a:rPr>
            <a:t>Antecedentes</a:t>
          </a:r>
          <a:endParaRPr lang="es-PE" sz="2800" dirty="0">
            <a:solidFill>
              <a:schemeClr val="bg1"/>
            </a:solidFill>
            <a:latin typeface="Arial Narrow" pitchFamily="34" charset="0"/>
          </a:endParaRPr>
        </a:p>
      </dgm:t>
    </dgm:pt>
    <dgm:pt modelId="{7EDC4DBD-D377-4598-8434-B2F786C8F8D5}" type="parTrans" cxnId="{779BA91B-8967-458E-A4C8-25E4032D3405}">
      <dgm:prSet/>
      <dgm:spPr/>
      <dgm:t>
        <a:bodyPr/>
        <a:lstStyle/>
        <a:p>
          <a:endParaRPr lang="es-PE">
            <a:solidFill>
              <a:schemeClr val="bg1"/>
            </a:solidFill>
          </a:endParaRPr>
        </a:p>
      </dgm:t>
    </dgm:pt>
    <dgm:pt modelId="{53A50B77-74C4-43E7-B7F9-2AF2848BD508}" type="sibTrans" cxnId="{779BA91B-8967-458E-A4C8-25E4032D3405}">
      <dgm:prSet/>
      <dgm:spPr/>
      <dgm:t>
        <a:bodyPr/>
        <a:lstStyle/>
        <a:p>
          <a:endParaRPr lang="es-PE">
            <a:solidFill>
              <a:schemeClr val="bg1"/>
            </a:solidFill>
          </a:endParaRPr>
        </a:p>
      </dgm:t>
    </dgm:pt>
    <dgm:pt modelId="{F02D5530-A5E6-4800-ACA3-65DE3D5298E3}">
      <dgm:prSet phldrT="[Texto]" custT="1"/>
      <dgm:spPr/>
      <dgm:t>
        <a:bodyPr/>
        <a:lstStyle/>
        <a:p>
          <a:r>
            <a:rPr lang="es-ES_tradnl" sz="2800" i="1" dirty="0">
              <a:solidFill>
                <a:schemeClr val="bg1"/>
              </a:solidFill>
              <a:latin typeface="Arial Narrow" pitchFamily="34" charset="0"/>
            </a:rPr>
            <a:t>I. Objetivo del Proceso</a:t>
          </a:r>
          <a:endParaRPr lang="es-PE" sz="2800" dirty="0">
            <a:solidFill>
              <a:schemeClr val="bg1"/>
            </a:solidFill>
            <a:latin typeface="Arial Narrow" pitchFamily="34" charset="0"/>
          </a:endParaRPr>
        </a:p>
      </dgm:t>
    </dgm:pt>
    <dgm:pt modelId="{1AE5923E-08E1-44DF-AE11-5D26D5461337}" type="parTrans" cxnId="{0A49AC0B-8033-4821-8D1D-D51AA0E99D7F}">
      <dgm:prSet/>
      <dgm:spPr/>
      <dgm:t>
        <a:bodyPr/>
        <a:lstStyle/>
        <a:p>
          <a:endParaRPr lang="es-PE">
            <a:solidFill>
              <a:schemeClr val="bg1"/>
            </a:solidFill>
          </a:endParaRPr>
        </a:p>
      </dgm:t>
    </dgm:pt>
    <dgm:pt modelId="{67624F44-4445-407C-8CEE-8CC2B830F75A}" type="sibTrans" cxnId="{0A49AC0B-8033-4821-8D1D-D51AA0E99D7F}">
      <dgm:prSet/>
      <dgm:spPr/>
      <dgm:t>
        <a:bodyPr/>
        <a:lstStyle/>
        <a:p>
          <a:endParaRPr lang="es-PE">
            <a:solidFill>
              <a:schemeClr val="bg1"/>
            </a:solidFill>
          </a:endParaRPr>
        </a:p>
      </dgm:t>
    </dgm:pt>
    <dgm:pt modelId="{193732EC-9412-4DF2-913B-C53AF7CADC37}">
      <dgm:prSet phldrT="[Texto]" custT="1"/>
      <dgm:spPr/>
      <dgm:t>
        <a:bodyPr/>
        <a:lstStyle/>
        <a:p>
          <a:r>
            <a:rPr lang="es-ES_tradnl" sz="2800" i="1" dirty="0">
              <a:solidFill>
                <a:schemeClr val="bg1"/>
              </a:solidFill>
              <a:latin typeface="Arial Narrow" pitchFamily="34" charset="0"/>
            </a:rPr>
            <a:t>II. </a:t>
          </a:r>
          <a:r>
            <a:rPr lang="es-ES_tradnl" sz="2800" i="1" dirty="0" smtClean="0">
              <a:solidFill>
                <a:schemeClr val="bg1"/>
              </a:solidFill>
              <a:latin typeface="Arial Narrow" pitchFamily="34" charset="0"/>
            </a:rPr>
            <a:t>Aspectos Regulatorios y Normativos</a:t>
          </a:r>
          <a:endParaRPr lang="es-PE" sz="2800" dirty="0">
            <a:solidFill>
              <a:schemeClr val="bg1"/>
            </a:solidFill>
            <a:latin typeface="Arial Narrow" pitchFamily="34" charset="0"/>
          </a:endParaRPr>
        </a:p>
      </dgm:t>
    </dgm:pt>
    <dgm:pt modelId="{FEFFDF5C-1A56-4F49-A19D-9ACEF509BBBA}" type="parTrans" cxnId="{C2A7F1FD-4342-4871-BCF3-03FB367939FA}">
      <dgm:prSet/>
      <dgm:spPr/>
      <dgm:t>
        <a:bodyPr/>
        <a:lstStyle/>
        <a:p>
          <a:endParaRPr lang="es-ES">
            <a:solidFill>
              <a:schemeClr val="bg1"/>
            </a:solidFill>
          </a:endParaRPr>
        </a:p>
      </dgm:t>
    </dgm:pt>
    <dgm:pt modelId="{6E9A2562-D1DA-4556-BD07-F7DAA391E66A}" type="sibTrans" cxnId="{C2A7F1FD-4342-4871-BCF3-03FB367939FA}">
      <dgm:prSet/>
      <dgm:spPr/>
      <dgm:t>
        <a:bodyPr/>
        <a:lstStyle/>
        <a:p>
          <a:endParaRPr lang="es-ES">
            <a:solidFill>
              <a:schemeClr val="bg1"/>
            </a:solidFill>
          </a:endParaRPr>
        </a:p>
      </dgm:t>
    </dgm:pt>
    <dgm:pt modelId="{3047E636-6818-4D5E-9A6F-30540660EB5E}">
      <dgm:prSet phldrT="[Texto]" custT="1"/>
      <dgm:spPr/>
      <dgm:t>
        <a:bodyPr/>
        <a:lstStyle/>
        <a:p>
          <a:r>
            <a:rPr lang="es-ES_tradnl" sz="2800" i="1" dirty="0">
              <a:solidFill>
                <a:schemeClr val="bg1"/>
              </a:solidFill>
              <a:latin typeface="Arial Narrow" pitchFamily="34" charset="0"/>
            </a:rPr>
            <a:t>IV. </a:t>
          </a:r>
          <a:r>
            <a:rPr lang="es-ES_tradnl" sz="2800" i="1" dirty="0" smtClean="0">
              <a:solidFill>
                <a:schemeClr val="bg1"/>
              </a:solidFill>
              <a:latin typeface="Arial Narrow" pitchFamily="34" charset="0"/>
            </a:rPr>
            <a:t>Criterios para Fijación</a:t>
          </a:r>
          <a:endParaRPr lang="es-PE" sz="2800" dirty="0">
            <a:solidFill>
              <a:schemeClr val="bg1"/>
            </a:solidFill>
            <a:latin typeface="Arial Narrow" pitchFamily="34" charset="0"/>
          </a:endParaRPr>
        </a:p>
      </dgm:t>
    </dgm:pt>
    <dgm:pt modelId="{630E7503-2F61-4C94-B202-B1BED8B69DE3}" type="parTrans" cxnId="{6D802497-F22E-4F8F-87BA-35C299A582B6}">
      <dgm:prSet/>
      <dgm:spPr/>
      <dgm:t>
        <a:bodyPr/>
        <a:lstStyle/>
        <a:p>
          <a:endParaRPr lang="es-ES">
            <a:solidFill>
              <a:schemeClr val="bg1"/>
            </a:solidFill>
          </a:endParaRPr>
        </a:p>
      </dgm:t>
    </dgm:pt>
    <dgm:pt modelId="{337892A6-A853-4E19-ACCE-E216014193B8}" type="sibTrans" cxnId="{6D802497-F22E-4F8F-87BA-35C299A582B6}">
      <dgm:prSet/>
      <dgm:spPr/>
      <dgm:t>
        <a:bodyPr/>
        <a:lstStyle/>
        <a:p>
          <a:endParaRPr lang="es-ES">
            <a:solidFill>
              <a:schemeClr val="bg1"/>
            </a:solidFill>
          </a:endParaRPr>
        </a:p>
      </dgm:t>
    </dgm:pt>
    <dgm:pt modelId="{6A7290C6-E560-4A68-8873-E0B3566E3CC0}">
      <dgm:prSet phldrT="[Texto]" custT="1"/>
      <dgm:spPr/>
      <dgm:t>
        <a:bodyPr/>
        <a:lstStyle/>
        <a:p>
          <a:r>
            <a:rPr lang="es-ES_tradnl" sz="2800" b="0" i="1" dirty="0" smtClean="0">
              <a:solidFill>
                <a:schemeClr val="bg1"/>
              </a:solidFill>
              <a:latin typeface="Arial Narrow" pitchFamily="34" charset="0"/>
            </a:rPr>
            <a:t>VI. Información en la Web</a:t>
          </a:r>
          <a:endParaRPr lang="es-PE" sz="2800" b="0" dirty="0">
            <a:solidFill>
              <a:schemeClr val="bg1"/>
            </a:solidFill>
            <a:latin typeface="Arial Narrow" pitchFamily="34" charset="0"/>
          </a:endParaRPr>
        </a:p>
      </dgm:t>
    </dgm:pt>
    <dgm:pt modelId="{9419AD11-6D05-4E5D-8402-49940389D6C5}" type="parTrans" cxnId="{C93F2005-2677-4ABA-AD88-05473ACFE2A0}">
      <dgm:prSet/>
      <dgm:spPr/>
      <dgm:t>
        <a:bodyPr/>
        <a:lstStyle/>
        <a:p>
          <a:endParaRPr lang="es-ES">
            <a:solidFill>
              <a:schemeClr val="bg1"/>
            </a:solidFill>
          </a:endParaRPr>
        </a:p>
      </dgm:t>
    </dgm:pt>
    <dgm:pt modelId="{AB479CE2-DF2C-4FD3-B258-3F0AE46C5A73}" type="sibTrans" cxnId="{C93F2005-2677-4ABA-AD88-05473ACFE2A0}">
      <dgm:prSet/>
      <dgm:spPr/>
      <dgm:t>
        <a:bodyPr/>
        <a:lstStyle/>
        <a:p>
          <a:endParaRPr lang="es-ES">
            <a:solidFill>
              <a:schemeClr val="bg1"/>
            </a:solidFill>
          </a:endParaRPr>
        </a:p>
      </dgm:t>
    </dgm:pt>
    <dgm:pt modelId="{2AB14C8B-2ABA-4525-85D0-CDF34F212BDD}" type="pres">
      <dgm:prSet presAssocID="{57223EB4-E327-438A-9731-95D68EF1992C}" presName="linear" presStyleCnt="0">
        <dgm:presLayoutVars>
          <dgm:dir/>
          <dgm:animLvl val="lvl"/>
          <dgm:resizeHandles val="exact"/>
        </dgm:presLayoutVars>
      </dgm:prSet>
      <dgm:spPr/>
      <dgm:t>
        <a:bodyPr/>
        <a:lstStyle/>
        <a:p>
          <a:endParaRPr lang="es-PE"/>
        </a:p>
      </dgm:t>
    </dgm:pt>
    <dgm:pt modelId="{E55AAEC4-A956-44CD-A5DC-1767644D1702}" type="pres">
      <dgm:prSet presAssocID="{F02D5530-A5E6-4800-ACA3-65DE3D5298E3}" presName="parentLin" presStyleCnt="0"/>
      <dgm:spPr/>
    </dgm:pt>
    <dgm:pt modelId="{7C7CEC5C-670C-4F3F-9895-E2F5DF001212}" type="pres">
      <dgm:prSet presAssocID="{F02D5530-A5E6-4800-ACA3-65DE3D5298E3}" presName="parentLeftMargin" presStyleLbl="node1" presStyleIdx="0" presStyleCnt="6" custScaleX="135461" custLinFactNeighborX="-29126"/>
      <dgm:spPr/>
      <dgm:t>
        <a:bodyPr/>
        <a:lstStyle/>
        <a:p>
          <a:endParaRPr lang="es-PE"/>
        </a:p>
      </dgm:t>
    </dgm:pt>
    <dgm:pt modelId="{EFF2B1AB-E93E-4F6D-94F0-82F69166097E}" type="pres">
      <dgm:prSet presAssocID="{F02D5530-A5E6-4800-ACA3-65DE3D5298E3}" presName="parentText" presStyleLbl="node1" presStyleIdx="0" presStyleCnt="6" custScaleX="138940" custLinFactNeighborX="-88211">
        <dgm:presLayoutVars>
          <dgm:chMax val="0"/>
          <dgm:bulletEnabled val="1"/>
        </dgm:presLayoutVars>
      </dgm:prSet>
      <dgm:spPr/>
      <dgm:t>
        <a:bodyPr/>
        <a:lstStyle/>
        <a:p>
          <a:endParaRPr lang="es-PE"/>
        </a:p>
      </dgm:t>
    </dgm:pt>
    <dgm:pt modelId="{09847374-C8CA-43A8-8852-E32B10D801F0}" type="pres">
      <dgm:prSet presAssocID="{F02D5530-A5E6-4800-ACA3-65DE3D5298E3}" presName="negativeSpace" presStyleCnt="0"/>
      <dgm:spPr/>
    </dgm:pt>
    <dgm:pt modelId="{D6CD63B0-FCC9-4B74-A99C-D1603968DC08}" type="pres">
      <dgm:prSet presAssocID="{F02D5530-A5E6-4800-ACA3-65DE3D5298E3}" presName="childText" presStyleLbl="conFgAcc1" presStyleIdx="0" presStyleCnt="6">
        <dgm:presLayoutVars>
          <dgm:bulletEnabled val="1"/>
        </dgm:presLayoutVars>
      </dgm:prSet>
      <dgm:spPr/>
    </dgm:pt>
    <dgm:pt modelId="{88293D75-C903-4903-88E4-657ED7A5CCA2}" type="pres">
      <dgm:prSet presAssocID="{67624F44-4445-407C-8CEE-8CC2B830F75A}" presName="spaceBetweenRectangles" presStyleCnt="0"/>
      <dgm:spPr/>
    </dgm:pt>
    <dgm:pt modelId="{14E2D44B-4A66-4E71-BEAE-59C0F32F2BC2}" type="pres">
      <dgm:prSet presAssocID="{193732EC-9412-4DF2-913B-C53AF7CADC37}" presName="parentLin" presStyleCnt="0"/>
      <dgm:spPr/>
    </dgm:pt>
    <dgm:pt modelId="{6A8573EE-9261-4567-90E1-449AA13F07C9}" type="pres">
      <dgm:prSet presAssocID="{193732EC-9412-4DF2-913B-C53AF7CADC37}" presName="parentLeftMargin" presStyleLbl="node1" presStyleIdx="0" presStyleCnt="6" custScaleX="127681" custLinFactNeighborX="-88211"/>
      <dgm:spPr/>
      <dgm:t>
        <a:bodyPr/>
        <a:lstStyle/>
        <a:p>
          <a:endParaRPr lang="es-PE"/>
        </a:p>
      </dgm:t>
    </dgm:pt>
    <dgm:pt modelId="{8C61FBA4-166F-4E8F-9D81-204548495F2C}" type="pres">
      <dgm:prSet presAssocID="{193732EC-9412-4DF2-913B-C53AF7CADC37}" presName="parentText" presStyleLbl="node1" presStyleIdx="1" presStyleCnt="6" custScaleX="142857" custLinFactNeighborX="-80431" custLinFactNeighborY="-4387">
        <dgm:presLayoutVars>
          <dgm:chMax val="0"/>
          <dgm:bulletEnabled val="1"/>
        </dgm:presLayoutVars>
      </dgm:prSet>
      <dgm:spPr/>
      <dgm:t>
        <a:bodyPr/>
        <a:lstStyle/>
        <a:p>
          <a:endParaRPr lang="es-PE"/>
        </a:p>
      </dgm:t>
    </dgm:pt>
    <dgm:pt modelId="{F96FE86A-C888-4099-96A4-1347A611D9BF}" type="pres">
      <dgm:prSet presAssocID="{193732EC-9412-4DF2-913B-C53AF7CADC37}" presName="negativeSpace" presStyleCnt="0"/>
      <dgm:spPr/>
    </dgm:pt>
    <dgm:pt modelId="{FD38AAFC-106D-4194-900D-84827F3F8642}" type="pres">
      <dgm:prSet presAssocID="{193732EC-9412-4DF2-913B-C53AF7CADC37}" presName="childText" presStyleLbl="conFgAcc1" presStyleIdx="1" presStyleCnt="6">
        <dgm:presLayoutVars>
          <dgm:bulletEnabled val="1"/>
        </dgm:presLayoutVars>
      </dgm:prSet>
      <dgm:spPr/>
    </dgm:pt>
    <dgm:pt modelId="{A4919428-2026-4E9E-8C5C-C54CCCB38048}" type="pres">
      <dgm:prSet presAssocID="{6E9A2562-D1DA-4556-BD07-F7DAA391E66A}" presName="spaceBetweenRectangles" presStyleCnt="0"/>
      <dgm:spPr/>
    </dgm:pt>
    <dgm:pt modelId="{0495C65F-81AB-4028-84DF-EBBAF8D44A76}" type="pres">
      <dgm:prSet presAssocID="{F280B0C3-89D6-4F52-A274-EEEEA7A6142A}" presName="parentLin" presStyleCnt="0"/>
      <dgm:spPr/>
    </dgm:pt>
    <dgm:pt modelId="{97463B35-6E6F-4162-9432-739D007B5D49}" type="pres">
      <dgm:prSet presAssocID="{F280B0C3-89D6-4F52-A274-EEEEA7A6142A}" presName="parentLeftMargin" presStyleLbl="node1" presStyleIdx="1" presStyleCnt="6" custScaleX="135461"/>
      <dgm:spPr/>
      <dgm:t>
        <a:bodyPr/>
        <a:lstStyle/>
        <a:p>
          <a:endParaRPr lang="es-PE"/>
        </a:p>
      </dgm:t>
    </dgm:pt>
    <dgm:pt modelId="{85C06D53-0207-4226-8A60-90F48F3E2AB6}" type="pres">
      <dgm:prSet presAssocID="{F280B0C3-89D6-4F52-A274-EEEEA7A6142A}" presName="parentText" presStyleLbl="node1" presStyleIdx="2" presStyleCnt="6" custScaleX="142857" custLinFactNeighborX="-85009">
        <dgm:presLayoutVars>
          <dgm:chMax val="0"/>
          <dgm:bulletEnabled val="1"/>
        </dgm:presLayoutVars>
      </dgm:prSet>
      <dgm:spPr/>
      <dgm:t>
        <a:bodyPr/>
        <a:lstStyle/>
        <a:p>
          <a:endParaRPr lang="es-PE"/>
        </a:p>
      </dgm:t>
    </dgm:pt>
    <dgm:pt modelId="{F1303FD4-3989-4364-AB0B-2AA0EC86739D}" type="pres">
      <dgm:prSet presAssocID="{F280B0C3-89D6-4F52-A274-EEEEA7A6142A}" presName="negativeSpace" presStyleCnt="0"/>
      <dgm:spPr/>
    </dgm:pt>
    <dgm:pt modelId="{E251241F-A4F0-439C-8570-9E1E2854BB6D}" type="pres">
      <dgm:prSet presAssocID="{F280B0C3-89D6-4F52-A274-EEEEA7A6142A}" presName="childText" presStyleLbl="conFgAcc1" presStyleIdx="2" presStyleCnt="6">
        <dgm:presLayoutVars>
          <dgm:bulletEnabled val="1"/>
        </dgm:presLayoutVars>
      </dgm:prSet>
      <dgm:spPr/>
    </dgm:pt>
    <dgm:pt modelId="{A0CA7B92-6796-4FB6-9571-55391AAB92DD}" type="pres">
      <dgm:prSet presAssocID="{53A50B77-74C4-43E7-B7F9-2AF2848BD508}" presName="spaceBetweenRectangles" presStyleCnt="0"/>
      <dgm:spPr/>
    </dgm:pt>
    <dgm:pt modelId="{E23AF4E1-55A2-4100-8953-3671D3AA3DDE}" type="pres">
      <dgm:prSet presAssocID="{3047E636-6818-4D5E-9A6F-30540660EB5E}" presName="parentLin" presStyleCnt="0"/>
      <dgm:spPr/>
    </dgm:pt>
    <dgm:pt modelId="{A04EA964-3884-4D0E-9B2E-BE307C9E78D9}" type="pres">
      <dgm:prSet presAssocID="{3047E636-6818-4D5E-9A6F-30540660EB5E}" presName="parentLeftMargin" presStyleLbl="node1" presStyleIdx="2" presStyleCnt="6" custScaleX="142857" custLinFactNeighborX="-85009"/>
      <dgm:spPr/>
      <dgm:t>
        <a:bodyPr/>
        <a:lstStyle/>
        <a:p>
          <a:endParaRPr lang="es-PE"/>
        </a:p>
      </dgm:t>
    </dgm:pt>
    <dgm:pt modelId="{A6B74CAB-F716-42AE-B9C0-AE9381505270}" type="pres">
      <dgm:prSet presAssocID="{3047E636-6818-4D5E-9A6F-30540660EB5E}" presName="parentText" presStyleLbl="node1" presStyleIdx="3" presStyleCnt="6" custScaleX="142857" custLinFactNeighborX="-92194">
        <dgm:presLayoutVars>
          <dgm:chMax val="0"/>
          <dgm:bulletEnabled val="1"/>
        </dgm:presLayoutVars>
      </dgm:prSet>
      <dgm:spPr/>
      <dgm:t>
        <a:bodyPr/>
        <a:lstStyle/>
        <a:p>
          <a:endParaRPr lang="es-PE"/>
        </a:p>
      </dgm:t>
    </dgm:pt>
    <dgm:pt modelId="{9EAC2250-A35D-47B6-B028-108A113D6CB5}" type="pres">
      <dgm:prSet presAssocID="{3047E636-6818-4D5E-9A6F-30540660EB5E}" presName="negativeSpace" presStyleCnt="0"/>
      <dgm:spPr/>
    </dgm:pt>
    <dgm:pt modelId="{72C82A9E-41B9-44C9-813F-77CC7CBBE746}" type="pres">
      <dgm:prSet presAssocID="{3047E636-6818-4D5E-9A6F-30540660EB5E}" presName="childText" presStyleLbl="conFgAcc1" presStyleIdx="3" presStyleCnt="6">
        <dgm:presLayoutVars>
          <dgm:bulletEnabled val="1"/>
        </dgm:presLayoutVars>
      </dgm:prSet>
      <dgm:spPr/>
    </dgm:pt>
    <dgm:pt modelId="{E90865B9-3FBA-4614-AB9C-F0CE8AF56AFF}" type="pres">
      <dgm:prSet presAssocID="{337892A6-A853-4E19-ACCE-E216014193B8}" presName="spaceBetweenRectangles" presStyleCnt="0"/>
      <dgm:spPr/>
    </dgm:pt>
    <dgm:pt modelId="{1A74816F-7B44-4341-A76C-027520BD5667}" type="pres">
      <dgm:prSet presAssocID="{FA5F0B39-551E-4286-BAA5-BD84D71ECFEE}" presName="parentLin" presStyleCnt="0"/>
      <dgm:spPr/>
    </dgm:pt>
    <dgm:pt modelId="{69D2E8A9-F6DE-4B71-84C0-82E0079AA02C}" type="pres">
      <dgm:prSet presAssocID="{FA5F0B39-551E-4286-BAA5-BD84D71ECFEE}" presName="parentLeftMargin" presStyleLbl="node1" presStyleIdx="3" presStyleCnt="6" custScaleX="142857"/>
      <dgm:spPr/>
      <dgm:t>
        <a:bodyPr/>
        <a:lstStyle/>
        <a:p>
          <a:endParaRPr lang="es-PE"/>
        </a:p>
      </dgm:t>
    </dgm:pt>
    <dgm:pt modelId="{D86B8430-76CF-4945-8176-F7BD0B9A56B6}" type="pres">
      <dgm:prSet presAssocID="{FA5F0B39-551E-4286-BAA5-BD84D71ECFEE}" presName="parentText" presStyleLbl="node1" presStyleIdx="4" presStyleCnt="6" custScaleX="147134" custLinFactNeighborX="-95607">
        <dgm:presLayoutVars>
          <dgm:chMax val="0"/>
          <dgm:bulletEnabled val="1"/>
        </dgm:presLayoutVars>
      </dgm:prSet>
      <dgm:spPr/>
      <dgm:t>
        <a:bodyPr/>
        <a:lstStyle/>
        <a:p>
          <a:endParaRPr lang="es-PE"/>
        </a:p>
      </dgm:t>
    </dgm:pt>
    <dgm:pt modelId="{D3FD53DB-F30E-4622-B3ED-FCE87B4F33E8}" type="pres">
      <dgm:prSet presAssocID="{FA5F0B39-551E-4286-BAA5-BD84D71ECFEE}" presName="negativeSpace" presStyleCnt="0"/>
      <dgm:spPr/>
    </dgm:pt>
    <dgm:pt modelId="{FA5BC28B-0FD7-4E1C-8EEE-33DF38810348}" type="pres">
      <dgm:prSet presAssocID="{FA5F0B39-551E-4286-BAA5-BD84D71ECFEE}" presName="childText" presStyleLbl="conFgAcc1" presStyleIdx="4" presStyleCnt="6">
        <dgm:presLayoutVars>
          <dgm:bulletEnabled val="1"/>
        </dgm:presLayoutVars>
      </dgm:prSet>
      <dgm:spPr/>
    </dgm:pt>
    <dgm:pt modelId="{4C955C2C-1A5D-42CB-B8F4-B9AE224B1CE9}" type="pres">
      <dgm:prSet presAssocID="{06F49DA5-4C88-4568-9EA0-9D9EBE801311}" presName="spaceBetweenRectangles" presStyleCnt="0"/>
      <dgm:spPr/>
    </dgm:pt>
    <dgm:pt modelId="{9DC1E456-2752-4D2C-89CE-43939964FE05}" type="pres">
      <dgm:prSet presAssocID="{6A7290C6-E560-4A68-8873-E0B3566E3CC0}" presName="parentLin" presStyleCnt="0"/>
      <dgm:spPr/>
    </dgm:pt>
    <dgm:pt modelId="{F106B70C-504A-443D-B816-19363E4077EB}" type="pres">
      <dgm:prSet presAssocID="{6A7290C6-E560-4A68-8873-E0B3566E3CC0}" presName="parentLeftMargin" presStyleLbl="node1" presStyleIdx="4" presStyleCnt="6"/>
      <dgm:spPr/>
      <dgm:t>
        <a:bodyPr/>
        <a:lstStyle/>
        <a:p>
          <a:endParaRPr lang="es-ES"/>
        </a:p>
      </dgm:t>
    </dgm:pt>
    <dgm:pt modelId="{98BCAAC0-BA73-44F3-97A2-29F2A929CA3E}" type="pres">
      <dgm:prSet presAssocID="{6A7290C6-E560-4A68-8873-E0B3566E3CC0}" presName="parentText" presStyleLbl="node1" presStyleIdx="5" presStyleCnt="6" custScaleX="140862" custLinFactNeighborX="-48963" custLinFactNeighborY="5213">
        <dgm:presLayoutVars>
          <dgm:chMax val="0"/>
          <dgm:bulletEnabled val="1"/>
        </dgm:presLayoutVars>
      </dgm:prSet>
      <dgm:spPr/>
      <dgm:t>
        <a:bodyPr/>
        <a:lstStyle/>
        <a:p>
          <a:endParaRPr lang="es-ES"/>
        </a:p>
      </dgm:t>
    </dgm:pt>
    <dgm:pt modelId="{DCAED375-4CB8-42CC-B354-EA0600F8BF30}" type="pres">
      <dgm:prSet presAssocID="{6A7290C6-E560-4A68-8873-E0B3566E3CC0}" presName="negativeSpace" presStyleCnt="0"/>
      <dgm:spPr/>
    </dgm:pt>
    <dgm:pt modelId="{DD62A12B-2D7A-42C3-8831-2EEC2E7BFA1C}" type="pres">
      <dgm:prSet presAssocID="{6A7290C6-E560-4A68-8873-E0B3566E3CC0}" presName="childText" presStyleLbl="conFgAcc1" presStyleIdx="5" presStyleCnt="6">
        <dgm:presLayoutVars>
          <dgm:bulletEnabled val="1"/>
        </dgm:presLayoutVars>
      </dgm:prSet>
      <dgm:spPr/>
    </dgm:pt>
  </dgm:ptLst>
  <dgm:cxnLst>
    <dgm:cxn modelId="{E3C2D3A7-66F0-42AE-ABDF-CB4E5410F8FC}" type="presOf" srcId="{FA5F0B39-551E-4286-BAA5-BD84D71ECFEE}" destId="{D86B8430-76CF-4945-8176-F7BD0B9A56B6}" srcOrd="1" destOrd="0" presId="urn:microsoft.com/office/officeart/2005/8/layout/list1"/>
    <dgm:cxn modelId="{B117B433-ABB2-44B4-997A-6EFD233C2282}" type="presOf" srcId="{F02D5530-A5E6-4800-ACA3-65DE3D5298E3}" destId="{EFF2B1AB-E93E-4F6D-94F0-82F69166097E}" srcOrd="1" destOrd="0" presId="urn:microsoft.com/office/officeart/2005/8/layout/list1"/>
    <dgm:cxn modelId="{B5FA34BC-F7A6-4074-B973-5BF1CA7C820C}" srcId="{57223EB4-E327-438A-9731-95D68EF1992C}" destId="{FA5F0B39-551E-4286-BAA5-BD84D71ECFEE}" srcOrd="4" destOrd="0" parTransId="{87FBCD18-3D24-432F-A02C-7F466176096E}" sibTransId="{06F49DA5-4C88-4568-9EA0-9D9EBE801311}"/>
    <dgm:cxn modelId="{42F8D70F-018A-43FD-AB4C-0689FD629EC2}" type="presOf" srcId="{F280B0C3-89D6-4F52-A274-EEEEA7A6142A}" destId="{85C06D53-0207-4226-8A60-90F48F3E2AB6}" srcOrd="1" destOrd="0" presId="urn:microsoft.com/office/officeart/2005/8/layout/list1"/>
    <dgm:cxn modelId="{0A49AC0B-8033-4821-8D1D-D51AA0E99D7F}" srcId="{57223EB4-E327-438A-9731-95D68EF1992C}" destId="{F02D5530-A5E6-4800-ACA3-65DE3D5298E3}" srcOrd="0" destOrd="0" parTransId="{1AE5923E-08E1-44DF-AE11-5D26D5461337}" sibTransId="{67624F44-4445-407C-8CEE-8CC2B830F75A}"/>
    <dgm:cxn modelId="{C9FB761E-9A44-4B6F-AB71-AF9D6C3648C1}" type="presOf" srcId="{6A7290C6-E560-4A68-8873-E0B3566E3CC0}" destId="{F106B70C-504A-443D-B816-19363E4077EB}" srcOrd="0" destOrd="0" presId="urn:microsoft.com/office/officeart/2005/8/layout/list1"/>
    <dgm:cxn modelId="{E751DA36-585E-477F-A337-9D6D439AE202}" type="presOf" srcId="{FA5F0B39-551E-4286-BAA5-BD84D71ECFEE}" destId="{69D2E8A9-F6DE-4B71-84C0-82E0079AA02C}" srcOrd="0" destOrd="0" presId="urn:microsoft.com/office/officeart/2005/8/layout/list1"/>
    <dgm:cxn modelId="{8AE6D379-A486-431B-9DFB-F3A8AB66BD4F}" type="presOf" srcId="{193732EC-9412-4DF2-913B-C53AF7CADC37}" destId="{8C61FBA4-166F-4E8F-9D81-204548495F2C}" srcOrd="1" destOrd="0" presId="urn:microsoft.com/office/officeart/2005/8/layout/list1"/>
    <dgm:cxn modelId="{6D802497-F22E-4F8F-87BA-35C299A582B6}" srcId="{57223EB4-E327-438A-9731-95D68EF1992C}" destId="{3047E636-6818-4D5E-9A6F-30540660EB5E}" srcOrd="3" destOrd="0" parTransId="{630E7503-2F61-4C94-B202-B1BED8B69DE3}" sibTransId="{337892A6-A853-4E19-ACCE-E216014193B8}"/>
    <dgm:cxn modelId="{DF22205D-42CD-41C7-A5EE-E949072CD201}" type="presOf" srcId="{3047E636-6818-4D5E-9A6F-30540660EB5E}" destId="{A04EA964-3884-4D0E-9B2E-BE307C9E78D9}" srcOrd="0" destOrd="0" presId="urn:microsoft.com/office/officeart/2005/8/layout/list1"/>
    <dgm:cxn modelId="{06CCEBC5-12AE-4C35-8D17-092C39BF09FC}" type="presOf" srcId="{F02D5530-A5E6-4800-ACA3-65DE3D5298E3}" destId="{7C7CEC5C-670C-4F3F-9895-E2F5DF001212}" srcOrd="0" destOrd="0" presId="urn:microsoft.com/office/officeart/2005/8/layout/list1"/>
    <dgm:cxn modelId="{229B19AE-E45B-452B-9531-824F9BA0BF37}" type="presOf" srcId="{F280B0C3-89D6-4F52-A274-EEEEA7A6142A}" destId="{97463B35-6E6F-4162-9432-739D007B5D49}" srcOrd="0" destOrd="0" presId="urn:microsoft.com/office/officeart/2005/8/layout/list1"/>
    <dgm:cxn modelId="{927C1082-A05D-4126-80C5-10FF87A3E7D3}" type="presOf" srcId="{6A7290C6-E560-4A68-8873-E0B3566E3CC0}" destId="{98BCAAC0-BA73-44F3-97A2-29F2A929CA3E}" srcOrd="1" destOrd="0" presId="urn:microsoft.com/office/officeart/2005/8/layout/list1"/>
    <dgm:cxn modelId="{1844DE54-DD23-419A-AFEA-CFF87BF287AA}" type="presOf" srcId="{57223EB4-E327-438A-9731-95D68EF1992C}" destId="{2AB14C8B-2ABA-4525-85D0-CDF34F212BDD}" srcOrd="0" destOrd="0" presId="urn:microsoft.com/office/officeart/2005/8/layout/list1"/>
    <dgm:cxn modelId="{779BA91B-8967-458E-A4C8-25E4032D3405}" srcId="{57223EB4-E327-438A-9731-95D68EF1992C}" destId="{F280B0C3-89D6-4F52-A274-EEEEA7A6142A}" srcOrd="2" destOrd="0" parTransId="{7EDC4DBD-D377-4598-8434-B2F786C8F8D5}" sibTransId="{53A50B77-74C4-43E7-B7F9-2AF2848BD508}"/>
    <dgm:cxn modelId="{C93F2005-2677-4ABA-AD88-05473ACFE2A0}" srcId="{57223EB4-E327-438A-9731-95D68EF1992C}" destId="{6A7290C6-E560-4A68-8873-E0B3566E3CC0}" srcOrd="5" destOrd="0" parTransId="{9419AD11-6D05-4E5D-8402-49940389D6C5}" sibTransId="{AB479CE2-DF2C-4FD3-B258-3F0AE46C5A73}"/>
    <dgm:cxn modelId="{9B8383DD-ADC7-467A-9F82-604C2FD6C64F}" type="presOf" srcId="{193732EC-9412-4DF2-913B-C53AF7CADC37}" destId="{6A8573EE-9261-4567-90E1-449AA13F07C9}" srcOrd="0" destOrd="0" presId="urn:microsoft.com/office/officeart/2005/8/layout/list1"/>
    <dgm:cxn modelId="{C2A7F1FD-4342-4871-BCF3-03FB367939FA}" srcId="{57223EB4-E327-438A-9731-95D68EF1992C}" destId="{193732EC-9412-4DF2-913B-C53AF7CADC37}" srcOrd="1" destOrd="0" parTransId="{FEFFDF5C-1A56-4F49-A19D-9ACEF509BBBA}" sibTransId="{6E9A2562-D1DA-4556-BD07-F7DAA391E66A}"/>
    <dgm:cxn modelId="{9A2C5195-8B55-4B97-A82B-DBBAB29F0FF8}" type="presOf" srcId="{3047E636-6818-4D5E-9A6F-30540660EB5E}" destId="{A6B74CAB-F716-42AE-B9C0-AE9381505270}" srcOrd="1" destOrd="0" presId="urn:microsoft.com/office/officeart/2005/8/layout/list1"/>
    <dgm:cxn modelId="{B20DA9DA-E830-4C1C-AA2C-416F1ED2A845}" type="presParOf" srcId="{2AB14C8B-2ABA-4525-85D0-CDF34F212BDD}" destId="{E55AAEC4-A956-44CD-A5DC-1767644D1702}" srcOrd="0" destOrd="0" presId="urn:microsoft.com/office/officeart/2005/8/layout/list1"/>
    <dgm:cxn modelId="{01C43A6D-6948-45AC-86F3-2047703B49CB}" type="presParOf" srcId="{E55AAEC4-A956-44CD-A5DC-1767644D1702}" destId="{7C7CEC5C-670C-4F3F-9895-E2F5DF001212}" srcOrd="0" destOrd="0" presId="urn:microsoft.com/office/officeart/2005/8/layout/list1"/>
    <dgm:cxn modelId="{4F47F41B-57CF-48E9-9FBC-CA9EFF7D4D57}" type="presParOf" srcId="{E55AAEC4-A956-44CD-A5DC-1767644D1702}" destId="{EFF2B1AB-E93E-4F6D-94F0-82F69166097E}" srcOrd="1" destOrd="0" presId="urn:microsoft.com/office/officeart/2005/8/layout/list1"/>
    <dgm:cxn modelId="{D6BEDDCE-5E38-4FEA-BC22-46C607FD255E}" type="presParOf" srcId="{2AB14C8B-2ABA-4525-85D0-CDF34F212BDD}" destId="{09847374-C8CA-43A8-8852-E32B10D801F0}" srcOrd="1" destOrd="0" presId="urn:microsoft.com/office/officeart/2005/8/layout/list1"/>
    <dgm:cxn modelId="{15B42543-6EC5-4BF2-8BAA-5DCD9305BA3C}" type="presParOf" srcId="{2AB14C8B-2ABA-4525-85D0-CDF34F212BDD}" destId="{D6CD63B0-FCC9-4B74-A99C-D1603968DC08}" srcOrd="2" destOrd="0" presId="urn:microsoft.com/office/officeart/2005/8/layout/list1"/>
    <dgm:cxn modelId="{B429ABE1-26D0-4D7F-A544-4FF6EE0DB456}" type="presParOf" srcId="{2AB14C8B-2ABA-4525-85D0-CDF34F212BDD}" destId="{88293D75-C903-4903-88E4-657ED7A5CCA2}" srcOrd="3" destOrd="0" presId="urn:microsoft.com/office/officeart/2005/8/layout/list1"/>
    <dgm:cxn modelId="{B89AE3FA-94BE-4174-8C3B-768EBEFB1263}" type="presParOf" srcId="{2AB14C8B-2ABA-4525-85D0-CDF34F212BDD}" destId="{14E2D44B-4A66-4E71-BEAE-59C0F32F2BC2}" srcOrd="4" destOrd="0" presId="urn:microsoft.com/office/officeart/2005/8/layout/list1"/>
    <dgm:cxn modelId="{A6CD0609-5FFD-45EB-B228-29EF1F80478F}" type="presParOf" srcId="{14E2D44B-4A66-4E71-BEAE-59C0F32F2BC2}" destId="{6A8573EE-9261-4567-90E1-449AA13F07C9}" srcOrd="0" destOrd="0" presId="urn:microsoft.com/office/officeart/2005/8/layout/list1"/>
    <dgm:cxn modelId="{E5EFB9D1-D63A-4433-8146-BF2460CC3AD6}" type="presParOf" srcId="{14E2D44B-4A66-4E71-BEAE-59C0F32F2BC2}" destId="{8C61FBA4-166F-4E8F-9D81-204548495F2C}" srcOrd="1" destOrd="0" presId="urn:microsoft.com/office/officeart/2005/8/layout/list1"/>
    <dgm:cxn modelId="{4B907831-A7E7-4297-B3AA-96C4ED50E35C}" type="presParOf" srcId="{2AB14C8B-2ABA-4525-85D0-CDF34F212BDD}" destId="{F96FE86A-C888-4099-96A4-1347A611D9BF}" srcOrd="5" destOrd="0" presId="urn:microsoft.com/office/officeart/2005/8/layout/list1"/>
    <dgm:cxn modelId="{EC931347-5E1F-4C74-B670-BCDAD93F8B44}" type="presParOf" srcId="{2AB14C8B-2ABA-4525-85D0-CDF34F212BDD}" destId="{FD38AAFC-106D-4194-900D-84827F3F8642}" srcOrd="6" destOrd="0" presId="urn:microsoft.com/office/officeart/2005/8/layout/list1"/>
    <dgm:cxn modelId="{A3E33732-4754-4009-BE83-A13D090C9DD2}" type="presParOf" srcId="{2AB14C8B-2ABA-4525-85D0-CDF34F212BDD}" destId="{A4919428-2026-4E9E-8C5C-C54CCCB38048}" srcOrd="7" destOrd="0" presId="urn:microsoft.com/office/officeart/2005/8/layout/list1"/>
    <dgm:cxn modelId="{BAFF6A20-C38F-4402-BB53-81BE1759F553}" type="presParOf" srcId="{2AB14C8B-2ABA-4525-85D0-CDF34F212BDD}" destId="{0495C65F-81AB-4028-84DF-EBBAF8D44A76}" srcOrd="8" destOrd="0" presId="urn:microsoft.com/office/officeart/2005/8/layout/list1"/>
    <dgm:cxn modelId="{1AB4F3B9-EC47-4582-9BFD-87269D333D4C}" type="presParOf" srcId="{0495C65F-81AB-4028-84DF-EBBAF8D44A76}" destId="{97463B35-6E6F-4162-9432-739D007B5D49}" srcOrd="0" destOrd="0" presId="urn:microsoft.com/office/officeart/2005/8/layout/list1"/>
    <dgm:cxn modelId="{735052E2-1024-41F4-8278-510715FD549D}" type="presParOf" srcId="{0495C65F-81AB-4028-84DF-EBBAF8D44A76}" destId="{85C06D53-0207-4226-8A60-90F48F3E2AB6}" srcOrd="1" destOrd="0" presId="urn:microsoft.com/office/officeart/2005/8/layout/list1"/>
    <dgm:cxn modelId="{B7D8ACA1-DF60-4206-BD2E-AE5DBB837007}" type="presParOf" srcId="{2AB14C8B-2ABA-4525-85D0-CDF34F212BDD}" destId="{F1303FD4-3989-4364-AB0B-2AA0EC86739D}" srcOrd="9" destOrd="0" presId="urn:microsoft.com/office/officeart/2005/8/layout/list1"/>
    <dgm:cxn modelId="{C8638483-3B80-408E-B393-2E27964A008E}" type="presParOf" srcId="{2AB14C8B-2ABA-4525-85D0-CDF34F212BDD}" destId="{E251241F-A4F0-439C-8570-9E1E2854BB6D}" srcOrd="10" destOrd="0" presId="urn:microsoft.com/office/officeart/2005/8/layout/list1"/>
    <dgm:cxn modelId="{A6307C08-477E-4D79-8A43-B90DDAA0CE3B}" type="presParOf" srcId="{2AB14C8B-2ABA-4525-85D0-CDF34F212BDD}" destId="{A0CA7B92-6796-4FB6-9571-55391AAB92DD}" srcOrd="11" destOrd="0" presId="urn:microsoft.com/office/officeart/2005/8/layout/list1"/>
    <dgm:cxn modelId="{059965C7-A590-400F-A2D7-2DE5BA4104BE}" type="presParOf" srcId="{2AB14C8B-2ABA-4525-85D0-CDF34F212BDD}" destId="{E23AF4E1-55A2-4100-8953-3671D3AA3DDE}" srcOrd="12" destOrd="0" presId="urn:microsoft.com/office/officeart/2005/8/layout/list1"/>
    <dgm:cxn modelId="{A7466D41-29D8-4AF7-A280-F139B30CD2EA}" type="presParOf" srcId="{E23AF4E1-55A2-4100-8953-3671D3AA3DDE}" destId="{A04EA964-3884-4D0E-9B2E-BE307C9E78D9}" srcOrd="0" destOrd="0" presId="urn:microsoft.com/office/officeart/2005/8/layout/list1"/>
    <dgm:cxn modelId="{7B5EDDBD-9B9A-4188-8DF3-39885E29840D}" type="presParOf" srcId="{E23AF4E1-55A2-4100-8953-3671D3AA3DDE}" destId="{A6B74CAB-F716-42AE-B9C0-AE9381505270}" srcOrd="1" destOrd="0" presId="urn:microsoft.com/office/officeart/2005/8/layout/list1"/>
    <dgm:cxn modelId="{C54A6C51-8E89-4535-B92B-12E0675ED358}" type="presParOf" srcId="{2AB14C8B-2ABA-4525-85D0-CDF34F212BDD}" destId="{9EAC2250-A35D-47B6-B028-108A113D6CB5}" srcOrd="13" destOrd="0" presId="urn:microsoft.com/office/officeart/2005/8/layout/list1"/>
    <dgm:cxn modelId="{56D5C39D-E1B5-42C3-BB6D-6DB460612B7B}" type="presParOf" srcId="{2AB14C8B-2ABA-4525-85D0-CDF34F212BDD}" destId="{72C82A9E-41B9-44C9-813F-77CC7CBBE746}" srcOrd="14" destOrd="0" presId="urn:microsoft.com/office/officeart/2005/8/layout/list1"/>
    <dgm:cxn modelId="{55ED5DB0-25E8-4B2B-B4A7-32698DA0B73C}" type="presParOf" srcId="{2AB14C8B-2ABA-4525-85D0-CDF34F212BDD}" destId="{E90865B9-3FBA-4614-AB9C-F0CE8AF56AFF}" srcOrd="15" destOrd="0" presId="urn:microsoft.com/office/officeart/2005/8/layout/list1"/>
    <dgm:cxn modelId="{6ED2AD47-3C5D-49FD-A4DD-BEEF58A72234}" type="presParOf" srcId="{2AB14C8B-2ABA-4525-85D0-CDF34F212BDD}" destId="{1A74816F-7B44-4341-A76C-027520BD5667}" srcOrd="16" destOrd="0" presId="urn:microsoft.com/office/officeart/2005/8/layout/list1"/>
    <dgm:cxn modelId="{8371400C-6262-453A-A801-E92AEA3200B0}" type="presParOf" srcId="{1A74816F-7B44-4341-A76C-027520BD5667}" destId="{69D2E8A9-F6DE-4B71-84C0-82E0079AA02C}" srcOrd="0" destOrd="0" presId="urn:microsoft.com/office/officeart/2005/8/layout/list1"/>
    <dgm:cxn modelId="{A1C89E32-5BBB-4C5A-8B4E-DF3B2138017F}" type="presParOf" srcId="{1A74816F-7B44-4341-A76C-027520BD5667}" destId="{D86B8430-76CF-4945-8176-F7BD0B9A56B6}" srcOrd="1" destOrd="0" presId="urn:microsoft.com/office/officeart/2005/8/layout/list1"/>
    <dgm:cxn modelId="{FE998A4F-2CDA-4833-A8C6-A1E2C6888D26}" type="presParOf" srcId="{2AB14C8B-2ABA-4525-85D0-CDF34F212BDD}" destId="{D3FD53DB-F30E-4622-B3ED-FCE87B4F33E8}" srcOrd="17" destOrd="0" presId="urn:microsoft.com/office/officeart/2005/8/layout/list1"/>
    <dgm:cxn modelId="{8C006B9B-8AEE-4FEC-A591-3AD1A56FAD95}" type="presParOf" srcId="{2AB14C8B-2ABA-4525-85D0-CDF34F212BDD}" destId="{FA5BC28B-0FD7-4E1C-8EEE-33DF38810348}" srcOrd="18" destOrd="0" presId="urn:microsoft.com/office/officeart/2005/8/layout/list1"/>
    <dgm:cxn modelId="{2231997C-3F15-4968-AC77-088048426D04}" type="presParOf" srcId="{2AB14C8B-2ABA-4525-85D0-CDF34F212BDD}" destId="{4C955C2C-1A5D-42CB-B8F4-B9AE224B1CE9}" srcOrd="19" destOrd="0" presId="urn:microsoft.com/office/officeart/2005/8/layout/list1"/>
    <dgm:cxn modelId="{466E70B0-27D4-4E31-9EC9-C6DD111C5164}" type="presParOf" srcId="{2AB14C8B-2ABA-4525-85D0-CDF34F212BDD}" destId="{9DC1E456-2752-4D2C-89CE-43939964FE05}" srcOrd="20" destOrd="0" presId="urn:microsoft.com/office/officeart/2005/8/layout/list1"/>
    <dgm:cxn modelId="{A92CFC45-EBD1-498F-B80D-7B087148759C}" type="presParOf" srcId="{9DC1E456-2752-4D2C-89CE-43939964FE05}" destId="{F106B70C-504A-443D-B816-19363E4077EB}" srcOrd="0" destOrd="0" presId="urn:microsoft.com/office/officeart/2005/8/layout/list1"/>
    <dgm:cxn modelId="{1A489AD8-1598-4235-BAEF-43B3832E14D2}" type="presParOf" srcId="{9DC1E456-2752-4D2C-89CE-43939964FE05}" destId="{98BCAAC0-BA73-44F3-97A2-29F2A929CA3E}" srcOrd="1" destOrd="0" presId="urn:microsoft.com/office/officeart/2005/8/layout/list1"/>
    <dgm:cxn modelId="{61FA6DC5-DC68-48AC-9F8A-84560BE8AA03}" type="presParOf" srcId="{2AB14C8B-2ABA-4525-85D0-CDF34F212BDD}" destId="{DCAED375-4CB8-42CC-B354-EA0600F8BF30}" srcOrd="21" destOrd="0" presId="urn:microsoft.com/office/officeart/2005/8/layout/list1"/>
    <dgm:cxn modelId="{053F4309-85D4-47B6-87A7-7F2B1B884793}" type="presParOf" srcId="{2AB14C8B-2ABA-4525-85D0-CDF34F212BDD}" destId="{DD62A12B-2D7A-42C3-8831-2EEC2E7BFA1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3FE7-CAF4-4F59-9EE5-DE4CB9289D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CC962FD-C011-4CD1-A44C-386CF6F4F0B2}">
      <dgm:prSet phldrT="[Texto]" custT="1"/>
      <dgm:spPr/>
      <dgm:t>
        <a:bodyPr/>
        <a:lstStyle/>
        <a:p>
          <a:r>
            <a:rPr lang="es-ES" sz="1800" dirty="0" smtClean="0">
              <a:solidFill>
                <a:schemeClr val="tx1"/>
              </a:solidFill>
              <a:latin typeface="Arial Narrow" panose="020B0606020202030204" pitchFamily="34" charset="0"/>
            </a:rPr>
            <a:t>SPT: Sistema Principal de Transmisión</a:t>
          </a:r>
          <a:endParaRPr lang="es-ES" sz="1800" dirty="0">
            <a:solidFill>
              <a:schemeClr val="tx1"/>
            </a:solidFill>
            <a:latin typeface="Arial Narrow" panose="020B0606020202030204" pitchFamily="34" charset="0"/>
          </a:endParaRPr>
        </a:p>
      </dgm:t>
    </dgm:pt>
    <dgm:pt modelId="{D37AC3FF-57B7-4D28-829C-5E77C7E9C165}" type="parTrans" cxnId="{F0C10E4E-6CB9-480D-AE59-16C1600014B2}">
      <dgm:prSet/>
      <dgm:spPr/>
      <dgm:t>
        <a:bodyPr/>
        <a:lstStyle/>
        <a:p>
          <a:endParaRPr lang="es-ES"/>
        </a:p>
      </dgm:t>
    </dgm:pt>
    <dgm:pt modelId="{C6551CA5-F6AC-44F7-B197-FB300057F297}" type="sibTrans" cxnId="{F0C10E4E-6CB9-480D-AE59-16C1600014B2}">
      <dgm:prSet/>
      <dgm:spPr/>
      <dgm:t>
        <a:bodyPr/>
        <a:lstStyle/>
        <a:p>
          <a:endParaRPr lang="es-ES"/>
        </a:p>
      </dgm:t>
    </dgm:pt>
    <dgm:pt modelId="{BA2AE392-9FA0-4814-96A2-15D9B944FDD6}">
      <dgm:prSet phldrT="[Texto]" custT="1"/>
      <dgm:spPr/>
      <dgm:t>
        <a:bodyPr/>
        <a:lstStyle/>
        <a:p>
          <a:r>
            <a:rPr lang="es-ES" sz="1750" dirty="0" smtClean="0">
              <a:solidFill>
                <a:schemeClr val="tx1"/>
              </a:solidFill>
              <a:latin typeface="Arial Narrow" panose="020B0606020202030204" pitchFamily="34" charset="0"/>
            </a:rPr>
            <a:t>SST: Sistema Secundario de Transmisión</a:t>
          </a:r>
          <a:endParaRPr lang="es-ES" sz="1750" dirty="0"/>
        </a:p>
      </dgm:t>
    </dgm:pt>
    <dgm:pt modelId="{D287F614-BE64-4479-918A-5D80B18BD60E}" type="parTrans" cxnId="{E0E74956-69A0-42E7-A695-48C3B0055108}">
      <dgm:prSet/>
      <dgm:spPr/>
      <dgm:t>
        <a:bodyPr/>
        <a:lstStyle/>
        <a:p>
          <a:endParaRPr lang="es-ES"/>
        </a:p>
      </dgm:t>
    </dgm:pt>
    <dgm:pt modelId="{9E1D3E74-57CD-46AC-BCF9-B24CBD9F7E0F}" type="sibTrans" cxnId="{E0E74956-69A0-42E7-A695-48C3B0055108}">
      <dgm:prSet/>
      <dgm:spPr/>
      <dgm:t>
        <a:bodyPr/>
        <a:lstStyle/>
        <a:p>
          <a:endParaRPr lang="es-ES"/>
        </a:p>
      </dgm:t>
    </dgm:pt>
    <dgm:pt modelId="{C74B0597-2BAB-4294-BC24-CA5607DFFDF2}" type="pres">
      <dgm:prSet presAssocID="{9C4C3FE7-CAF4-4F59-9EE5-DE4CB9289DCF}" presName="linear" presStyleCnt="0">
        <dgm:presLayoutVars>
          <dgm:dir/>
          <dgm:animLvl val="lvl"/>
          <dgm:resizeHandles val="exact"/>
        </dgm:presLayoutVars>
      </dgm:prSet>
      <dgm:spPr/>
      <dgm:t>
        <a:bodyPr/>
        <a:lstStyle/>
        <a:p>
          <a:endParaRPr lang="es-ES"/>
        </a:p>
      </dgm:t>
    </dgm:pt>
    <dgm:pt modelId="{B718BF57-4996-419D-9A61-D0B80F00A5D9}" type="pres">
      <dgm:prSet presAssocID="{4CC962FD-C011-4CD1-A44C-386CF6F4F0B2}" presName="parentLin" presStyleCnt="0"/>
      <dgm:spPr/>
    </dgm:pt>
    <dgm:pt modelId="{6BDD3343-C5A6-4AE3-9799-7B0627973F90}" type="pres">
      <dgm:prSet presAssocID="{4CC962FD-C011-4CD1-A44C-386CF6F4F0B2}" presName="parentLeftMargin" presStyleLbl="node1" presStyleIdx="0" presStyleCnt="2"/>
      <dgm:spPr/>
      <dgm:t>
        <a:bodyPr/>
        <a:lstStyle/>
        <a:p>
          <a:endParaRPr lang="es-ES"/>
        </a:p>
      </dgm:t>
    </dgm:pt>
    <dgm:pt modelId="{0312CF39-C7CD-42F6-947D-4A40D3D07B36}" type="pres">
      <dgm:prSet presAssocID="{4CC962FD-C011-4CD1-A44C-386CF6F4F0B2}" presName="parentText" presStyleLbl="node1" presStyleIdx="0" presStyleCnt="2" custScaleX="141753">
        <dgm:presLayoutVars>
          <dgm:chMax val="0"/>
          <dgm:bulletEnabled val="1"/>
        </dgm:presLayoutVars>
      </dgm:prSet>
      <dgm:spPr/>
      <dgm:t>
        <a:bodyPr/>
        <a:lstStyle/>
        <a:p>
          <a:endParaRPr lang="es-ES"/>
        </a:p>
      </dgm:t>
    </dgm:pt>
    <dgm:pt modelId="{D53A72FD-3E17-4951-88FE-F8930857318B}" type="pres">
      <dgm:prSet presAssocID="{4CC962FD-C011-4CD1-A44C-386CF6F4F0B2}" presName="negativeSpace" presStyleCnt="0"/>
      <dgm:spPr/>
    </dgm:pt>
    <dgm:pt modelId="{A495F0A5-00CA-4AB2-B303-73638AC2DA41}" type="pres">
      <dgm:prSet presAssocID="{4CC962FD-C011-4CD1-A44C-386CF6F4F0B2}" presName="childText" presStyleLbl="conFgAcc1" presStyleIdx="0" presStyleCnt="2">
        <dgm:presLayoutVars>
          <dgm:bulletEnabled val="1"/>
        </dgm:presLayoutVars>
      </dgm:prSet>
      <dgm:spPr/>
    </dgm:pt>
    <dgm:pt modelId="{B96DED06-BD7B-44B8-8CD4-8FFC7AA13850}" type="pres">
      <dgm:prSet presAssocID="{C6551CA5-F6AC-44F7-B197-FB300057F297}" presName="spaceBetweenRectangles" presStyleCnt="0"/>
      <dgm:spPr/>
    </dgm:pt>
    <dgm:pt modelId="{C763D1BD-0E2A-4434-927C-12C1E5453248}" type="pres">
      <dgm:prSet presAssocID="{BA2AE392-9FA0-4814-96A2-15D9B944FDD6}" presName="parentLin" presStyleCnt="0"/>
      <dgm:spPr/>
    </dgm:pt>
    <dgm:pt modelId="{4FE100C1-00D9-483F-A20E-4B51608E29ED}" type="pres">
      <dgm:prSet presAssocID="{BA2AE392-9FA0-4814-96A2-15D9B944FDD6}" presName="parentLeftMargin" presStyleLbl="node1" presStyleIdx="0" presStyleCnt="2"/>
      <dgm:spPr/>
      <dgm:t>
        <a:bodyPr/>
        <a:lstStyle/>
        <a:p>
          <a:endParaRPr lang="es-ES"/>
        </a:p>
      </dgm:t>
    </dgm:pt>
    <dgm:pt modelId="{BE1275C2-AB4B-4078-A9BA-CF3E5ECB526C}" type="pres">
      <dgm:prSet presAssocID="{BA2AE392-9FA0-4814-96A2-15D9B944FDD6}" presName="parentText" presStyleLbl="node1" presStyleIdx="1" presStyleCnt="2" custScaleX="159875">
        <dgm:presLayoutVars>
          <dgm:chMax val="0"/>
          <dgm:bulletEnabled val="1"/>
        </dgm:presLayoutVars>
      </dgm:prSet>
      <dgm:spPr/>
      <dgm:t>
        <a:bodyPr/>
        <a:lstStyle/>
        <a:p>
          <a:endParaRPr lang="es-ES"/>
        </a:p>
      </dgm:t>
    </dgm:pt>
    <dgm:pt modelId="{E06083C0-C6FE-4975-816F-C3E0D78C7DBE}" type="pres">
      <dgm:prSet presAssocID="{BA2AE392-9FA0-4814-96A2-15D9B944FDD6}" presName="negativeSpace" presStyleCnt="0"/>
      <dgm:spPr/>
    </dgm:pt>
    <dgm:pt modelId="{9A018F94-432F-443A-B987-B1C39E284A84}" type="pres">
      <dgm:prSet presAssocID="{BA2AE392-9FA0-4814-96A2-15D9B944FDD6}" presName="childText" presStyleLbl="conFgAcc1" presStyleIdx="1" presStyleCnt="2">
        <dgm:presLayoutVars>
          <dgm:bulletEnabled val="1"/>
        </dgm:presLayoutVars>
      </dgm:prSet>
      <dgm:spPr/>
    </dgm:pt>
  </dgm:ptLst>
  <dgm:cxnLst>
    <dgm:cxn modelId="{E0E74956-69A0-42E7-A695-48C3B0055108}" srcId="{9C4C3FE7-CAF4-4F59-9EE5-DE4CB9289DCF}" destId="{BA2AE392-9FA0-4814-96A2-15D9B944FDD6}" srcOrd="1" destOrd="0" parTransId="{D287F614-BE64-4479-918A-5D80B18BD60E}" sibTransId="{9E1D3E74-57CD-46AC-BCF9-B24CBD9F7E0F}"/>
    <dgm:cxn modelId="{F0C10E4E-6CB9-480D-AE59-16C1600014B2}" srcId="{9C4C3FE7-CAF4-4F59-9EE5-DE4CB9289DCF}" destId="{4CC962FD-C011-4CD1-A44C-386CF6F4F0B2}" srcOrd="0" destOrd="0" parTransId="{D37AC3FF-57B7-4D28-829C-5E77C7E9C165}" sibTransId="{C6551CA5-F6AC-44F7-B197-FB300057F297}"/>
    <dgm:cxn modelId="{C22DC893-BF51-4E88-9B60-8A9A7936B6E2}" type="presOf" srcId="{9C4C3FE7-CAF4-4F59-9EE5-DE4CB9289DCF}" destId="{C74B0597-2BAB-4294-BC24-CA5607DFFDF2}" srcOrd="0" destOrd="0" presId="urn:microsoft.com/office/officeart/2005/8/layout/list1"/>
    <dgm:cxn modelId="{C66557E1-A8E9-45D0-8F38-63E647BFCEA9}" type="presOf" srcId="{BA2AE392-9FA0-4814-96A2-15D9B944FDD6}" destId="{4FE100C1-00D9-483F-A20E-4B51608E29ED}" srcOrd="0" destOrd="0" presId="urn:microsoft.com/office/officeart/2005/8/layout/list1"/>
    <dgm:cxn modelId="{3114FB14-CAA6-4273-99C7-4801A24BAF85}" type="presOf" srcId="{4CC962FD-C011-4CD1-A44C-386CF6F4F0B2}" destId="{6BDD3343-C5A6-4AE3-9799-7B0627973F90}" srcOrd="0" destOrd="0" presId="urn:microsoft.com/office/officeart/2005/8/layout/list1"/>
    <dgm:cxn modelId="{E8C57FA8-ADB5-4A03-AE0F-7F7A8078C1DF}" type="presOf" srcId="{4CC962FD-C011-4CD1-A44C-386CF6F4F0B2}" destId="{0312CF39-C7CD-42F6-947D-4A40D3D07B36}" srcOrd="1" destOrd="0" presId="urn:microsoft.com/office/officeart/2005/8/layout/list1"/>
    <dgm:cxn modelId="{765A9751-7F55-4A01-9D85-25D1CC84DB7C}" type="presOf" srcId="{BA2AE392-9FA0-4814-96A2-15D9B944FDD6}" destId="{BE1275C2-AB4B-4078-A9BA-CF3E5ECB526C}" srcOrd="1" destOrd="0" presId="urn:microsoft.com/office/officeart/2005/8/layout/list1"/>
    <dgm:cxn modelId="{5C5070CB-3BC8-4765-A787-5E8B31DE7CCD}" type="presParOf" srcId="{C74B0597-2BAB-4294-BC24-CA5607DFFDF2}" destId="{B718BF57-4996-419D-9A61-D0B80F00A5D9}" srcOrd="0" destOrd="0" presId="urn:microsoft.com/office/officeart/2005/8/layout/list1"/>
    <dgm:cxn modelId="{898CF5BB-2AAF-43D7-8CAB-CB17A83BA83C}" type="presParOf" srcId="{B718BF57-4996-419D-9A61-D0B80F00A5D9}" destId="{6BDD3343-C5A6-4AE3-9799-7B0627973F90}" srcOrd="0" destOrd="0" presId="urn:microsoft.com/office/officeart/2005/8/layout/list1"/>
    <dgm:cxn modelId="{FE2B77B4-D6EA-4BBC-988D-F473456D46F0}" type="presParOf" srcId="{B718BF57-4996-419D-9A61-D0B80F00A5D9}" destId="{0312CF39-C7CD-42F6-947D-4A40D3D07B36}" srcOrd="1" destOrd="0" presId="urn:microsoft.com/office/officeart/2005/8/layout/list1"/>
    <dgm:cxn modelId="{9F8FBD2B-D217-4664-A432-71E1FB4AB3A1}" type="presParOf" srcId="{C74B0597-2BAB-4294-BC24-CA5607DFFDF2}" destId="{D53A72FD-3E17-4951-88FE-F8930857318B}" srcOrd="1" destOrd="0" presId="urn:microsoft.com/office/officeart/2005/8/layout/list1"/>
    <dgm:cxn modelId="{F51B7A57-CA88-4335-9D37-EB7A35D3FE35}" type="presParOf" srcId="{C74B0597-2BAB-4294-BC24-CA5607DFFDF2}" destId="{A495F0A5-00CA-4AB2-B303-73638AC2DA41}" srcOrd="2" destOrd="0" presId="urn:microsoft.com/office/officeart/2005/8/layout/list1"/>
    <dgm:cxn modelId="{BFF245F4-F95D-4001-84E7-24A56CD23956}" type="presParOf" srcId="{C74B0597-2BAB-4294-BC24-CA5607DFFDF2}" destId="{B96DED06-BD7B-44B8-8CD4-8FFC7AA13850}" srcOrd="3" destOrd="0" presId="urn:microsoft.com/office/officeart/2005/8/layout/list1"/>
    <dgm:cxn modelId="{529F8066-8EF7-4A86-920D-C0452B049CFF}" type="presParOf" srcId="{C74B0597-2BAB-4294-BC24-CA5607DFFDF2}" destId="{C763D1BD-0E2A-4434-927C-12C1E5453248}" srcOrd="4" destOrd="0" presId="urn:microsoft.com/office/officeart/2005/8/layout/list1"/>
    <dgm:cxn modelId="{D1A17A2D-3932-4817-97EC-E7B812759EF6}" type="presParOf" srcId="{C763D1BD-0E2A-4434-927C-12C1E5453248}" destId="{4FE100C1-00D9-483F-A20E-4B51608E29ED}" srcOrd="0" destOrd="0" presId="urn:microsoft.com/office/officeart/2005/8/layout/list1"/>
    <dgm:cxn modelId="{B9D4B17A-1E08-4F05-9BB0-D8B22714E7CA}" type="presParOf" srcId="{C763D1BD-0E2A-4434-927C-12C1E5453248}" destId="{BE1275C2-AB4B-4078-A9BA-CF3E5ECB526C}" srcOrd="1" destOrd="0" presId="urn:microsoft.com/office/officeart/2005/8/layout/list1"/>
    <dgm:cxn modelId="{0293383B-36C9-439C-880F-36A5B3F5CA4B}" type="presParOf" srcId="{C74B0597-2BAB-4294-BC24-CA5607DFFDF2}" destId="{E06083C0-C6FE-4975-816F-C3E0D78C7DBE}" srcOrd="5" destOrd="0" presId="urn:microsoft.com/office/officeart/2005/8/layout/list1"/>
    <dgm:cxn modelId="{24E48A00-5A33-4D2C-B735-9E2A0CEABD02}" type="presParOf" srcId="{C74B0597-2BAB-4294-BC24-CA5607DFFDF2}" destId="{9A018F94-432F-443A-B987-B1C39E284A8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C3FE7-CAF4-4F59-9EE5-DE4CB9289D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CC962FD-C011-4CD1-A44C-386CF6F4F0B2}">
      <dgm:prSet phldrT="[Texto]" custT="1"/>
      <dgm:spPr/>
      <dgm:t>
        <a:bodyPr/>
        <a:lstStyle/>
        <a:p>
          <a:r>
            <a:rPr lang="es-ES" sz="1800" dirty="0" smtClean="0">
              <a:solidFill>
                <a:schemeClr val="tx1"/>
              </a:solidFill>
              <a:latin typeface="Arial Narrow" panose="020B0606020202030204" pitchFamily="34" charset="0"/>
            </a:rPr>
            <a:t>SGT: Sistema Garantizado de Transmisión</a:t>
          </a:r>
          <a:endParaRPr lang="es-ES" sz="1800" dirty="0">
            <a:solidFill>
              <a:schemeClr val="tx1"/>
            </a:solidFill>
            <a:latin typeface="Arial Narrow" panose="020B0606020202030204" pitchFamily="34" charset="0"/>
          </a:endParaRPr>
        </a:p>
      </dgm:t>
    </dgm:pt>
    <dgm:pt modelId="{D37AC3FF-57B7-4D28-829C-5E77C7E9C165}" type="parTrans" cxnId="{F0C10E4E-6CB9-480D-AE59-16C1600014B2}">
      <dgm:prSet/>
      <dgm:spPr/>
      <dgm:t>
        <a:bodyPr/>
        <a:lstStyle/>
        <a:p>
          <a:endParaRPr lang="es-ES"/>
        </a:p>
      </dgm:t>
    </dgm:pt>
    <dgm:pt modelId="{C6551CA5-F6AC-44F7-B197-FB300057F297}" type="sibTrans" cxnId="{F0C10E4E-6CB9-480D-AE59-16C1600014B2}">
      <dgm:prSet/>
      <dgm:spPr/>
      <dgm:t>
        <a:bodyPr/>
        <a:lstStyle/>
        <a:p>
          <a:endParaRPr lang="es-ES"/>
        </a:p>
      </dgm:t>
    </dgm:pt>
    <dgm:pt modelId="{BA2AE392-9FA0-4814-96A2-15D9B944FDD6}">
      <dgm:prSet phldrT="[Texto]" custT="1"/>
      <dgm:spPr/>
      <dgm:t>
        <a:bodyPr/>
        <a:lstStyle/>
        <a:p>
          <a:r>
            <a:rPr lang="es-ES" sz="1750" dirty="0" smtClean="0">
              <a:solidFill>
                <a:srgbClr val="FF0000"/>
              </a:solidFill>
              <a:latin typeface="Arial Narrow" panose="020B0606020202030204" pitchFamily="34" charset="0"/>
            </a:rPr>
            <a:t>SCT: Sistema Complementario de Transmisión</a:t>
          </a:r>
          <a:endParaRPr lang="es-ES" sz="1750" dirty="0">
            <a:solidFill>
              <a:srgbClr val="FF0000"/>
            </a:solidFill>
          </a:endParaRPr>
        </a:p>
      </dgm:t>
    </dgm:pt>
    <dgm:pt modelId="{D287F614-BE64-4479-918A-5D80B18BD60E}" type="parTrans" cxnId="{E0E74956-69A0-42E7-A695-48C3B0055108}">
      <dgm:prSet/>
      <dgm:spPr/>
      <dgm:t>
        <a:bodyPr/>
        <a:lstStyle/>
        <a:p>
          <a:endParaRPr lang="es-ES"/>
        </a:p>
      </dgm:t>
    </dgm:pt>
    <dgm:pt modelId="{9E1D3E74-57CD-46AC-BCF9-B24CBD9F7E0F}" type="sibTrans" cxnId="{E0E74956-69A0-42E7-A695-48C3B0055108}">
      <dgm:prSet/>
      <dgm:spPr/>
      <dgm:t>
        <a:bodyPr/>
        <a:lstStyle/>
        <a:p>
          <a:endParaRPr lang="es-ES"/>
        </a:p>
      </dgm:t>
    </dgm:pt>
    <dgm:pt modelId="{A319E4B8-A343-4642-A2A6-C0BE287D80F3}">
      <dgm:prSet phldrT="[Texto]"/>
      <dgm:spPr/>
      <dgm:t>
        <a:bodyPr/>
        <a:lstStyle/>
        <a:p>
          <a:r>
            <a:rPr lang="es-ES" dirty="0" smtClean="0">
              <a:solidFill>
                <a:schemeClr val="tx1"/>
              </a:solidFill>
              <a:latin typeface="Arial Narrow" panose="020B0606020202030204" pitchFamily="34" charset="0"/>
            </a:rPr>
            <a:t>SPT: Sistema Principal de Transmisión</a:t>
          </a:r>
          <a:endParaRPr lang="es-ES" dirty="0"/>
        </a:p>
      </dgm:t>
    </dgm:pt>
    <dgm:pt modelId="{F6A97E16-DDF7-4D26-BE64-4C50FADC83D7}" type="parTrans" cxnId="{5D31EBBE-5990-45BD-A0C2-79E86FC10A11}">
      <dgm:prSet/>
      <dgm:spPr/>
      <dgm:t>
        <a:bodyPr/>
        <a:lstStyle/>
        <a:p>
          <a:endParaRPr lang="es-ES"/>
        </a:p>
      </dgm:t>
    </dgm:pt>
    <dgm:pt modelId="{07E0BBA8-7506-4C7C-8034-FF89399EA654}" type="sibTrans" cxnId="{5D31EBBE-5990-45BD-A0C2-79E86FC10A11}">
      <dgm:prSet/>
      <dgm:spPr/>
      <dgm:t>
        <a:bodyPr/>
        <a:lstStyle/>
        <a:p>
          <a:endParaRPr lang="es-ES"/>
        </a:p>
      </dgm:t>
    </dgm:pt>
    <dgm:pt modelId="{84C22E46-5B76-4AD2-AB26-6FEB2257C33B}">
      <dgm:prSet phldrT="[Texto]"/>
      <dgm:spPr/>
      <dgm:t>
        <a:bodyPr/>
        <a:lstStyle/>
        <a:p>
          <a:r>
            <a:rPr lang="es-ES" dirty="0" smtClean="0">
              <a:solidFill>
                <a:srgbClr val="FF0000"/>
              </a:solidFill>
              <a:latin typeface="Arial Narrow" panose="020B0606020202030204" pitchFamily="34" charset="0"/>
            </a:rPr>
            <a:t>SST: Sistema Secundario de Transmisión</a:t>
          </a:r>
          <a:endParaRPr lang="es-ES" dirty="0">
            <a:solidFill>
              <a:srgbClr val="FF0000"/>
            </a:solidFill>
          </a:endParaRPr>
        </a:p>
      </dgm:t>
    </dgm:pt>
    <dgm:pt modelId="{6B23D69F-5926-4BF2-B3B1-6F38A92D8312}" type="parTrans" cxnId="{58997824-686B-463B-A42B-AB89F895A44D}">
      <dgm:prSet/>
      <dgm:spPr/>
      <dgm:t>
        <a:bodyPr/>
        <a:lstStyle/>
        <a:p>
          <a:endParaRPr lang="es-ES"/>
        </a:p>
      </dgm:t>
    </dgm:pt>
    <dgm:pt modelId="{898A49F6-0EAD-4C44-9C28-BB5D1F966631}" type="sibTrans" cxnId="{58997824-686B-463B-A42B-AB89F895A44D}">
      <dgm:prSet/>
      <dgm:spPr/>
      <dgm:t>
        <a:bodyPr/>
        <a:lstStyle/>
        <a:p>
          <a:endParaRPr lang="es-ES"/>
        </a:p>
      </dgm:t>
    </dgm:pt>
    <dgm:pt modelId="{C74B0597-2BAB-4294-BC24-CA5607DFFDF2}" type="pres">
      <dgm:prSet presAssocID="{9C4C3FE7-CAF4-4F59-9EE5-DE4CB9289DCF}" presName="linear" presStyleCnt="0">
        <dgm:presLayoutVars>
          <dgm:dir/>
          <dgm:animLvl val="lvl"/>
          <dgm:resizeHandles val="exact"/>
        </dgm:presLayoutVars>
      </dgm:prSet>
      <dgm:spPr/>
      <dgm:t>
        <a:bodyPr/>
        <a:lstStyle/>
        <a:p>
          <a:endParaRPr lang="es-ES"/>
        </a:p>
      </dgm:t>
    </dgm:pt>
    <dgm:pt modelId="{B718BF57-4996-419D-9A61-D0B80F00A5D9}" type="pres">
      <dgm:prSet presAssocID="{4CC962FD-C011-4CD1-A44C-386CF6F4F0B2}" presName="parentLin" presStyleCnt="0"/>
      <dgm:spPr/>
    </dgm:pt>
    <dgm:pt modelId="{6BDD3343-C5A6-4AE3-9799-7B0627973F90}" type="pres">
      <dgm:prSet presAssocID="{4CC962FD-C011-4CD1-A44C-386CF6F4F0B2}" presName="parentLeftMargin" presStyleLbl="node1" presStyleIdx="0" presStyleCnt="4"/>
      <dgm:spPr/>
      <dgm:t>
        <a:bodyPr/>
        <a:lstStyle/>
        <a:p>
          <a:endParaRPr lang="es-ES"/>
        </a:p>
      </dgm:t>
    </dgm:pt>
    <dgm:pt modelId="{0312CF39-C7CD-42F6-947D-4A40D3D07B36}" type="pres">
      <dgm:prSet presAssocID="{4CC962FD-C011-4CD1-A44C-386CF6F4F0B2}" presName="parentText" presStyleLbl="node1" presStyleIdx="0" presStyleCnt="4" custScaleX="141753">
        <dgm:presLayoutVars>
          <dgm:chMax val="0"/>
          <dgm:bulletEnabled val="1"/>
        </dgm:presLayoutVars>
      </dgm:prSet>
      <dgm:spPr/>
      <dgm:t>
        <a:bodyPr/>
        <a:lstStyle/>
        <a:p>
          <a:endParaRPr lang="es-ES"/>
        </a:p>
      </dgm:t>
    </dgm:pt>
    <dgm:pt modelId="{D53A72FD-3E17-4951-88FE-F8930857318B}" type="pres">
      <dgm:prSet presAssocID="{4CC962FD-C011-4CD1-A44C-386CF6F4F0B2}" presName="negativeSpace" presStyleCnt="0"/>
      <dgm:spPr/>
    </dgm:pt>
    <dgm:pt modelId="{A495F0A5-00CA-4AB2-B303-73638AC2DA41}" type="pres">
      <dgm:prSet presAssocID="{4CC962FD-C011-4CD1-A44C-386CF6F4F0B2}" presName="childText" presStyleLbl="conFgAcc1" presStyleIdx="0" presStyleCnt="4">
        <dgm:presLayoutVars>
          <dgm:bulletEnabled val="1"/>
        </dgm:presLayoutVars>
      </dgm:prSet>
      <dgm:spPr/>
    </dgm:pt>
    <dgm:pt modelId="{B96DED06-BD7B-44B8-8CD4-8FFC7AA13850}" type="pres">
      <dgm:prSet presAssocID="{C6551CA5-F6AC-44F7-B197-FB300057F297}" presName="spaceBetweenRectangles" presStyleCnt="0"/>
      <dgm:spPr/>
    </dgm:pt>
    <dgm:pt modelId="{C763D1BD-0E2A-4434-927C-12C1E5453248}" type="pres">
      <dgm:prSet presAssocID="{BA2AE392-9FA0-4814-96A2-15D9B944FDD6}" presName="parentLin" presStyleCnt="0"/>
      <dgm:spPr/>
    </dgm:pt>
    <dgm:pt modelId="{4FE100C1-00D9-483F-A20E-4B51608E29ED}" type="pres">
      <dgm:prSet presAssocID="{BA2AE392-9FA0-4814-96A2-15D9B944FDD6}" presName="parentLeftMargin" presStyleLbl="node1" presStyleIdx="0" presStyleCnt="4"/>
      <dgm:spPr/>
      <dgm:t>
        <a:bodyPr/>
        <a:lstStyle/>
        <a:p>
          <a:endParaRPr lang="es-ES"/>
        </a:p>
      </dgm:t>
    </dgm:pt>
    <dgm:pt modelId="{BE1275C2-AB4B-4078-A9BA-CF3E5ECB526C}" type="pres">
      <dgm:prSet presAssocID="{BA2AE392-9FA0-4814-96A2-15D9B944FDD6}" presName="parentText" presStyleLbl="node1" presStyleIdx="1" presStyleCnt="4" custScaleX="159875">
        <dgm:presLayoutVars>
          <dgm:chMax val="0"/>
          <dgm:bulletEnabled val="1"/>
        </dgm:presLayoutVars>
      </dgm:prSet>
      <dgm:spPr/>
      <dgm:t>
        <a:bodyPr/>
        <a:lstStyle/>
        <a:p>
          <a:endParaRPr lang="es-ES"/>
        </a:p>
      </dgm:t>
    </dgm:pt>
    <dgm:pt modelId="{E06083C0-C6FE-4975-816F-C3E0D78C7DBE}" type="pres">
      <dgm:prSet presAssocID="{BA2AE392-9FA0-4814-96A2-15D9B944FDD6}" presName="negativeSpace" presStyleCnt="0"/>
      <dgm:spPr/>
    </dgm:pt>
    <dgm:pt modelId="{9A018F94-432F-443A-B987-B1C39E284A84}" type="pres">
      <dgm:prSet presAssocID="{BA2AE392-9FA0-4814-96A2-15D9B944FDD6}" presName="childText" presStyleLbl="conFgAcc1" presStyleIdx="1" presStyleCnt="4">
        <dgm:presLayoutVars>
          <dgm:bulletEnabled val="1"/>
        </dgm:presLayoutVars>
      </dgm:prSet>
      <dgm:spPr/>
    </dgm:pt>
    <dgm:pt modelId="{18C25B98-6727-4F01-A2DA-2A6FDE6A3403}" type="pres">
      <dgm:prSet presAssocID="{9E1D3E74-57CD-46AC-BCF9-B24CBD9F7E0F}" presName="spaceBetweenRectangles" presStyleCnt="0"/>
      <dgm:spPr/>
    </dgm:pt>
    <dgm:pt modelId="{24DC888B-1A01-49D2-8CB6-B336BFDA8857}" type="pres">
      <dgm:prSet presAssocID="{A319E4B8-A343-4642-A2A6-C0BE287D80F3}" presName="parentLin" presStyleCnt="0"/>
      <dgm:spPr/>
    </dgm:pt>
    <dgm:pt modelId="{AC8F9B07-62AC-4414-8A28-71DEDA00857B}" type="pres">
      <dgm:prSet presAssocID="{A319E4B8-A343-4642-A2A6-C0BE287D80F3}" presName="parentLeftMargin" presStyleLbl="node1" presStyleIdx="1" presStyleCnt="4" custScaleX="159875"/>
      <dgm:spPr/>
      <dgm:t>
        <a:bodyPr/>
        <a:lstStyle/>
        <a:p>
          <a:endParaRPr lang="es-ES"/>
        </a:p>
      </dgm:t>
    </dgm:pt>
    <dgm:pt modelId="{FC2E284B-6B35-4E31-B7CE-718FC3F89EEA}" type="pres">
      <dgm:prSet presAssocID="{A319E4B8-A343-4642-A2A6-C0BE287D80F3}" presName="parentText" presStyleLbl="node1" presStyleIdx="2" presStyleCnt="4" custScaleX="205746">
        <dgm:presLayoutVars>
          <dgm:chMax val="0"/>
          <dgm:bulletEnabled val="1"/>
        </dgm:presLayoutVars>
      </dgm:prSet>
      <dgm:spPr/>
      <dgm:t>
        <a:bodyPr/>
        <a:lstStyle/>
        <a:p>
          <a:endParaRPr lang="es-ES"/>
        </a:p>
      </dgm:t>
    </dgm:pt>
    <dgm:pt modelId="{561FB814-4505-482C-989E-6F3E9D7B4969}" type="pres">
      <dgm:prSet presAssocID="{A319E4B8-A343-4642-A2A6-C0BE287D80F3}" presName="negativeSpace" presStyleCnt="0"/>
      <dgm:spPr/>
    </dgm:pt>
    <dgm:pt modelId="{BA9844BB-B538-40B2-B1CF-3B176FBDA825}" type="pres">
      <dgm:prSet presAssocID="{A319E4B8-A343-4642-A2A6-C0BE287D80F3}" presName="childText" presStyleLbl="conFgAcc1" presStyleIdx="2" presStyleCnt="4">
        <dgm:presLayoutVars>
          <dgm:bulletEnabled val="1"/>
        </dgm:presLayoutVars>
      </dgm:prSet>
      <dgm:spPr/>
    </dgm:pt>
    <dgm:pt modelId="{F2FB54A5-D9F8-4F6B-B083-A35CB65E564E}" type="pres">
      <dgm:prSet presAssocID="{07E0BBA8-7506-4C7C-8034-FF89399EA654}" presName="spaceBetweenRectangles" presStyleCnt="0"/>
      <dgm:spPr/>
    </dgm:pt>
    <dgm:pt modelId="{711E6522-D449-4618-8994-30EE38741494}" type="pres">
      <dgm:prSet presAssocID="{84C22E46-5B76-4AD2-AB26-6FEB2257C33B}" presName="parentLin" presStyleCnt="0"/>
      <dgm:spPr/>
    </dgm:pt>
    <dgm:pt modelId="{9AD1F48B-700D-4455-AA77-7EB858127878}" type="pres">
      <dgm:prSet presAssocID="{84C22E46-5B76-4AD2-AB26-6FEB2257C33B}" presName="parentLeftMargin" presStyleLbl="node1" presStyleIdx="2" presStyleCnt="4" custScaleX="159875"/>
      <dgm:spPr/>
      <dgm:t>
        <a:bodyPr/>
        <a:lstStyle/>
        <a:p>
          <a:endParaRPr lang="es-ES"/>
        </a:p>
      </dgm:t>
    </dgm:pt>
    <dgm:pt modelId="{F551B4BF-9C2F-42E8-B83B-6804F9578E09}" type="pres">
      <dgm:prSet presAssocID="{84C22E46-5B76-4AD2-AB26-6FEB2257C33B}" presName="parentText" presStyleLbl="node1" presStyleIdx="3" presStyleCnt="4" custScaleX="223678">
        <dgm:presLayoutVars>
          <dgm:chMax val="0"/>
          <dgm:bulletEnabled val="1"/>
        </dgm:presLayoutVars>
      </dgm:prSet>
      <dgm:spPr/>
      <dgm:t>
        <a:bodyPr/>
        <a:lstStyle/>
        <a:p>
          <a:endParaRPr lang="es-ES"/>
        </a:p>
      </dgm:t>
    </dgm:pt>
    <dgm:pt modelId="{C49B50FA-7862-4222-B37A-271CF0894044}" type="pres">
      <dgm:prSet presAssocID="{84C22E46-5B76-4AD2-AB26-6FEB2257C33B}" presName="negativeSpace" presStyleCnt="0"/>
      <dgm:spPr/>
    </dgm:pt>
    <dgm:pt modelId="{BEE5A969-233E-48EF-B771-74586C317945}" type="pres">
      <dgm:prSet presAssocID="{84C22E46-5B76-4AD2-AB26-6FEB2257C33B}" presName="childText" presStyleLbl="conFgAcc1" presStyleIdx="3" presStyleCnt="4">
        <dgm:presLayoutVars>
          <dgm:bulletEnabled val="1"/>
        </dgm:presLayoutVars>
      </dgm:prSet>
      <dgm:spPr/>
    </dgm:pt>
  </dgm:ptLst>
  <dgm:cxnLst>
    <dgm:cxn modelId="{58997824-686B-463B-A42B-AB89F895A44D}" srcId="{9C4C3FE7-CAF4-4F59-9EE5-DE4CB9289DCF}" destId="{84C22E46-5B76-4AD2-AB26-6FEB2257C33B}" srcOrd="3" destOrd="0" parTransId="{6B23D69F-5926-4BF2-B3B1-6F38A92D8312}" sibTransId="{898A49F6-0EAD-4C44-9C28-BB5D1F966631}"/>
    <dgm:cxn modelId="{E8C57FA8-ADB5-4A03-AE0F-7F7A8078C1DF}" type="presOf" srcId="{4CC962FD-C011-4CD1-A44C-386CF6F4F0B2}" destId="{0312CF39-C7CD-42F6-947D-4A40D3D07B36}" srcOrd="1" destOrd="0" presId="urn:microsoft.com/office/officeart/2005/8/layout/list1"/>
    <dgm:cxn modelId="{C22DC893-BF51-4E88-9B60-8A9A7936B6E2}" type="presOf" srcId="{9C4C3FE7-CAF4-4F59-9EE5-DE4CB9289DCF}" destId="{C74B0597-2BAB-4294-BC24-CA5607DFFDF2}" srcOrd="0" destOrd="0" presId="urn:microsoft.com/office/officeart/2005/8/layout/list1"/>
    <dgm:cxn modelId="{CF0FC99F-2FEA-42AF-91C9-013080005336}" type="presOf" srcId="{84C22E46-5B76-4AD2-AB26-6FEB2257C33B}" destId="{F551B4BF-9C2F-42E8-B83B-6804F9578E09}" srcOrd="1" destOrd="0" presId="urn:microsoft.com/office/officeart/2005/8/layout/list1"/>
    <dgm:cxn modelId="{1386B5F6-AA0B-4270-AEB1-6D868D90F434}" type="presOf" srcId="{84C22E46-5B76-4AD2-AB26-6FEB2257C33B}" destId="{9AD1F48B-700D-4455-AA77-7EB858127878}" srcOrd="0" destOrd="0" presId="urn:microsoft.com/office/officeart/2005/8/layout/list1"/>
    <dgm:cxn modelId="{765A9751-7F55-4A01-9D85-25D1CC84DB7C}" type="presOf" srcId="{BA2AE392-9FA0-4814-96A2-15D9B944FDD6}" destId="{BE1275C2-AB4B-4078-A9BA-CF3E5ECB526C}" srcOrd="1" destOrd="0" presId="urn:microsoft.com/office/officeart/2005/8/layout/list1"/>
    <dgm:cxn modelId="{74C720D1-958A-4094-81FC-96BCADD28615}" type="presOf" srcId="{A319E4B8-A343-4642-A2A6-C0BE287D80F3}" destId="{FC2E284B-6B35-4E31-B7CE-718FC3F89EEA}" srcOrd="1" destOrd="0" presId="urn:microsoft.com/office/officeart/2005/8/layout/list1"/>
    <dgm:cxn modelId="{E0E74956-69A0-42E7-A695-48C3B0055108}" srcId="{9C4C3FE7-CAF4-4F59-9EE5-DE4CB9289DCF}" destId="{BA2AE392-9FA0-4814-96A2-15D9B944FDD6}" srcOrd="1" destOrd="0" parTransId="{D287F614-BE64-4479-918A-5D80B18BD60E}" sibTransId="{9E1D3E74-57CD-46AC-BCF9-B24CBD9F7E0F}"/>
    <dgm:cxn modelId="{F0C10E4E-6CB9-480D-AE59-16C1600014B2}" srcId="{9C4C3FE7-CAF4-4F59-9EE5-DE4CB9289DCF}" destId="{4CC962FD-C011-4CD1-A44C-386CF6F4F0B2}" srcOrd="0" destOrd="0" parTransId="{D37AC3FF-57B7-4D28-829C-5E77C7E9C165}" sibTransId="{C6551CA5-F6AC-44F7-B197-FB300057F297}"/>
    <dgm:cxn modelId="{3114FB14-CAA6-4273-99C7-4801A24BAF85}" type="presOf" srcId="{4CC962FD-C011-4CD1-A44C-386CF6F4F0B2}" destId="{6BDD3343-C5A6-4AE3-9799-7B0627973F90}" srcOrd="0" destOrd="0" presId="urn:microsoft.com/office/officeart/2005/8/layout/list1"/>
    <dgm:cxn modelId="{9CD158B5-B9E8-4351-B56B-67FDBD103BCA}" type="presOf" srcId="{A319E4B8-A343-4642-A2A6-C0BE287D80F3}" destId="{AC8F9B07-62AC-4414-8A28-71DEDA00857B}" srcOrd="0" destOrd="0" presId="urn:microsoft.com/office/officeart/2005/8/layout/list1"/>
    <dgm:cxn modelId="{C66557E1-A8E9-45D0-8F38-63E647BFCEA9}" type="presOf" srcId="{BA2AE392-9FA0-4814-96A2-15D9B944FDD6}" destId="{4FE100C1-00D9-483F-A20E-4B51608E29ED}" srcOrd="0" destOrd="0" presId="urn:microsoft.com/office/officeart/2005/8/layout/list1"/>
    <dgm:cxn modelId="{5D31EBBE-5990-45BD-A0C2-79E86FC10A11}" srcId="{9C4C3FE7-CAF4-4F59-9EE5-DE4CB9289DCF}" destId="{A319E4B8-A343-4642-A2A6-C0BE287D80F3}" srcOrd="2" destOrd="0" parTransId="{F6A97E16-DDF7-4D26-BE64-4C50FADC83D7}" sibTransId="{07E0BBA8-7506-4C7C-8034-FF89399EA654}"/>
    <dgm:cxn modelId="{5C5070CB-3BC8-4765-A787-5E8B31DE7CCD}" type="presParOf" srcId="{C74B0597-2BAB-4294-BC24-CA5607DFFDF2}" destId="{B718BF57-4996-419D-9A61-D0B80F00A5D9}" srcOrd="0" destOrd="0" presId="urn:microsoft.com/office/officeart/2005/8/layout/list1"/>
    <dgm:cxn modelId="{898CF5BB-2AAF-43D7-8CAB-CB17A83BA83C}" type="presParOf" srcId="{B718BF57-4996-419D-9A61-D0B80F00A5D9}" destId="{6BDD3343-C5A6-4AE3-9799-7B0627973F90}" srcOrd="0" destOrd="0" presId="urn:microsoft.com/office/officeart/2005/8/layout/list1"/>
    <dgm:cxn modelId="{FE2B77B4-D6EA-4BBC-988D-F473456D46F0}" type="presParOf" srcId="{B718BF57-4996-419D-9A61-D0B80F00A5D9}" destId="{0312CF39-C7CD-42F6-947D-4A40D3D07B36}" srcOrd="1" destOrd="0" presId="urn:microsoft.com/office/officeart/2005/8/layout/list1"/>
    <dgm:cxn modelId="{9F8FBD2B-D217-4664-A432-71E1FB4AB3A1}" type="presParOf" srcId="{C74B0597-2BAB-4294-BC24-CA5607DFFDF2}" destId="{D53A72FD-3E17-4951-88FE-F8930857318B}" srcOrd="1" destOrd="0" presId="urn:microsoft.com/office/officeart/2005/8/layout/list1"/>
    <dgm:cxn modelId="{F51B7A57-CA88-4335-9D37-EB7A35D3FE35}" type="presParOf" srcId="{C74B0597-2BAB-4294-BC24-CA5607DFFDF2}" destId="{A495F0A5-00CA-4AB2-B303-73638AC2DA41}" srcOrd="2" destOrd="0" presId="urn:microsoft.com/office/officeart/2005/8/layout/list1"/>
    <dgm:cxn modelId="{BFF245F4-F95D-4001-84E7-24A56CD23956}" type="presParOf" srcId="{C74B0597-2BAB-4294-BC24-CA5607DFFDF2}" destId="{B96DED06-BD7B-44B8-8CD4-8FFC7AA13850}" srcOrd="3" destOrd="0" presId="urn:microsoft.com/office/officeart/2005/8/layout/list1"/>
    <dgm:cxn modelId="{529F8066-8EF7-4A86-920D-C0452B049CFF}" type="presParOf" srcId="{C74B0597-2BAB-4294-BC24-CA5607DFFDF2}" destId="{C763D1BD-0E2A-4434-927C-12C1E5453248}" srcOrd="4" destOrd="0" presId="urn:microsoft.com/office/officeart/2005/8/layout/list1"/>
    <dgm:cxn modelId="{D1A17A2D-3932-4817-97EC-E7B812759EF6}" type="presParOf" srcId="{C763D1BD-0E2A-4434-927C-12C1E5453248}" destId="{4FE100C1-00D9-483F-A20E-4B51608E29ED}" srcOrd="0" destOrd="0" presId="urn:microsoft.com/office/officeart/2005/8/layout/list1"/>
    <dgm:cxn modelId="{B9D4B17A-1E08-4F05-9BB0-D8B22714E7CA}" type="presParOf" srcId="{C763D1BD-0E2A-4434-927C-12C1E5453248}" destId="{BE1275C2-AB4B-4078-A9BA-CF3E5ECB526C}" srcOrd="1" destOrd="0" presId="urn:microsoft.com/office/officeart/2005/8/layout/list1"/>
    <dgm:cxn modelId="{0293383B-36C9-439C-880F-36A5B3F5CA4B}" type="presParOf" srcId="{C74B0597-2BAB-4294-BC24-CA5607DFFDF2}" destId="{E06083C0-C6FE-4975-816F-C3E0D78C7DBE}" srcOrd="5" destOrd="0" presId="urn:microsoft.com/office/officeart/2005/8/layout/list1"/>
    <dgm:cxn modelId="{24E48A00-5A33-4D2C-B735-9E2A0CEABD02}" type="presParOf" srcId="{C74B0597-2BAB-4294-BC24-CA5607DFFDF2}" destId="{9A018F94-432F-443A-B987-B1C39E284A84}" srcOrd="6" destOrd="0" presId="urn:microsoft.com/office/officeart/2005/8/layout/list1"/>
    <dgm:cxn modelId="{34BC77BF-A929-46F5-A271-F93606A918E5}" type="presParOf" srcId="{C74B0597-2BAB-4294-BC24-CA5607DFFDF2}" destId="{18C25B98-6727-4F01-A2DA-2A6FDE6A3403}" srcOrd="7" destOrd="0" presId="urn:microsoft.com/office/officeart/2005/8/layout/list1"/>
    <dgm:cxn modelId="{76A3ECE5-F53B-4921-9BA6-4EA7CAC5928E}" type="presParOf" srcId="{C74B0597-2BAB-4294-BC24-CA5607DFFDF2}" destId="{24DC888B-1A01-49D2-8CB6-B336BFDA8857}" srcOrd="8" destOrd="0" presId="urn:microsoft.com/office/officeart/2005/8/layout/list1"/>
    <dgm:cxn modelId="{15604EF8-1082-4806-8425-0D167C07010C}" type="presParOf" srcId="{24DC888B-1A01-49D2-8CB6-B336BFDA8857}" destId="{AC8F9B07-62AC-4414-8A28-71DEDA00857B}" srcOrd="0" destOrd="0" presId="urn:microsoft.com/office/officeart/2005/8/layout/list1"/>
    <dgm:cxn modelId="{A162B4A0-B620-482A-A493-A69BE52590F2}" type="presParOf" srcId="{24DC888B-1A01-49D2-8CB6-B336BFDA8857}" destId="{FC2E284B-6B35-4E31-B7CE-718FC3F89EEA}" srcOrd="1" destOrd="0" presId="urn:microsoft.com/office/officeart/2005/8/layout/list1"/>
    <dgm:cxn modelId="{0441BA74-3E0F-4561-ADD3-DAC2F468C927}" type="presParOf" srcId="{C74B0597-2BAB-4294-BC24-CA5607DFFDF2}" destId="{561FB814-4505-482C-989E-6F3E9D7B4969}" srcOrd="9" destOrd="0" presId="urn:microsoft.com/office/officeart/2005/8/layout/list1"/>
    <dgm:cxn modelId="{290B976E-4434-4F7C-9F0B-12B9B10F05B4}" type="presParOf" srcId="{C74B0597-2BAB-4294-BC24-CA5607DFFDF2}" destId="{BA9844BB-B538-40B2-B1CF-3B176FBDA825}" srcOrd="10" destOrd="0" presId="urn:microsoft.com/office/officeart/2005/8/layout/list1"/>
    <dgm:cxn modelId="{311CA931-8B98-4524-A3B5-BFEAE3BA92E8}" type="presParOf" srcId="{C74B0597-2BAB-4294-BC24-CA5607DFFDF2}" destId="{F2FB54A5-D9F8-4F6B-B083-A35CB65E564E}" srcOrd="11" destOrd="0" presId="urn:microsoft.com/office/officeart/2005/8/layout/list1"/>
    <dgm:cxn modelId="{8C9A3F87-1BFC-4125-8061-99680AD196B2}" type="presParOf" srcId="{C74B0597-2BAB-4294-BC24-CA5607DFFDF2}" destId="{711E6522-D449-4618-8994-30EE38741494}" srcOrd="12" destOrd="0" presId="urn:microsoft.com/office/officeart/2005/8/layout/list1"/>
    <dgm:cxn modelId="{0445488F-D665-4FB4-9376-5B651B75B056}" type="presParOf" srcId="{711E6522-D449-4618-8994-30EE38741494}" destId="{9AD1F48B-700D-4455-AA77-7EB858127878}" srcOrd="0" destOrd="0" presId="urn:microsoft.com/office/officeart/2005/8/layout/list1"/>
    <dgm:cxn modelId="{CD26DD51-C363-490E-99DE-1DE7501F33A6}" type="presParOf" srcId="{711E6522-D449-4618-8994-30EE38741494}" destId="{F551B4BF-9C2F-42E8-B83B-6804F9578E09}" srcOrd="1" destOrd="0" presId="urn:microsoft.com/office/officeart/2005/8/layout/list1"/>
    <dgm:cxn modelId="{071911B9-F079-44E8-9615-073CA08FD025}" type="presParOf" srcId="{C74B0597-2BAB-4294-BC24-CA5607DFFDF2}" destId="{C49B50FA-7862-4222-B37A-271CF0894044}" srcOrd="13" destOrd="0" presId="urn:microsoft.com/office/officeart/2005/8/layout/list1"/>
    <dgm:cxn modelId="{ABC55AA3-4B85-413D-8D91-C4EFBB0D64BB}" type="presParOf" srcId="{C74B0597-2BAB-4294-BC24-CA5607DFFDF2}" destId="{BEE5A969-233E-48EF-B771-74586C317945}"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71346-0D10-4134-B95A-E53F359C2F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2B6BBD68-16B8-4E35-893D-57E03179577F}">
      <dgm:prSet phldrT="[Texto]" custT="1"/>
      <dgm:spPr/>
      <dgm:t>
        <a:bodyPr/>
        <a:lstStyle/>
        <a:p>
          <a:r>
            <a:rPr lang="es-PE" sz="1600" b="1" dirty="0" smtClean="0">
              <a:solidFill>
                <a:schemeClr val="tx1"/>
              </a:solidFill>
              <a:latin typeface="Arial Narrow" pitchFamily="34" charset="0"/>
            </a:rPr>
            <a:t>SER</a:t>
          </a:r>
          <a:endParaRPr lang="es-PE" sz="1600" b="1" dirty="0">
            <a:solidFill>
              <a:schemeClr val="tx1"/>
            </a:solidFill>
          </a:endParaRPr>
        </a:p>
      </dgm:t>
    </dgm:pt>
    <dgm:pt modelId="{3B9BC0F8-11FF-456E-BCE0-A57AB1F90660}" type="parTrans" cxnId="{5DBE3D64-6366-4B04-8CFB-6F274DA2FF1D}">
      <dgm:prSet/>
      <dgm:spPr/>
      <dgm:t>
        <a:bodyPr/>
        <a:lstStyle/>
        <a:p>
          <a:endParaRPr lang="es-PE"/>
        </a:p>
      </dgm:t>
    </dgm:pt>
    <dgm:pt modelId="{81189038-C15A-43C4-ACAE-CC090FFBF965}" type="sibTrans" cxnId="{5DBE3D64-6366-4B04-8CFB-6F274DA2FF1D}">
      <dgm:prSet/>
      <dgm:spPr/>
      <dgm:t>
        <a:bodyPr/>
        <a:lstStyle/>
        <a:p>
          <a:endParaRPr lang="es-PE"/>
        </a:p>
      </dgm:t>
    </dgm:pt>
    <dgm:pt modelId="{9CB01919-8382-42B7-B08C-33E71F8B0661}">
      <dgm:prSet phldrT="[Texto]" custT="1"/>
      <dgm:spPr/>
      <dgm:t>
        <a:bodyPr/>
        <a:lstStyle/>
        <a:p>
          <a:pPr algn="just"/>
          <a:r>
            <a:rPr lang="es-PE" sz="1600" b="0" u="none" dirty="0" smtClean="0">
              <a:latin typeface="Arial Narrow" panose="020B0606020202030204" pitchFamily="34" charset="0"/>
            </a:rPr>
            <a:t>Conforme indica el numeral 10.4 de la NORMA TARIFAS, para fijar tarifas de instalaciones tipo SCTLN, a solicitud de algún interesado, ésta se efectuará sobre la base de un estudio de determinación del SEA</a:t>
          </a:r>
          <a:r>
            <a:rPr lang="es-ES_tradnl" sz="1600" b="0" u="none" dirty="0" smtClean="0">
              <a:latin typeface="Arial Narrow" panose="020B0606020202030204" pitchFamily="34" charset="0"/>
            </a:rPr>
            <a:t>. </a:t>
          </a:r>
          <a:endParaRPr lang="es-PE" sz="1600" b="0" u="none" dirty="0">
            <a:latin typeface="Arial Narrow" panose="020B0606020202030204" pitchFamily="34" charset="0"/>
          </a:endParaRPr>
        </a:p>
      </dgm:t>
    </dgm:pt>
    <dgm:pt modelId="{171BFA77-CB85-4F78-9E15-61494CA830DA}" type="parTrans" cxnId="{1B63AE99-1298-4A99-99DF-349ECEDABEFD}">
      <dgm:prSet/>
      <dgm:spPr/>
      <dgm:t>
        <a:bodyPr/>
        <a:lstStyle/>
        <a:p>
          <a:endParaRPr lang="es-PE"/>
        </a:p>
      </dgm:t>
    </dgm:pt>
    <dgm:pt modelId="{258D9294-F957-4788-AA24-142BF9284260}" type="sibTrans" cxnId="{1B63AE99-1298-4A99-99DF-349ECEDABEFD}">
      <dgm:prSet/>
      <dgm:spPr/>
      <dgm:t>
        <a:bodyPr/>
        <a:lstStyle/>
        <a:p>
          <a:endParaRPr lang="es-PE"/>
        </a:p>
      </dgm:t>
    </dgm:pt>
    <dgm:pt modelId="{0B1AFC11-69FC-4B19-8002-EEB370E5B882}">
      <dgm:prSet phldrT="[Texto]" custT="1"/>
      <dgm:spPr/>
      <dgm:t>
        <a:bodyPr/>
        <a:lstStyle/>
        <a:p>
          <a:r>
            <a:rPr lang="es-PE" sz="1600" b="1" dirty="0" smtClean="0">
              <a:solidFill>
                <a:schemeClr val="tx1"/>
              </a:solidFill>
              <a:latin typeface="Arial Narrow" pitchFamily="34" charset="0"/>
            </a:rPr>
            <a:t>Costos de Inversión</a:t>
          </a:r>
          <a:endParaRPr lang="es-PE" sz="1600" b="1" dirty="0">
            <a:solidFill>
              <a:schemeClr val="tx1"/>
            </a:solidFill>
          </a:endParaRPr>
        </a:p>
      </dgm:t>
    </dgm:pt>
    <dgm:pt modelId="{9DD675A8-3353-4AA9-B53B-C850CF91425E}" type="parTrans" cxnId="{888A8A1D-6C7D-4615-AE29-88E7F065CDDA}">
      <dgm:prSet/>
      <dgm:spPr/>
      <dgm:t>
        <a:bodyPr/>
        <a:lstStyle/>
        <a:p>
          <a:endParaRPr lang="es-ES"/>
        </a:p>
      </dgm:t>
    </dgm:pt>
    <dgm:pt modelId="{E2BE5031-9DED-441E-ACA7-DCB3121D7DEC}" type="sibTrans" cxnId="{888A8A1D-6C7D-4615-AE29-88E7F065CDDA}">
      <dgm:prSet/>
      <dgm:spPr/>
      <dgm:t>
        <a:bodyPr/>
        <a:lstStyle/>
        <a:p>
          <a:endParaRPr lang="es-ES"/>
        </a:p>
      </dgm:t>
    </dgm:pt>
    <dgm:pt modelId="{AC088199-F872-4FD1-A510-C4314CFD06C8}">
      <dgm:prSet phldrT="[Texto]" custT="1"/>
      <dgm:spPr/>
      <dgm:t>
        <a:bodyPr/>
        <a:lstStyle/>
        <a:p>
          <a:pPr algn="just"/>
          <a:r>
            <a:rPr lang="es-PE" sz="1600" b="0" u="none" dirty="0" smtClean="0">
              <a:latin typeface="Arial Narrow" panose="020B0606020202030204" pitchFamily="34" charset="0"/>
            </a:rPr>
            <a:t>Se efectúa </a:t>
          </a:r>
          <a:r>
            <a:rPr lang="es-PE" sz="1600" b="0" u="none" dirty="0" smtClean="0">
              <a:latin typeface="Arial Narrow" panose="020B0606020202030204" pitchFamily="34" charset="0"/>
            </a:rPr>
            <a:t>considerando </a:t>
          </a:r>
          <a:r>
            <a:rPr lang="es-PE" sz="1600" b="0" u="none" dirty="0" smtClean="0">
              <a:latin typeface="Arial Narrow" panose="020B0606020202030204" pitchFamily="34" charset="0"/>
            </a:rPr>
            <a:t>la </a:t>
          </a:r>
          <a:r>
            <a:rPr lang="es-PE" sz="1600" b="0" u="none" dirty="0" smtClean="0">
              <a:latin typeface="Arial Narrow" panose="020B0606020202030204" pitchFamily="34" charset="0"/>
            </a:rPr>
            <a:t>Base </a:t>
          </a:r>
          <a:r>
            <a:rPr lang="es-PE" sz="1600" b="0" u="none" dirty="0" smtClean="0">
              <a:latin typeface="Arial Narrow" panose="020B0606020202030204" pitchFamily="34" charset="0"/>
            </a:rPr>
            <a:t>de </a:t>
          </a:r>
          <a:r>
            <a:rPr lang="es-PE" sz="1600" b="0" u="none" dirty="0" smtClean="0">
              <a:latin typeface="Arial Narrow" panose="020B0606020202030204" pitchFamily="34" charset="0"/>
            </a:rPr>
            <a:t>Datos </a:t>
          </a:r>
          <a:r>
            <a:rPr lang="es-PE" sz="1600" b="0" u="none" dirty="0" smtClean="0">
              <a:latin typeface="Arial Narrow" panose="020B0606020202030204" pitchFamily="34" charset="0"/>
            </a:rPr>
            <a:t>de Módulos </a:t>
          </a:r>
          <a:r>
            <a:rPr lang="es-PE" sz="1600" b="0" u="none" dirty="0" smtClean="0">
              <a:latin typeface="Arial Narrow" panose="020B0606020202030204" pitchFamily="34" charset="0"/>
            </a:rPr>
            <a:t>Estándares </a:t>
          </a:r>
          <a:r>
            <a:rPr lang="es-PE" sz="1600" b="0" u="none" dirty="0" smtClean="0">
              <a:latin typeface="Arial Narrow" panose="020B0606020202030204" pitchFamily="34" charset="0"/>
            </a:rPr>
            <a:t>aprobada mediante Resolución </a:t>
          </a:r>
          <a:r>
            <a:rPr lang="es-ES" sz="1600" b="0" u="none" dirty="0" smtClean="0">
              <a:latin typeface="Arial Narrow" panose="020B0606020202030204" pitchFamily="34" charset="0"/>
            </a:rPr>
            <a:t>N° 083-2018-OS/CD</a:t>
          </a:r>
          <a:r>
            <a:rPr lang="es-PE" sz="1600" b="0" u="none" dirty="0" smtClean="0">
              <a:latin typeface="Arial Narrow" panose="020B0606020202030204" pitchFamily="34" charset="0"/>
            </a:rPr>
            <a:t>. </a:t>
          </a:r>
          <a:endParaRPr lang="es-PE" sz="1600" b="0" u="none" dirty="0">
            <a:latin typeface="Arial Narrow" panose="020B0606020202030204" pitchFamily="34" charset="0"/>
          </a:endParaRPr>
        </a:p>
      </dgm:t>
    </dgm:pt>
    <dgm:pt modelId="{B55C6202-793B-439C-9327-A1C011DEDFD9}" type="parTrans" cxnId="{CC96796B-1A9D-4FAE-BBCB-1FE5F97F2DF8}">
      <dgm:prSet/>
      <dgm:spPr/>
      <dgm:t>
        <a:bodyPr/>
        <a:lstStyle/>
        <a:p>
          <a:endParaRPr lang="es-ES"/>
        </a:p>
      </dgm:t>
    </dgm:pt>
    <dgm:pt modelId="{EED6CC68-374F-4F98-8B22-2BA357A26DD7}" type="sibTrans" cxnId="{CC96796B-1A9D-4FAE-BBCB-1FE5F97F2DF8}">
      <dgm:prSet/>
      <dgm:spPr/>
      <dgm:t>
        <a:bodyPr/>
        <a:lstStyle/>
        <a:p>
          <a:endParaRPr lang="es-ES"/>
        </a:p>
      </dgm:t>
    </dgm:pt>
    <dgm:pt modelId="{6A59DEB8-2DA5-4D29-8CB0-B08C1A9B61F5}">
      <dgm:prSet custT="1"/>
      <dgm:spPr/>
      <dgm:t>
        <a:bodyPr/>
        <a:lstStyle/>
        <a:p>
          <a:pPr algn="just"/>
          <a:r>
            <a:rPr lang="es-PE" sz="1600" b="0" u="none" dirty="0" smtClean="0">
              <a:latin typeface="Arial Narrow" panose="020B0606020202030204" pitchFamily="34" charset="0"/>
            </a:rPr>
            <a:t>La demanda utilizada para el cálculo de las compensaciones y la determinación del SER es la validada por Osinergmin en los procesos de Fijación de Tarifas en Barra mayo 2017- abril 2018 y de Fijación de los Peajes y Compensaciones de los SST y/o  SCT mayo 2017 – abril 2021.</a:t>
          </a:r>
          <a:endParaRPr lang="es-ES" sz="1600" b="0" u="none" dirty="0">
            <a:latin typeface="Arial Narrow" panose="020B0606020202030204" pitchFamily="34" charset="0"/>
          </a:endParaRPr>
        </a:p>
      </dgm:t>
    </dgm:pt>
    <dgm:pt modelId="{5BBABBEC-56C0-4656-BBA0-7F7A8E467CCD}" type="parTrans" cxnId="{CA7CA9FB-EA9A-453C-95ED-91F9FE9DED16}">
      <dgm:prSet/>
      <dgm:spPr/>
      <dgm:t>
        <a:bodyPr/>
        <a:lstStyle/>
        <a:p>
          <a:endParaRPr lang="es-ES"/>
        </a:p>
      </dgm:t>
    </dgm:pt>
    <dgm:pt modelId="{12B9838D-DCBA-4DCE-A3C6-A8F8527761B1}" type="sibTrans" cxnId="{CA7CA9FB-EA9A-453C-95ED-91F9FE9DED16}">
      <dgm:prSet/>
      <dgm:spPr/>
      <dgm:t>
        <a:bodyPr/>
        <a:lstStyle/>
        <a:p>
          <a:endParaRPr lang="es-ES"/>
        </a:p>
      </dgm:t>
    </dgm:pt>
    <dgm:pt modelId="{8472BD5E-473F-48F6-822D-A9856BDC4F38}">
      <dgm:prSet phldrT="[Texto]" custT="1"/>
      <dgm:spPr/>
      <dgm:t>
        <a:bodyPr/>
        <a:lstStyle/>
        <a:p>
          <a:r>
            <a:rPr lang="es-PE" sz="1600" b="1" dirty="0" smtClean="0">
              <a:solidFill>
                <a:schemeClr val="tx1"/>
              </a:solidFill>
              <a:latin typeface="Arial Narrow" pitchFamily="34" charset="0"/>
            </a:rPr>
            <a:t>Demanda</a:t>
          </a:r>
          <a:endParaRPr lang="es-PE" sz="1600" b="1" dirty="0">
            <a:solidFill>
              <a:schemeClr val="tx1"/>
            </a:solidFill>
          </a:endParaRPr>
        </a:p>
      </dgm:t>
    </dgm:pt>
    <dgm:pt modelId="{484D5950-8054-403B-8060-962132782587}" type="sibTrans" cxnId="{7B470AEA-2E87-4DC6-9D2C-0042D6CCDDE6}">
      <dgm:prSet/>
      <dgm:spPr/>
      <dgm:t>
        <a:bodyPr/>
        <a:lstStyle/>
        <a:p>
          <a:endParaRPr lang="es-ES"/>
        </a:p>
      </dgm:t>
    </dgm:pt>
    <dgm:pt modelId="{22372D47-2658-4600-89B3-4E367A99DC36}" type="parTrans" cxnId="{7B470AEA-2E87-4DC6-9D2C-0042D6CCDDE6}">
      <dgm:prSet/>
      <dgm:spPr/>
      <dgm:t>
        <a:bodyPr/>
        <a:lstStyle/>
        <a:p>
          <a:endParaRPr lang="es-ES"/>
        </a:p>
      </dgm:t>
    </dgm:pt>
    <dgm:pt modelId="{AD30FA3F-73B7-47FD-BDAB-2249771636D8}">
      <dgm:prSet phldrT="[Texto]" custT="1"/>
      <dgm:spPr/>
      <dgm:t>
        <a:bodyPr/>
        <a:lstStyle/>
        <a:p>
          <a:pPr algn="just"/>
          <a:r>
            <a:rPr lang="es-PE" sz="1600" b="0" u="none" dirty="0" smtClean="0">
              <a:latin typeface="Arial Narrow" panose="020B0606020202030204" pitchFamily="34" charset="0"/>
            </a:rPr>
            <a:t>Los criterios para la determinación del SEA, el cual  no necesariamente corresponde a la configuración y </a:t>
          </a:r>
          <a:r>
            <a:rPr lang="es-ES" sz="1600" b="0" u="none" dirty="0" smtClean="0">
              <a:latin typeface="Arial Narrow" panose="020B0606020202030204" pitchFamily="34" charset="0"/>
            </a:rPr>
            <a:t>características de las instalaciones existente, se encuentran en el artículo 11 de la NORMA TARIFAS</a:t>
          </a:r>
          <a:endParaRPr lang="es-PE" sz="1600" b="0" u="none" dirty="0">
            <a:latin typeface="Arial Narrow" panose="020B0606020202030204" pitchFamily="34" charset="0"/>
          </a:endParaRPr>
        </a:p>
      </dgm:t>
    </dgm:pt>
    <dgm:pt modelId="{14500666-005E-4202-9F5E-C96D4AF9AEFD}" type="parTrans" cxnId="{EC6AC969-6B25-4597-9B1B-894F26B674B1}">
      <dgm:prSet/>
      <dgm:spPr/>
      <dgm:t>
        <a:bodyPr/>
        <a:lstStyle/>
        <a:p>
          <a:endParaRPr lang="es-ES"/>
        </a:p>
      </dgm:t>
    </dgm:pt>
    <dgm:pt modelId="{C327E63A-6DA0-4745-A738-F3D4DFDF30FB}" type="sibTrans" cxnId="{EC6AC969-6B25-4597-9B1B-894F26B674B1}">
      <dgm:prSet/>
      <dgm:spPr/>
      <dgm:t>
        <a:bodyPr/>
        <a:lstStyle/>
        <a:p>
          <a:endParaRPr lang="es-ES"/>
        </a:p>
      </dgm:t>
    </dgm:pt>
    <dgm:pt modelId="{776CB483-B9B9-4575-9041-9F2357935920}" type="pres">
      <dgm:prSet presAssocID="{6B971346-0D10-4134-B95A-E53F359C2FE7}" presName="linearFlow" presStyleCnt="0">
        <dgm:presLayoutVars>
          <dgm:dir/>
          <dgm:animLvl val="lvl"/>
          <dgm:resizeHandles val="exact"/>
        </dgm:presLayoutVars>
      </dgm:prSet>
      <dgm:spPr/>
      <dgm:t>
        <a:bodyPr/>
        <a:lstStyle/>
        <a:p>
          <a:endParaRPr lang="es-PE"/>
        </a:p>
      </dgm:t>
    </dgm:pt>
    <dgm:pt modelId="{B6EAF4DB-0448-430D-9287-2F752098D54F}" type="pres">
      <dgm:prSet presAssocID="{8472BD5E-473F-48F6-822D-A9856BDC4F38}" presName="composite" presStyleCnt="0"/>
      <dgm:spPr/>
    </dgm:pt>
    <dgm:pt modelId="{E86DFC0E-873A-4610-89A4-B1C5724D0DCD}" type="pres">
      <dgm:prSet presAssocID="{8472BD5E-473F-48F6-822D-A9856BDC4F38}" presName="parentText" presStyleLbl="alignNode1" presStyleIdx="0" presStyleCnt="3">
        <dgm:presLayoutVars>
          <dgm:chMax val="1"/>
          <dgm:bulletEnabled val="1"/>
        </dgm:presLayoutVars>
      </dgm:prSet>
      <dgm:spPr/>
      <dgm:t>
        <a:bodyPr/>
        <a:lstStyle/>
        <a:p>
          <a:endParaRPr lang="es-PE"/>
        </a:p>
      </dgm:t>
    </dgm:pt>
    <dgm:pt modelId="{6799CF4B-D799-4E5C-8217-9C18330AD110}" type="pres">
      <dgm:prSet presAssocID="{8472BD5E-473F-48F6-822D-A9856BDC4F38}" presName="descendantText" presStyleLbl="alignAcc1" presStyleIdx="0" presStyleCnt="3" custScaleY="123530">
        <dgm:presLayoutVars>
          <dgm:bulletEnabled val="1"/>
        </dgm:presLayoutVars>
      </dgm:prSet>
      <dgm:spPr/>
      <dgm:t>
        <a:bodyPr/>
        <a:lstStyle/>
        <a:p>
          <a:endParaRPr lang="es-PE"/>
        </a:p>
      </dgm:t>
    </dgm:pt>
    <dgm:pt modelId="{63420A7B-53C5-43AD-8051-95EAD9017BD7}" type="pres">
      <dgm:prSet presAssocID="{484D5950-8054-403B-8060-962132782587}" presName="sp" presStyleCnt="0"/>
      <dgm:spPr/>
    </dgm:pt>
    <dgm:pt modelId="{0024716C-268C-4325-941A-818C9C474B34}" type="pres">
      <dgm:prSet presAssocID="{2B6BBD68-16B8-4E35-893D-57E03179577F}" presName="composite" presStyleCnt="0"/>
      <dgm:spPr/>
    </dgm:pt>
    <dgm:pt modelId="{50744626-A8C7-42CD-8EB6-AE4070898942}" type="pres">
      <dgm:prSet presAssocID="{2B6BBD68-16B8-4E35-893D-57E03179577F}" presName="parentText" presStyleLbl="alignNode1" presStyleIdx="1" presStyleCnt="3">
        <dgm:presLayoutVars>
          <dgm:chMax val="1"/>
          <dgm:bulletEnabled val="1"/>
        </dgm:presLayoutVars>
      </dgm:prSet>
      <dgm:spPr/>
      <dgm:t>
        <a:bodyPr/>
        <a:lstStyle/>
        <a:p>
          <a:endParaRPr lang="es-PE"/>
        </a:p>
      </dgm:t>
    </dgm:pt>
    <dgm:pt modelId="{AB0CCF5A-C684-47F5-932F-111C4B49907C}" type="pres">
      <dgm:prSet presAssocID="{2B6BBD68-16B8-4E35-893D-57E03179577F}" presName="descendantText" presStyleLbl="alignAcc1" presStyleIdx="1" presStyleCnt="3" custScaleY="158896">
        <dgm:presLayoutVars>
          <dgm:bulletEnabled val="1"/>
        </dgm:presLayoutVars>
      </dgm:prSet>
      <dgm:spPr/>
      <dgm:t>
        <a:bodyPr/>
        <a:lstStyle/>
        <a:p>
          <a:endParaRPr lang="es-PE"/>
        </a:p>
      </dgm:t>
    </dgm:pt>
    <dgm:pt modelId="{1E6B273E-4843-44B3-A948-A57741C50B19}" type="pres">
      <dgm:prSet presAssocID="{81189038-C15A-43C4-ACAE-CC090FFBF965}" presName="sp" presStyleCnt="0"/>
      <dgm:spPr/>
    </dgm:pt>
    <dgm:pt modelId="{95A1A107-BACE-48E6-816D-54E206F6EDAC}" type="pres">
      <dgm:prSet presAssocID="{0B1AFC11-69FC-4B19-8002-EEB370E5B882}" presName="composite" presStyleCnt="0"/>
      <dgm:spPr/>
    </dgm:pt>
    <dgm:pt modelId="{EC4E4FFD-550C-4785-8F72-030AB61F1709}" type="pres">
      <dgm:prSet presAssocID="{0B1AFC11-69FC-4B19-8002-EEB370E5B882}" presName="parentText" presStyleLbl="alignNode1" presStyleIdx="2" presStyleCnt="3">
        <dgm:presLayoutVars>
          <dgm:chMax val="1"/>
          <dgm:bulletEnabled val="1"/>
        </dgm:presLayoutVars>
      </dgm:prSet>
      <dgm:spPr/>
      <dgm:t>
        <a:bodyPr/>
        <a:lstStyle/>
        <a:p>
          <a:endParaRPr lang="es-PE"/>
        </a:p>
      </dgm:t>
    </dgm:pt>
    <dgm:pt modelId="{7F8BA1AB-ADCF-4B9C-A41D-16A2C5330346}" type="pres">
      <dgm:prSet presAssocID="{0B1AFC11-69FC-4B19-8002-EEB370E5B882}" presName="descendantText" presStyleLbl="alignAcc1" presStyleIdx="2" presStyleCnt="3" custScaleY="100000" custLinFactNeighborY="18121">
        <dgm:presLayoutVars>
          <dgm:bulletEnabled val="1"/>
        </dgm:presLayoutVars>
      </dgm:prSet>
      <dgm:spPr/>
      <dgm:t>
        <a:bodyPr/>
        <a:lstStyle/>
        <a:p>
          <a:endParaRPr lang="es-PE"/>
        </a:p>
      </dgm:t>
    </dgm:pt>
  </dgm:ptLst>
  <dgm:cxnLst>
    <dgm:cxn modelId="{EC6AC969-6B25-4597-9B1B-894F26B674B1}" srcId="{2B6BBD68-16B8-4E35-893D-57E03179577F}" destId="{AD30FA3F-73B7-47FD-BDAB-2249771636D8}" srcOrd="1" destOrd="0" parTransId="{14500666-005E-4202-9F5E-C96D4AF9AEFD}" sibTransId="{C327E63A-6DA0-4745-A738-F3D4DFDF30FB}"/>
    <dgm:cxn modelId="{BFCC447D-ECFB-4E10-BEED-467158136592}" type="presOf" srcId="{8472BD5E-473F-48F6-822D-A9856BDC4F38}" destId="{E86DFC0E-873A-4610-89A4-B1C5724D0DCD}" srcOrd="0" destOrd="0" presId="urn:microsoft.com/office/officeart/2005/8/layout/chevron2"/>
    <dgm:cxn modelId="{84115A3A-33B2-40A5-9124-E18A34B33996}" type="presOf" srcId="{2B6BBD68-16B8-4E35-893D-57E03179577F}" destId="{50744626-A8C7-42CD-8EB6-AE4070898942}" srcOrd="0" destOrd="0" presId="urn:microsoft.com/office/officeart/2005/8/layout/chevron2"/>
    <dgm:cxn modelId="{DA2D3F6D-F309-420E-ABB1-86B47D73127E}" type="presOf" srcId="{0B1AFC11-69FC-4B19-8002-EEB370E5B882}" destId="{EC4E4FFD-550C-4785-8F72-030AB61F1709}" srcOrd="0" destOrd="0" presId="urn:microsoft.com/office/officeart/2005/8/layout/chevron2"/>
    <dgm:cxn modelId="{33444577-7E01-4AF8-8FDD-F5C5E932198F}" type="presOf" srcId="{6A59DEB8-2DA5-4D29-8CB0-B08C1A9B61F5}" destId="{6799CF4B-D799-4E5C-8217-9C18330AD110}" srcOrd="0" destOrd="0" presId="urn:microsoft.com/office/officeart/2005/8/layout/chevron2"/>
    <dgm:cxn modelId="{EA8D4EEB-5BBD-4BB8-A5C2-8C32BC0DFF2D}" type="presOf" srcId="{AC088199-F872-4FD1-A510-C4314CFD06C8}" destId="{7F8BA1AB-ADCF-4B9C-A41D-16A2C5330346}" srcOrd="0" destOrd="0" presId="urn:microsoft.com/office/officeart/2005/8/layout/chevron2"/>
    <dgm:cxn modelId="{C5AD31E3-8F5E-4249-B116-F5989D4B2567}" type="presOf" srcId="{6B971346-0D10-4134-B95A-E53F359C2FE7}" destId="{776CB483-B9B9-4575-9041-9F2357935920}" srcOrd="0" destOrd="0" presId="urn:microsoft.com/office/officeart/2005/8/layout/chevron2"/>
    <dgm:cxn modelId="{3689CDC0-413A-436A-B1AE-1A0EAF9334F6}" type="presOf" srcId="{AD30FA3F-73B7-47FD-BDAB-2249771636D8}" destId="{AB0CCF5A-C684-47F5-932F-111C4B49907C}" srcOrd="0" destOrd="1" presId="urn:microsoft.com/office/officeart/2005/8/layout/chevron2"/>
    <dgm:cxn modelId="{1B63AE99-1298-4A99-99DF-349ECEDABEFD}" srcId="{2B6BBD68-16B8-4E35-893D-57E03179577F}" destId="{9CB01919-8382-42B7-B08C-33E71F8B0661}" srcOrd="0" destOrd="0" parTransId="{171BFA77-CB85-4F78-9E15-61494CA830DA}" sibTransId="{258D9294-F957-4788-AA24-142BF9284260}"/>
    <dgm:cxn modelId="{7B470AEA-2E87-4DC6-9D2C-0042D6CCDDE6}" srcId="{6B971346-0D10-4134-B95A-E53F359C2FE7}" destId="{8472BD5E-473F-48F6-822D-A9856BDC4F38}" srcOrd="0" destOrd="0" parTransId="{22372D47-2658-4600-89B3-4E367A99DC36}" sibTransId="{484D5950-8054-403B-8060-962132782587}"/>
    <dgm:cxn modelId="{888A8A1D-6C7D-4615-AE29-88E7F065CDDA}" srcId="{6B971346-0D10-4134-B95A-E53F359C2FE7}" destId="{0B1AFC11-69FC-4B19-8002-EEB370E5B882}" srcOrd="2" destOrd="0" parTransId="{9DD675A8-3353-4AA9-B53B-C850CF91425E}" sibTransId="{E2BE5031-9DED-441E-ACA7-DCB3121D7DEC}"/>
    <dgm:cxn modelId="{CC96796B-1A9D-4FAE-BBCB-1FE5F97F2DF8}" srcId="{0B1AFC11-69FC-4B19-8002-EEB370E5B882}" destId="{AC088199-F872-4FD1-A510-C4314CFD06C8}" srcOrd="0" destOrd="0" parTransId="{B55C6202-793B-439C-9327-A1C011DEDFD9}" sibTransId="{EED6CC68-374F-4F98-8B22-2BA357A26DD7}"/>
    <dgm:cxn modelId="{5DBE3D64-6366-4B04-8CFB-6F274DA2FF1D}" srcId="{6B971346-0D10-4134-B95A-E53F359C2FE7}" destId="{2B6BBD68-16B8-4E35-893D-57E03179577F}" srcOrd="1" destOrd="0" parTransId="{3B9BC0F8-11FF-456E-BCE0-A57AB1F90660}" sibTransId="{81189038-C15A-43C4-ACAE-CC090FFBF965}"/>
    <dgm:cxn modelId="{52361300-7069-4C9A-8120-605596469750}" type="presOf" srcId="{9CB01919-8382-42B7-B08C-33E71F8B0661}" destId="{AB0CCF5A-C684-47F5-932F-111C4B49907C}" srcOrd="0" destOrd="0" presId="urn:microsoft.com/office/officeart/2005/8/layout/chevron2"/>
    <dgm:cxn modelId="{CA7CA9FB-EA9A-453C-95ED-91F9FE9DED16}" srcId="{8472BD5E-473F-48F6-822D-A9856BDC4F38}" destId="{6A59DEB8-2DA5-4D29-8CB0-B08C1A9B61F5}" srcOrd="0" destOrd="0" parTransId="{5BBABBEC-56C0-4656-BBA0-7F7A8E467CCD}" sibTransId="{12B9838D-DCBA-4DCE-A3C6-A8F8527761B1}"/>
    <dgm:cxn modelId="{A57CC8E2-64A7-40D4-A318-C0E9A4A065A1}" type="presParOf" srcId="{776CB483-B9B9-4575-9041-9F2357935920}" destId="{B6EAF4DB-0448-430D-9287-2F752098D54F}" srcOrd="0" destOrd="0" presId="urn:microsoft.com/office/officeart/2005/8/layout/chevron2"/>
    <dgm:cxn modelId="{D18AC9C2-C887-4C68-9374-ED9928545D19}" type="presParOf" srcId="{B6EAF4DB-0448-430D-9287-2F752098D54F}" destId="{E86DFC0E-873A-4610-89A4-B1C5724D0DCD}" srcOrd="0" destOrd="0" presId="urn:microsoft.com/office/officeart/2005/8/layout/chevron2"/>
    <dgm:cxn modelId="{85057250-F3DD-4678-A2D9-03D6B94C5743}" type="presParOf" srcId="{B6EAF4DB-0448-430D-9287-2F752098D54F}" destId="{6799CF4B-D799-4E5C-8217-9C18330AD110}" srcOrd="1" destOrd="0" presId="urn:microsoft.com/office/officeart/2005/8/layout/chevron2"/>
    <dgm:cxn modelId="{FE22BF53-4AD1-49D4-A7B5-AD3ED61379E9}" type="presParOf" srcId="{776CB483-B9B9-4575-9041-9F2357935920}" destId="{63420A7B-53C5-43AD-8051-95EAD9017BD7}" srcOrd="1" destOrd="0" presId="urn:microsoft.com/office/officeart/2005/8/layout/chevron2"/>
    <dgm:cxn modelId="{97530AE8-1748-4EE7-9B61-B52CFAC0179D}" type="presParOf" srcId="{776CB483-B9B9-4575-9041-9F2357935920}" destId="{0024716C-268C-4325-941A-818C9C474B34}" srcOrd="2" destOrd="0" presId="urn:microsoft.com/office/officeart/2005/8/layout/chevron2"/>
    <dgm:cxn modelId="{F2490E57-2F01-473E-894E-2CDD4680A06F}" type="presParOf" srcId="{0024716C-268C-4325-941A-818C9C474B34}" destId="{50744626-A8C7-42CD-8EB6-AE4070898942}" srcOrd="0" destOrd="0" presId="urn:microsoft.com/office/officeart/2005/8/layout/chevron2"/>
    <dgm:cxn modelId="{0FFA32C4-7370-4C55-A041-F97CE70CB5E9}" type="presParOf" srcId="{0024716C-268C-4325-941A-818C9C474B34}" destId="{AB0CCF5A-C684-47F5-932F-111C4B49907C}" srcOrd="1" destOrd="0" presId="urn:microsoft.com/office/officeart/2005/8/layout/chevron2"/>
    <dgm:cxn modelId="{595EC8C1-3EDE-45DC-B10C-D28ABB43A1A5}" type="presParOf" srcId="{776CB483-B9B9-4575-9041-9F2357935920}" destId="{1E6B273E-4843-44B3-A948-A57741C50B19}" srcOrd="3" destOrd="0" presId="urn:microsoft.com/office/officeart/2005/8/layout/chevron2"/>
    <dgm:cxn modelId="{3616B0BC-3D44-403C-AA59-BC815E4DC760}" type="presParOf" srcId="{776CB483-B9B9-4575-9041-9F2357935920}" destId="{95A1A107-BACE-48E6-816D-54E206F6EDAC}" srcOrd="4" destOrd="0" presId="urn:microsoft.com/office/officeart/2005/8/layout/chevron2"/>
    <dgm:cxn modelId="{852F53CD-F6F0-4747-A040-F144FEFAD0EF}" type="presParOf" srcId="{95A1A107-BACE-48E6-816D-54E206F6EDAC}" destId="{EC4E4FFD-550C-4785-8F72-030AB61F1709}" srcOrd="0" destOrd="0" presId="urn:microsoft.com/office/officeart/2005/8/layout/chevron2"/>
    <dgm:cxn modelId="{96EC2506-A6CC-4362-B409-E5E506714C80}" type="presParOf" srcId="{95A1A107-BACE-48E6-816D-54E206F6EDAC}" destId="{7F8BA1AB-ADCF-4B9C-A41D-16A2C53303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71346-0D10-4134-B95A-E53F359C2F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2B6BBD68-16B8-4E35-893D-57E03179577F}">
      <dgm:prSet phldrT="[Texto]" custT="1"/>
      <dgm:spPr/>
      <dgm:t>
        <a:bodyPr/>
        <a:lstStyle/>
        <a:p>
          <a:endParaRPr lang="es-PE" sz="1600" b="1" dirty="0" smtClean="0">
            <a:solidFill>
              <a:schemeClr val="tx1"/>
            </a:solidFill>
            <a:latin typeface="Arial Narrow" pitchFamily="34" charset="0"/>
          </a:endParaRPr>
        </a:p>
        <a:p>
          <a:r>
            <a:rPr lang="es-PE" sz="1600" b="1" dirty="0" smtClean="0">
              <a:solidFill>
                <a:schemeClr val="tx1"/>
              </a:solidFill>
              <a:latin typeface="Arial Narrow" pitchFamily="34" charset="0"/>
            </a:rPr>
            <a:t>CMA</a:t>
          </a:r>
          <a:endParaRPr lang="es-PE" sz="1600" b="1" dirty="0">
            <a:solidFill>
              <a:schemeClr val="tx1"/>
            </a:solidFill>
          </a:endParaRPr>
        </a:p>
      </dgm:t>
    </dgm:pt>
    <dgm:pt modelId="{3B9BC0F8-11FF-456E-BCE0-A57AB1F90660}" type="parTrans" cxnId="{5DBE3D64-6366-4B04-8CFB-6F274DA2FF1D}">
      <dgm:prSet/>
      <dgm:spPr/>
      <dgm:t>
        <a:bodyPr/>
        <a:lstStyle/>
        <a:p>
          <a:endParaRPr lang="es-PE"/>
        </a:p>
      </dgm:t>
    </dgm:pt>
    <dgm:pt modelId="{81189038-C15A-43C4-ACAE-CC090FFBF965}" type="sibTrans" cxnId="{5DBE3D64-6366-4B04-8CFB-6F274DA2FF1D}">
      <dgm:prSet/>
      <dgm:spPr/>
      <dgm:t>
        <a:bodyPr/>
        <a:lstStyle/>
        <a:p>
          <a:endParaRPr lang="es-PE"/>
        </a:p>
      </dgm:t>
    </dgm:pt>
    <dgm:pt modelId="{9CB01919-8382-42B7-B08C-33E71F8B0661}">
      <dgm:prSet phldrT="[Texto]" custT="1"/>
      <dgm:spPr/>
      <dgm:t>
        <a:bodyPr/>
        <a:lstStyle/>
        <a:p>
          <a:pPr algn="just"/>
          <a:r>
            <a:rPr lang="es-PE" sz="1600" b="0" u="none" dirty="0" smtClean="0">
              <a:latin typeface="Arial Narrow" panose="020B0606020202030204" pitchFamily="34" charset="0"/>
            </a:rPr>
            <a:t>Para la determinación del CMA se suma la anualidad de los costos de inversión y los costos de operación y mantenimiento del SCTLN de SMCV. Dicha anualidad de la Inversión se calculó considerando una vida útil de 30 años y una tasa de actualización anual del 12 %.</a:t>
          </a:r>
          <a:endParaRPr lang="es-PE" sz="1600" b="0" u="none" dirty="0">
            <a:latin typeface="Arial Narrow" panose="020B0606020202030204" pitchFamily="34" charset="0"/>
          </a:endParaRPr>
        </a:p>
      </dgm:t>
    </dgm:pt>
    <dgm:pt modelId="{171BFA77-CB85-4F78-9E15-61494CA830DA}" type="parTrans" cxnId="{1B63AE99-1298-4A99-99DF-349ECEDABEFD}">
      <dgm:prSet/>
      <dgm:spPr/>
      <dgm:t>
        <a:bodyPr/>
        <a:lstStyle/>
        <a:p>
          <a:endParaRPr lang="es-PE"/>
        </a:p>
      </dgm:t>
    </dgm:pt>
    <dgm:pt modelId="{258D9294-F957-4788-AA24-142BF9284260}" type="sibTrans" cxnId="{1B63AE99-1298-4A99-99DF-349ECEDABEFD}">
      <dgm:prSet/>
      <dgm:spPr/>
      <dgm:t>
        <a:bodyPr/>
        <a:lstStyle/>
        <a:p>
          <a:endParaRPr lang="es-PE"/>
        </a:p>
      </dgm:t>
    </dgm:pt>
    <dgm:pt modelId="{0B1AFC11-69FC-4B19-8002-EEB370E5B882}">
      <dgm:prSet phldrT="[Texto]" custT="1"/>
      <dgm:spPr/>
      <dgm:t>
        <a:bodyPr/>
        <a:lstStyle/>
        <a:p>
          <a:r>
            <a:rPr lang="es-PE" sz="1400" b="1" dirty="0" smtClean="0">
              <a:solidFill>
                <a:schemeClr val="tx1"/>
              </a:solidFill>
              <a:latin typeface="Arial Narrow" pitchFamily="34" charset="0"/>
            </a:rPr>
            <a:t>Compensaciones</a:t>
          </a:r>
          <a:endParaRPr lang="es-PE" sz="1400" b="1" dirty="0">
            <a:solidFill>
              <a:schemeClr val="tx1"/>
            </a:solidFill>
          </a:endParaRPr>
        </a:p>
      </dgm:t>
    </dgm:pt>
    <dgm:pt modelId="{9DD675A8-3353-4AA9-B53B-C850CF91425E}" type="parTrans" cxnId="{888A8A1D-6C7D-4615-AE29-88E7F065CDDA}">
      <dgm:prSet/>
      <dgm:spPr/>
      <dgm:t>
        <a:bodyPr/>
        <a:lstStyle/>
        <a:p>
          <a:endParaRPr lang="es-ES"/>
        </a:p>
      </dgm:t>
    </dgm:pt>
    <dgm:pt modelId="{E2BE5031-9DED-441E-ACA7-DCB3121D7DEC}" type="sibTrans" cxnId="{888A8A1D-6C7D-4615-AE29-88E7F065CDDA}">
      <dgm:prSet/>
      <dgm:spPr/>
      <dgm:t>
        <a:bodyPr/>
        <a:lstStyle/>
        <a:p>
          <a:endParaRPr lang="es-ES"/>
        </a:p>
      </dgm:t>
    </dgm:pt>
    <dgm:pt modelId="{AC088199-F872-4FD1-A510-C4314CFD06C8}">
      <dgm:prSet phldrT="[Texto]" custT="1"/>
      <dgm:spPr/>
      <dgm:t>
        <a:bodyPr/>
        <a:lstStyle/>
        <a:p>
          <a:pPr algn="just"/>
          <a:r>
            <a:rPr lang="es-PE" sz="1600" dirty="0" smtClean="0">
              <a:latin typeface="Arial Narrow" pitchFamily="34" charset="0"/>
            </a:rPr>
            <a:t>La Compensación Mensual (CM) asignada a SAMAY se obtiene aplicando al Costo Medio Anual de la Generación (CMAG) la fórmula de pagos uniformes para un periodo de 12 meses.</a:t>
          </a:r>
          <a:endParaRPr lang="es-PE" sz="1600" u="sng" dirty="0">
            <a:latin typeface="Arial Narrow" pitchFamily="34" charset="0"/>
          </a:endParaRPr>
        </a:p>
      </dgm:t>
    </dgm:pt>
    <dgm:pt modelId="{B55C6202-793B-439C-9327-A1C011DEDFD9}" type="parTrans" cxnId="{CC96796B-1A9D-4FAE-BBCB-1FE5F97F2DF8}">
      <dgm:prSet/>
      <dgm:spPr/>
      <dgm:t>
        <a:bodyPr/>
        <a:lstStyle/>
        <a:p>
          <a:endParaRPr lang="es-ES"/>
        </a:p>
      </dgm:t>
    </dgm:pt>
    <dgm:pt modelId="{EED6CC68-374F-4F98-8B22-2BA357A26DD7}" type="sibTrans" cxnId="{CC96796B-1A9D-4FAE-BBCB-1FE5F97F2DF8}">
      <dgm:prSet/>
      <dgm:spPr/>
      <dgm:t>
        <a:bodyPr/>
        <a:lstStyle/>
        <a:p>
          <a:endParaRPr lang="es-ES"/>
        </a:p>
      </dgm:t>
    </dgm:pt>
    <dgm:pt modelId="{6A59DEB8-2DA5-4D29-8CB0-B08C1A9B61F5}">
      <dgm:prSet custT="1"/>
      <dgm:spPr/>
      <dgm:t>
        <a:bodyPr/>
        <a:lstStyle/>
        <a:p>
          <a:pPr algn="just"/>
          <a:r>
            <a:rPr lang="es-PE" sz="1600" b="0" u="none" dirty="0" smtClean="0">
              <a:latin typeface="Arial Narrow" panose="020B0606020202030204" pitchFamily="34" charset="0"/>
            </a:rPr>
            <a:t>La asignación de responsabilidad de pago entre la generación (SAMAY) y la demanda, </a:t>
          </a:r>
          <a:r>
            <a:rPr lang="es-ES_tradnl" sz="1600" b="0" u="none" dirty="0" smtClean="0">
              <a:latin typeface="Arial Narrow" panose="020B0606020202030204" pitchFamily="34" charset="0"/>
            </a:rPr>
            <a:t>se realizará con base a los alcances y criterios estipulados en los Títulos II y III de la NORMA ASIGNACIÓN.</a:t>
          </a:r>
          <a:endParaRPr lang="es-ES" sz="1600" b="0" u="none" dirty="0">
            <a:latin typeface="Arial Narrow" panose="020B0606020202030204" pitchFamily="34" charset="0"/>
          </a:endParaRPr>
        </a:p>
      </dgm:t>
    </dgm:pt>
    <dgm:pt modelId="{5BBABBEC-56C0-4656-BBA0-7F7A8E467CCD}" type="parTrans" cxnId="{CA7CA9FB-EA9A-453C-95ED-91F9FE9DED16}">
      <dgm:prSet/>
      <dgm:spPr/>
      <dgm:t>
        <a:bodyPr/>
        <a:lstStyle/>
        <a:p>
          <a:endParaRPr lang="es-ES"/>
        </a:p>
      </dgm:t>
    </dgm:pt>
    <dgm:pt modelId="{12B9838D-DCBA-4DCE-A3C6-A8F8527761B1}" type="sibTrans" cxnId="{CA7CA9FB-EA9A-453C-95ED-91F9FE9DED16}">
      <dgm:prSet/>
      <dgm:spPr/>
      <dgm:t>
        <a:bodyPr/>
        <a:lstStyle/>
        <a:p>
          <a:endParaRPr lang="es-ES"/>
        </a:p>
      </dgm:t>
    </dgm:pt>
    <dgm:pt modelId="{8472BD5E-473F-48F6-822D-A9856BDC4F38}">
      <dgm:prSet phldrT="[Texto]" custT="1"/>
      <dgm:spPr/>
      <dgm:t>
        <a:bodyPr/>
        <a:lstStyle/>
        <a:p>
          <a:endParaRPr lang="es-PE" sz="1400" b="1" dirty="0" smtClean="0">
            <a:solidFill>
              <a:schemeClr val="tx1"/>
            </a:solidFill>
            <a:latin typeface="Arial Narrow" pitchFamily="34" charset="0"/>
          </a:endParaRPr>
        </a:p>
        <a:p>
          <a:r>
            <a:rPr lang="es-PE" sz="1400" b="1" dirty="0" smtClean="0">
              <a:solidFill>
                <a:schemeClr val="tx1"/>
              </a:solidFill>
              <a:latin typeface="Arial Narrow" pitchFamily="34" charset="0"/>
            </a:rPr>
            <a:t>Asignación</a:t>
          </a:r>
          <a:endParaRPr lang="es-PE" sz="1400" b="1" dirty="0">
            <a:solidFill>
              <a:schemeClr val="tx1"/>
            </a:solidFill>
          </a:endParaRPr>
        </a:p>
      </dgm:t>
    </dgm:pt>
    <dgm:pt modelId="{484D5950-8054-403B-8060-962132782587}" type="sibTrans" cxnId="{7B470AEA-2E87-4DC6-9D2C-0042D6CCDDE6}">
      <dgm:prSet/>
      <dgm:spPr/>
      <dgm:t>
        <a:bodyPr/>
        <a:lstStyle/>
        <a:p>
          <a:endParaRPr lang="es-ES"/>
        </a:p>
      </dgm:t>
    </dgm:pt>
    <dgm:pt modelId="{22372D47-2658-4600-89B3-4E367A99DC36}" type="parTrans" cxnId="{7B470AEA-2E87-4DC6-9D2C-0042D6CCDDE6}">
      <dgm:prSet/>
      <dgm:spPr/>
      <dgm:t>
        <a:bodyPr/>
        <a:lstStyle/>
        <a:p>
          <a:endParaRPr lang="es-ES"/>
        </a:p>
      </dgm:t>
    </dgm:pt>
    <dgm:pt modelId="{776CB483-B9B9-4575-9041-9F2357935920}" type="pres">
      <dgm:prSet presAssocID="{6B971346-0D10-4134-B95A-E53F359C2FE7}" presName="linearFlow" presStyleCnt="0">
        <dgm:presLayoutVars>
          <dgm:dir/>
          <dgm:animLvl val="lvl"/>
          <dgm:resizeHandles val="exact"/>
        </dgm:presLayoutVars>
      </dgm:prSet>
      <dgm:spPr/>
      <dgm:t>
        <a:bodyPr/>
        <a:lstStyle/>
        <a:p>
          <a:endParaRPr lang="es-PE"/>
        </a:p>
      </dgm:t>
    </dgm:pt>
    <dgm:pt modelId="{B6EAF4DB-0448-430D-9287-2F752098D54F}" type="pres">
      <dgm:prSet presAssocID="{8472BD5E-473F-48F6-822D-A9856BDC4F38}" presName="composite" presStyleCnt="0"/>
      <dgm:spPr/>
    </dgm:pt>
    <dgm:pt modelId="{E86DFC0E-873A-4610-89A4-B1C5724D0DCD}" type="pres">
      <dgm:prSet presAssocID="{8472BD5E-473F-48F6-822D-A9856BDC4F38}" presName="parentText" presStyleLbl="alignNode1" presStyleIdx="0" presStyleCnt="3" custScaleX="135943" custLinFactNeighborY="0">
        <dgm:presLayoutVars>
          <dgm:chMax val="1"/>
          <dgm:bulletEnabled val="1"/>
        </dgm:presLayoutVars>
      </dgm:prSet>
      <dgm:spPr/>
      <dgm:t>
        <a:bodyPr/>
        <a:lstStyle/>
        <a:p>
          <a:endParaRPr lang="es-PE"/>
        </a:p>
      </dgm:t>
    </dgm:pt>
    <dgm:pt modelId="{6799CF4B-D799-4E5C-8217-9C18330AD110}" type="pres">
      <dgm:prSet presAssocID="{8472BD5E-473F-48F6-822D-A9856BDC4F38}" presName="descendantText" presStyleLbl="alignAcc1" presStyleIdx="0" presStyleCnt="3" custScaleX="89290" custScaleY="123530">
        <dgm:presLayoutVars>
          <dgm:bulletEnabled val="1"/>
        </dgm:presLayoutVars>
      </dgm:prSet>
      <dgm:spPr/>
      <dgm:t>
        <a:bodyPr/>
        <a:lstStyle/>
        <a:p>
          <a:endParaRPr lang="es-PE"/>
        </a:p>
      </dgm:t>
    </dgm:pt>
    <dgm:pt modelId="{63420A7B-53C5-43AD-8051-95EAD9017BD7}" type="pres">
      <dgm:prSet presAssocID="{484D5950-8054-403B-8060-962132782587}" presName="sp" presStyleCnt="0"/>
      <dgm:spPr/>
    </dgm:pt>
    <dgm:pt modelId="{0024716C-268C-4325-941A-818C9C474B34}" type="pres">
      <dgm:prSet presAssocID="{2B6BBD68-16B8-4E35-893D-57E03179577F}" presName="composite" presStyleCnt="0"/>
      <dgm:spPr/>
    </dgm:pt>
    <dgm:pt modelId="{50744626-A8C7-42CD-8EB6-AE4070898942}" type="pres">
      <dgm:prSet presAssocID="{2B6BBD68-16B8-4E35-893D-57E03179577F}" presName="parentText" presStyleLbl="alignNode1" presStyleIdx="1" presStyleCnt="3" custScaleX="135943">
        <dgm:presLayoutVars>
          <dgm:chMax val="1"/>
          <dgm:bulletEnabled val="1"/>
        </dgm:presLayoutVars>
      </dgm:prSet>
      <dgm:spPr/>
      <dgm:t>
        <a:bodyPr/>
        <a:lstStyle/>
        <a:p>
          <a:endParaRPr lang="es-PE"/>
        </a:p>
      </dgm:t>
    </dgm:pt>
    <dgm:pt modelId="{AB0CCF5A-C684-47F5-932F-111C4B49907C}" type="pres">
      <dgm:prSet presAssocID="{2B6BBD68-16B8-4E35-893D-57E03179577F}" presName="descendantText" presStyleLbl="alignAcc1" presStyleIdx="1" presStyleCnt="3" custScaleX="91453" custScaleY="138951">
        <dgm:presLayoutVars>
          <dgm:bulletEnabled val="1"/>
        </dgm:presLayoutVars>
      </dgm:prSet>
      <dgm:spPr/>
      <dgm:t>
        <a:bodyPr/>
        <a:lstStyle/>
        <a:p>
          <a:endParaRPr lang="es-PE"/>
        </a:p>
      </dgm:t>
    </dgm:pt>
    <dgm:pt modelId="{1E6B273E-4843-44B3-A948-A57741C50B19}" type="pres">
      <dgm:prSet presAssocID="{81189038-C15A-43C4-ACAE-CC090FFBF965}" presName="sp" presStyleCnt="0"/>
      <dgm:spPr/>
    </dgm:pt>
    <dgm:pt modelId="{95A1A107-BACE-48E6-816D-54E206F6EDAC}" type="pres">
      <dgm:prSet presAssocID="{0B1AFC11-69FC-4B19-8002-EEB370E5B882}" presName="composite" presStyleCnt="0"/>
      <dgm:spPr/>
    </dgm:pt>
    <dgm:pt modelId="{EC4E4FFD-550C-4785-8F72-030AB61F1709}" type="pres">
      <dgm:prSet presAssocID="{0B1AFC11-69FC-4B19-8002-EEB370E5B882}" presName="parentText" presStyleLbl="alignNode1" presStyleIdx="2" presStyleCnt="3" custScaleX="135943">
        <dgm:presLayoutVars>
          <dgm:chMax val="1"/>
          <dgm:bulletEnabled val="1"/>
        </dgm:presLayoutVars>
      </dgm:prSet>
      <dgm:spPr/>
      <dgm:t>
        <a:bodyPr/>
        <a:lstStyle/>
        <a:p>
          <a:endParaRPr lang="es-PE"/>
        </a:p>
      </dgm:t>
    </dgm:pt>
    <dgm:pt modelId="{7F8BA1AB-ADCF-4B9C-A41D-16A2C5330346}" type="pres">
      <dgm:prSet presAssocID="{0B1AFC11-69FC-4B19-8002-EEB370E5B882}" presName="descendantText" presStyleLbl="alignAcc1" presStyleIdx="2" presStyleCnt="3" custScaleX="91453" custScaleY="132920" custLinFactNeighborX="344" custLinFactNeighborY="12959">
        <dgm:presLayoutVars>
          <dgm:bulletEnabled val="1"/>
        </dgm:presLayoutVars>
      </dgm:prSet>
      <dgm:spPr/>
      <dgm:t>
        <a:bodyPr/>
        <a:lstStyle/>
        <a:p>
          <a:endParaRPr lang="es-PE"/>
        </a:p>
      </dgm:t>
    </dgm:pt>
  </dgm:ptLst>
  <dgm:cxnLst>
    <dgm:cxn modelId="{BFCC447D-ECFB-4E10-BEED-467158136592}" type="presOf" srcId="{8472BD5E-473F-48F6-822D-A9856BDC4F38}" destId="{E86DFC0E-873A-4610-89A4-B1C5724D0DCD}" srcOrd="0" destOrd="0" presId="urn:microsoft.com/office/officeart/2005/8/layout/chevron2"/>
    <dgm:cxn modelId="{84115A3A-33B2-40A5-9124-E18A34B33996}" type="presOf" srcId="{2B6BBD68-16B8-4E35-893D-57E03179577F}" destId="{50744626-A8C7-42CD-8EB6-AE4070898942}" srcOrd="0" destOrd="0" presId="urn:microsoft.com/office/officeart/2005/8/layout/chevron2"/>
    <dgm:cxn modelId="{DA2D3F6D-F309-420E-ABB1-86B47D73127E}" type="presOf" srcId="{0B1AFC11-69FC-4B19-8002-EEB370E5B882}" destId="{EC4E4FFD-550C-4785-8F72-030AB61F1709}" srcOrd="0" destOrd="0" presId="urn:microsoft.com/office/officeart/2005/8/layout/chevron2"/>
    <dgm:cxn modelId="{33444577-7E01-4AF8-8FDD-F5C5E932198F}" type="presOf" srcId="{6A59DEB8-2DA5-4D29-8CB0-B08C1A9B61F5}" destId="{6799CF4B-D799-4E5C-8217-9C18330AD110}" srcOrd="0" destOrd="0" presId="urn:microsoft.com/office/officeart/2005/8/layout/chevron2"/>
    <dgm:cxn modelId="{EA8D4EEB-5BBD-4BB8-A5C2-8C32BC0DFF2D}" type="presOf" srcId="{AC088199-F872-4FD1-A510-C4314CFD06C8}" destId="{7F8BA1AB-ADCF-4B9C-A41D-16A2C5330346}" srcOrd="0" destOrd="0" presId="urn:microsoft.com/office/officeart/2005/8/layout/chevron2"/>
    <dgm:cxn modelId="{C5AD31E3-8F5E-4249-B116-F5989D4B2567}" type="presOf" srcId="{6B971346-0D10-4134-B95A-E53F359C2FE7}" destId="{776CB483-B9B9-4575-9041-9F2357935920}" srcOrd="0" destOrd="0" presId="urn:microsoft.com/office/officeart/2005/8/layout/chevron2"/>
    <dgm:cxn modelId="{1B63AE99-1298-4A99-99DF-349ECEDABEFD}" srcId="{2B6BBD68-16B8-4E35-893D-57E03179577F}" destId="{9CB01919-8382-42B7-B08C-33E71F8B0661}" srcOrd="0" destOrd="0" parTransId="{171BFA77-CB85-4F78-9E15-61494CA830DA}" sibTransId="{258D9294-F957-4788-AA24-142BF9284260}"/>
    <dgm:cxn modelId="{7B470AEA-2E87-4DC6-9D2C-0042D6CCDDE6}" srcId="{6B971346-0D10-4134-B95A-E53F359C2FE7}" destId="{8472BD5E-473F-48F6-822D-A9856BDC4F38}" srcOrd="0" destOrd="0" parTransId="{22372D47-2658-4600-89B3-4E367A99DC36}" sibTransId="{484D5950-8054-403B-8060-962132782587}"/>
    <dgm:cxn modelId="{888A8A1D-6C7D-4615-AE29-88E7F065CDDA}" srcId="{6B971346-0D10-4134-B95A-E53F359C2FE7}" destId="{0B1AFC11-69FC-4B19-8002-EEB370E5B882}" srcOrd="2" destOrd="0" parTransId="{9DD675A8-3353-4AA9-B53B-C850CF91425E}" sibTransId="{E2BE5031-9DED-441E-ACA7-DCB3121D7DEC}"/>
    <dgm:cxn modelId="{CC96796B-1A9D-4FAE-BBCB-1FE5F97F2DF8}" srcId="{0B1AFC11-69FC-4B19-8002-EEB370E5B882}" destId="{AC088199-F872-4FD1-A510-C4314CFD06C8}" srcOrd="0" destOrd="0" parTransId="{B55C6202-793B-439C-9327-A1C011DEDFD9}" sibTransId="{EED6CC68-374F-4F98-8B22-2BA357A26DD7}"/>
    <dgm:cxn modelId="{5DBE3D64-6366-4B04-8CFB-6F274DA2FF1D}" srcId="{6B971346-0D10-4134-B95A-E53F359C2FE7}" destId="{2B6BBD68-16B8-4E35-893D-57E03179577F}" srcOrd="1" destOrd="0" parTransId="{3B9BC0F8-11FF-456E-BCE0-A57AB1F90660}" sibTransId="{81189038-C15A-43C4-ACAE-CC090FFBF965}"/>
    <dgm:cxn modelId="{52361300-7069-4C9A-8120-605596469750}" type="presOf" srcId="{9CB01919-8382-42B7-B08C-33E71F8B0661}" destId="{AB0CCF5A-C684-47F5-932F-111C4B49907C}" srcOrd="0" destOrd="0" presId="urn:microsoft.com/office/officeart/2005/8/layout/chevron2"/>
    <dgm:cxn modelId="{CA7CA9FB-EA9A-453C-95ED-91F9FE9DED16}" srcId="{8472BD5E-473F-48F6-822D-A9856BDC4F38}" destId="{6A59DEB8-2DA5-4D29-8CB0-B08C1A9B61F5}" srcOrd="0" destOrd="0" parTransId="{5BBABBEC-56C0-4656-BBA0-7F7A8E467CCD}" sibTransId="{12B9838D-DCBA-4DCE-A3C6-A8F8527761B1}"/>
    <dgm:cxn modelId="{A57CC8E2-64A7-40D4-A318-C0E9A4A065A1}" type="presParOf" srcId="{776CB483-B9B9-4575-9041-9F2357935920}" destId="{B6EAF4DB-0448-430D-9287-2F752098D54F}" srcOrd="0" destOrd="0" presId="urn:microsoft.com/office/officeart/2005/8/layout/chevron2"/>
    <dgm:cxn modelId="{D18AC9C2-C887-4C68-9374-ED9928545D19}" type="presParOf" srcId="{B6EAF4DB-0448-430D-9287-2F752098D54F}" destId="{E86DFC0E-873A-4610-89A4-B1C5724D0DCD}" srcOrd="0" destOrd="0" presId="urn:microsoft.com/office/officeart/2005/8/layout/chevron2"/>
    <dgm:cxn modelId="{85057250-F3DD-4678-A2D9-03D6B94C5743}" type="presParOf" srcId="{B6EAF4DB-0448-430D-9287-2F752098D54F}" destId="{6799CF4B-D799-4E5C-8217-9C18330AD110}" srcOrd="1" destOrd="0" presId="urn:microsoft.com/office/officeart/2005/8/layout/chevron2"/>
    <dgm:cxn modelId="{FE22BF53-4AD1-49D4-A7B5-AD3ED61379E9}" type="presParOf" srcId="{776CB483-B9B9-4575-9041-9F2357935920}" destId="{63420A7B-53C5-43AD-8051-95EAD9017BD7}" srcOrd="1" destOrd="0" presId="urn:microsoft.com/office/officeart/2005/8/layout/chevron2"/>
    <dgm:cxn modelId="{97530AE8-1748-4EE7-9B61-B52CFAC0179D}" type="presParOf" srcId="{776CB483-B9B9-4575-9041-9F2357935920}" destId="{0024716C-268C-4325-941A-818C9C474B34}" srcOrd="2" destOrd="0" presId="urn:microsoft.com/office/officeart/2005/8/layout/chevron2"/>
    <dgm:cxn modelId="{F2490E57-2F01-473E-894E-2CDD4680A06F}" type="presParOf" srcId="{0024716C-268C-4325-941A-818C9C474B34}" destId="{50744626-A8C7-42CD-8EB6-AE4070898942}" srcOrd="0" destOrd="0" presId="urn:microsoft.com/office/officeart/2005/8/layout/chevron2"/>
    <dgm:cxn modelId="{0FFA32C4-7370-4C55-A041-F97CE70CB5E9}" type="presParOf" srcId="{0024716C-268C-4325-941A-818C9C474B34}" destId="{AB0CCF5A-C684-47F5-932F-111C4B49907C}" srcOrd="1" destOrd="0" presId="urn:microsoft.com/office/officeart/2005/8/layout/chevron2"/>
    <dgm:cxn modelId="{595EC8C1-3EDE-45DC-B10C-D28ABB43A1A5}" type="presParOf" srcId="{776CB483-B9B9-4575-9041-9F2357935920}" destId="{1E6B273E-4843-44B3-A948-A57741C50B19}" srcOrd="3" destOrd="0" presId="urn:microsoft.com/office/officeart/2005/8/layout/chevron2"/>
    <dgm:cxn modelId="{3616B0BC-3D44-403C-AA59-BC815E4DC760}" type="presParOf" srcId="{776CB483-B9B9-4575-9041-9F2357935920}" destId="{95A1A107-BACE-48E6-816D-54E206F6EDAC}" srcOrd="4" destOrd="0" presId="urn:microsoft.com/office/officeart/2005/8/layout/chevron2"/>
    <dgm:cxn modelId="{852F53CD-F6F0-4747-A040-F144FEFAD0EF}" type="presParOf" srcId="{95A1A107-BACE-48E6-816D-54E206F6EDAC}" destId="{EC4E4FFD-550C-4785-8F72-030AB61F1709}" srcOrd="0" destOrd="0" presId="urn:microsoft.com/office/officeart/2005/8/layout/chevron2"/>
    <dgm:cxn modelId="{96EC2506-A6CC-4362-B409-E5E506714C80}" type="presParOf" srcId="{95A1A107-BACE-48E6-816D-54E206F6EDAC}" destId="{7F8BA1AB-ADCF-4B9C-A41D-16A2C53303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71346-0D10-4134-B95A-E53F359C2F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2B6BBD68-16B8-4E35-893D-57E03179577F}">
      <dgm:prSet phldrT="[Texto]" custT="1"/>
      <dgm:spPr/>
      <dgm:t>
        <a:bodyPr/>
        <a:lstStyle/>
        <a:p>
          <a:r>
            <a:rPr lang="es-PE" sz="1600" b="1" dirty="0" smtClean="0">
              <a:solidFill>
                <a:schemeClr val="tx1"/>
              </a:solidFill>
              <a:latin typeface="Arial Narrow" pitchFamily="34" charset="0"/>
            </a:rPr>
            <a:t>Fórmulas</a:t>
          </a:r>
          <a:endParaRPr lang="es-PE" sz="1600" b="1" dirty="0">
            <a:solidFill>
              <a:schemeClr val="tx1"/>
            </a:solidFill>
          </a:endParaRPr>
        </a:p>
      </dgm:t>
    </dgm:pt>
    <dgm:pt modelId="{3B9BC0F8-11FF-456E-BCE0-A57AB1F90660}" type="parTrans" cxnId="{5DBE3D64-6366-4B04-8CFB-6F274DA2FF1D}">
      <dgm:prSet/>
      <dgm:spPr/>
      <dgm:t>
        <a:bodyPr/>
        <a:lstStyle/>
        <a:p>
          <a:endParaRPr lang="es-PE"/>
        </a:p>
      </dgm:t>
    </dgm:pt>
    <dgm:pt modelId="{81189038-C15A-43C4-ACAE-CC090FFBF965}" type="sibTrans" cxnId="{5DBE3D64-6366-4B04-8CFB-6F274DA2FF1D}">
      <dgm:prSet/>
      <dgm:spPr/>
      <dgm:t>
        <a:bodyPr/>
        <a:lstStyle/>
        <a:p>
          <a:endParaRPr lang="es-PE"/>
        </a:p>
      </dgm:t>
    </dgm:pt>
    <dgm:pt modelId="{9CB01919-8382-42B7-B08C-33E71F8B0661}">
      <dgm:prSet phldrT="[Texto]" custT="1"/>
      <dgm:spPr/>
      <dgm:t>
        <a:bodyPr/>
        <a:lstStyle/>
        <a:p>
          <a:pPr algn="just"/>
          <a:r>
            <a:rPr lang="es-ES_tradnl" sz="1600" b="0" u="none" dirty="0" smtClean="0">
              <a:latin typeface="Arial Narrow" panose="020B0606020202030204" pitchFamily="34" charset="0"/>
            </a:rPr>
            <a:t>La Fórmula de Actualización (FA) del CMA del SCTLN de SMCV se determinó según el procedimiento establecido en el artículo 28 de la NORMA TARIFAS.</a:t>
          </a:r>
          <a:endParaRPr lang="es-PE" sz="1600" b="0" u="none" dirty="0">
            <a:latin typeface="Arial Narrow" panose="020B0606020202030204" pitchFamily="34" charset="0"/>
          </a:endParaRPr>
        </a:p>
      </dgm:t>
    </dgm:pt>
    <dgm:pt modelId="{171BFA77-CB85-4F78-9E15-61494CA830DA}" type="parTrans" cxnId="{1B63AE99-1298-4A99-99DF-349ECEDABEFD}">
      <dgm:prSet/>
      <dgm:spPr/>
      <dgm:t>
        <a:bodyPr/>
        <a:lstStyle/>
        <a:p>
          <a:endParaRPr lang="es-PE"/>
        </a:p>
      </dgm:t>
    </dgm:pt>
    <dgm:pt modelId="{258D9294-F957-4788-AA24-142BF9284260}" type="sibTrans" cxnId="{1B63AE99-1298-4A99-99DF-349ECEDABEFD}">
      <dgm:prSet/>
      <dgm:spPr/>
      <dgm:t>
        <a:bodyPr/>
        <a:lstStyle/>
        <a:p>
          <a:endParaRPr lang="es-PE"/>
        </a:p>
      </dgm:t>
    </dgm:pt>
    <dgm:pt modelId="{0B1AFC11-69FC-4B19-8002-EEB370E5B882}">
      <dgm:prSet phldrT="[Texto]" custT="1"/>
      <dgm:spPr/>
      <dgm:t>
        <a:bodyPr/>
        <a:lstStyle/>
        <a:p>
          <a:r>
            <a:rPr lang="es-PE" sz="1600" b="1" dirty="0" smtClean="0">
              <a:solidFill>
                <a:schemeClr val="tx1"/>
              </a:solidFill>
              <a:latin typeface="Arial Narrow" pitchFamily="34" charset="0"/>
            </a:rPr>
            <a:t>Indicadores</a:t>
          </a:r>
          <a:endParaRPr lang="es-PE" sz="1600" b="1" dirty="0">
            <a:solidFill>
              <a:schemeClr val="tx1"/>
            </a:solidFill>
          </a:endParaRPr>
        </a:p>
      </dgm:t>
    </dgm:pt>
    <dgm:pt modelId="{9DD675A8-3353-4AA9-B53B-C850CF91425E}" type="parTrans" cxnId="{888A8A1D-6C7D-4615-AE29-88E7F065CDDA}">
      <dgm:prSet/>
      <dgm:spPr/>
      <dgm:t>
        <a:bodyPr/>
        <a:lstStyle/>
        <a:p>
          <a:endParaRPr lang="es-ES"/>
        </a:p>
      </dgm:t>
    </dgm:pt>
    <dgm:pt modelId="{E2BE5031-9DED-441E-ACA7-DCB3121D7DEC}" type="sibTrans" cxnId="{888A8A1D-6C7D-4615-AE29-88E7F065CDDA}">
      <dgm:prSet/>
      <dgm:spPr/>
      <dgm:t>
        <a:bodyPr/>
        <a:lstStyle/>
        <a:p>
          <a:endParaRPr lang="es-ES"/>
        </a:p>
      </dgm:t>
    </dgm:pt>
    <dgm:pt modelId="{AC088199-F872-4FD1-A510-C4314CFD06C8}">
      <dgm:prSet phldrT="[Texto]" custT="1"/>
      <dgm:spPr/>
      <dgm:t>
        <a:bodyPr/>
        <a:lstStyle/>
        <a:p>
          <a:pPr algn="just"/>
          <a:r>
            <a:rPr lang="es-PE" sz="1600" dirty="0" smtClean="0">
              <a:latin typeface="Arial Narrow" pitchFamily="34" charset="0"/>
            </a:rPr>
            <a:t>Cabe indicar que los valores determinados, toman en cuenta el Tipo de Cambio de 3,249 S/ / USD, que corresponde al 31 de marzo de 2017.</a:t>
          </a:r>
          <a:endParaRPr lang="es-PE" sz="1600" u="sng" dirty="0">
            <a:latin typeface="Arial Narrow" pitchFamily="34" charset="0"/>
          </a:endParaRPr>
        </a:p>
      </dgm:t>
    </dgm:pt>
    <dgm:pt modelId="{B55C6202-793B-439C-9327-A1C011DEDFD9}" type="parTrans" cxnId="{CC96796B-1A9D-4FAE-BBCB-1FE5F97F2DF8}">
      <dgm:prSet/>
      <dgm:spPr/>
      <dgm:t>
        <a:bodyPr/>
        <a:lstStyle/>
        <a:p>
          <a:endParaRPr lang="es-ES"/>
        </a:p>
      </dgm:t>
    </dgm:pt>
    <dgm:pt modelId="{EED6CC68-374F-4F98-8B22-2BA357A26DD7}" type="sibTrans" cxnId="{CC96796B-1A9D-4FAE-BBCB-1FE5F97F2DF8}">
      <dgm:prSet/>
      <dgm:spPr/>
      <dgm:t>
        <a:bodyPr/>
        <a:lstStyle/>
        <a:p>
          <a:endParaRPr lang="es-ES"/>
        </a:p>
      </dgm:t>
    </dgm:pt>
    <dgm:pt modelId="{6A59DEB8-2DA5-4D29-8CB0-B08C1A9B61F5}">
      <dgm:prSet custT="1"/>
      <dgm:spPr/>
      <dgm:t>
        <a:bodyPr/>
        <a:lstStyle/>
        <a:p>
          <a:pPr algn="just"/>
          <a:r>
            <a:rPr lang="es-PE" sz="1600" b="0" u="none" dirty="0" smtClean="0">
              <a:latin typeface="Arial Narrow" panose="020B0606020202030204" pitchFamily="34" charset="0"/>
            </a:rPr>
            <a:t>El Peaje Unitario del SCT de SMCV se ha determinado como el cociente del valor presente del flujo “CMA-IT” entre el valor presente de la demanda de SMCV, considerando un horizonte de 4 años.</a:t>
          </a:r>
          <a:endParaRPr lang="es-ES" sz="1600" b="0" u="none" dirty="0">
            <a:latin typeface="Arial Narrow" panose="020B0606020202030204" pitchFamily="34" charset="0"/>
          </a:endParaRPr>
        </a:p>
      </dgm:t>
    </dgm:pt>
    <dgm:pt modelId="{5BBABBEC-56C0-4656-BBA0-7F7A8E467CCD}" type="parTrans" cxnId="{CA7CA9FB-EA9A-453C-95ED-91F9FE9DED16}">
      <dgm:prSet/>
      <dgm:spPr/>
      <dgm:t>
        <a:bodyPr/>
        <a:lstStyle/>
        <a:p>
          <a:endParaRPr lang="es-ES"/>
        </a:p>
      </dgm:t>
    </dgm:pt>
    <dgm:pt modelId="{12B9838D-DCBA-4DCE-A3C6-A8F8527761B1}" type="sibTrans" cxnId="{CA7CA9FB-EA9A-453C-95ED-91F9FE9DED16}">
      <dgm:prSet/>
      <dgm:spPr/>
      <dgm:t>
        <a:bodyPr/>
        <a:lstStyle/>
        <a:p>
          <a:endParaRPr lang="es-ES"/>
        </a:p>
      </dgm:t>
    </dgm:pt>
    <dgm:pt modelId="{8472BD5E-473F-48F6-822D-A9856BDC4F38}">
      <dgm:prSet phldrT="[Texto]" custT="1"/>
      <dgm:spPr/>
      <dgm:t>
        <a:bodyPr/>
        <a:lstStyle/>
        <a:p>
          <a:r>
            <a:rPr lang="es-PE" sz="1600" b="1" dirty="0" smtClean="0">
              <a:solidFill>
                <a:schemeClr val="tx1"/>
              </a:solidFill>
              <a:latin typeface="Arial Narrow" pitchFamily="34" charset="0"/>
            </a:rPr>
            <a:t>Peajes</a:t>
          </a:r>
          <a:endParaRPr lang="es-PE" sz="1600" b="1" dirty="0">
            <a:solidFill>
              <a:schemeClr val="tx1"/>
            </a:solidFill>
          </a:endParaRPr>
        </a:p>
      </dgm:t>
    </dgm:pt>
    <dgm:pt modelId="{484D5950-8054-403B-8060-962132782587}" type="sibTrans" cxnId="{7B470AEA-2E87-4DC6-9D2C-0042D6CCDDE6}">
      <dgm:prSet/>
      <dgm:spPr/>
      <dgm:t>
        <a:bodyPr/>
        <a:lstStyle/>
        <a:p>
          <a:endParaRPr lang="es-ES"/>
        </a:p>
      </dgm:t>
    </dgm:pt>
    <dgm:pt modelId="{22372D47-2658-4600-89B3-4E367A99DC36}" type="parTrans" cxnId="{7B470AEA-2E87-4DC6-9D2C-0042D6CCDDE6}">
      <dgm:prSet/>
      <dgm:spPr/>
      <dgm:t>
        <a:bodyPr/>
        <a:lstStyle/>
        <a:p>
          <a:endParaRPr lang="es-ES"/>
        </a:p>
      </dgm:t>
    </dgm:pt>
    <dgm:pt modelId="{847207D6-CC2E-429A-9036-200E4DF7D6F5}">
      <dgm:prSet phldrT="[Texto]" custT="1"/>
      <dgm:spPr/>
      <dgm:t>
        <a:bodyPr/>
        <a:lstStyle/>
        <a:p>
          <a:pPr algn="just"/>
          <a:r>
            <a:rPr lang="es-ES_tradnl" sz="1600" b="0" u="none" dirty="0" smtClean="0">
              <a:latin typeface="Arial Narrow" panose="020B0606020202030204" pitchFamily="34" charset="0"/>
            </a:rPr>
            <a:t>Para las compensaciones mensuales no aplica fórmula de actualización.</a:t>
          </a:r>
          <a:endParaRPr lang="es-PE" sz="1600" b="0" u="none" dirty="0">
            <a:latin typeface="Arial Narrow" panose="020B0606020202030204" pitchFamily="34" charset="0"/>
          </a:endParaRPr>
        </a:p>
      </dgm:t>
    </dgm:pt>
    <dgm:pt modelId="{41B0D82F-3B38-4527-BEDE-A03313559251}" type="parTrans" cxnId="{124F2792-8D2B-40F4-AD30-7C4294D328C6}">
      <dgm:prSet/>
      <dgm:spPr/>
      <dgm:t>
        <a:bodyPr/>
        <a:lstStyle/>
        <a:p>
          <a:endParaRPr lang="es-ES"/>
        </a:p>
      </dgm:t>
    </dgm:pt>
    <dgm:pt modelId="{BDBE960A-38D2-47E3-9204-5F512CD5481E}" type="sibTrans" cxnId="{124F2792-8D2B-40F4-AD30-7C4294D328C6}">
      <dgm:prSet/>
      <dgm:spPr/>
      <dgm:t>
        <a:bodyPr/>
        <a:lstStyle/>
        <a:p>
          <a:endParaRPr lang="es-ES"/>
        </a:p>
      </dgm:t>
    </dgm:pt>
    <dgm:pt modelId="{6F2CF29D-1B34-4830-BA16-204A2A0B29E5}">
      <dgm:prSet phldrT="[Texto]" custT="1"/>
      <dgm:spPr/>
      <dgm:t>
        <a:bodyPr/>
        <a:lstStyle/>
        <a:p>
          <a:pPr algn="just"/>
          <a:r>
            <a:rPr lang="es-PE" sz="1600" b="0" u="none" dirty="0" smtClean="0">
              <a:latin typeface="Arial Narrow" panose="020B0606020202030204" pitchFamily="34" charset="0"/>
            </a:rPr>
            <a:t>Para los peajes se aplica la misma FA del CMA para su actualización mensual.</a:t>
          </a:r>
          <a:endParaRPr lang="es-PE" sz="1600" b="0" u="none" dirty="0">
            <a:latin typeface="Arial Narrow" panose="020B0606020202030204" pitchFamily="34" charset="0"/>
          </a:endParaRPr>
        </a:p>
      </dgm:t>
    </dgm:pt>
    <dgm:pt modelId="{D707BFF0-7AFE-470A-BF6B-DEB9F6D7FF62}" type="parTrans" cxnId="{913A595E-9C55-4445-AA2D-2CE1F5A6347D}">
      <dgm:prSet/>
      <dgm:spPr/>
      <dgm:t>
        <a:bodyPr/>
        <a:lstStyle/>
        <a:p>
          <a:endParaRPr lang="es-ES"/>
        </a:p>
      </dgm:t>
    </dgm:pt>
    <dgm:pt modelId="{66630E39-0E42-47BD-B923-065E8A4EA486}" type="sibTrans" cxnId="{913A595E-9C55-4445-AA2D-2CE1F5A6347D}">
      <dgm:prSet/>
      <dgm:spPr/>
      <dgm:t>
        <a:bodyPr/>
        <a:lstStyle/>
        <a:p>
          <a:endParaRPr lang="es-ES"/>
        </a:p>
      </dgm:t>
    </dgm:pt>
    <dgm:pt modelId="{776CB483-B9B9-4575-9041-9F2357935920}" type="pres">
      <dgm:prSet presAssocID="{6B971346-0D10-4134-B95A-E53F359C2FE7}" presName="linearFlow" presStyleCnt="0">
        <dgm:presLayoutVars>
          <dgm:dir/>
          <dgm:animLvl val="lvl"/>
          <dgm:resizeHandles val="exact"/>
        </dgm:presLayoutVars>
      </dgm:prSet>
      <dgm:spPr/>
      <dgm:t>
        <a:bodyPr/>
        <a:lstStyle/>
        <a:p>
          <a:endParaRPr lang="es-PE"/>
        </a:p>
      </dgm:t>
    </dgm:pt>
    <dgm:pt modelId="{B6EAF4DB-0448-430D-9287-2F752098D54F}" type="pres">
      <dgm:prSet presAssocID="{8472BD5E-473F-48F6-822D-A9856BDC4F38}" presName="composite" presStyleCnt="0"/>
      <dgm:spPr/>
    </dgm:pt>
    <dgm:pt modelId="{E86DFC0E-873A-4610-89A4-B1C5724D0DCD}" type="pres">
      <dgm:prSet presAssocID="{8472BD5E-473F-48F6-822D-A9856BDC4F38}" presName="parentText" presStyleLbl="alignNode1" presStyleIdx="0" presStyleCnt="3" custLinFactNeighborY="0">
        <dgm:presLayoutVars>
          <dgm:chMax val="1"/>
          <dgm:bulletEnabled val="1"/>
        </dgm:presLayoutVars>
      </dgm:prSet>
      <dgm:spPr/>
      <dgm:t>
        <a:bodyPr/>
        <a:lstStyle/>
        <a:p>
          <a:endParaRPr lang="es-PE"/>
        </a:p>
      </dgm:t>
    </dgm:pt>
    <dgm:pt modelId="{6799CF4B-D799-4E5C-8217-9C18330AD110}" type="pres">
      <dgm:prSet presAssocID="{8472BD5E-473F-48F6-822D-A9856BDC4F38}" presName="descendantText" presStyleLbl="alignAcc1" presStyleIdx="0" presStyleCnt="3" custScaleY="123530">
        <dgm:presLayoutVars>
          <dgm:bulletEnabled val="1"/>
        </dgm:presLayoutVars>
      </dgm:prSet>
      <dgm:spPr/>
      <dgm:t>
        <a:bodyPr/>
        <a:lstStyle/>
        <a:p>
          <a:endParaRPr lang="es-PE"/>
        </a:p>
      </dgm:t>
    </dgm:pt>
    <dgm:pt modelId="{63420A7B-53C5-43AD-8051-95EAD9017BD7}" type="pres">
      <dgm:prSet presAssocID="{484D5950-8054-403B-8060-962132782587}" presName="sp" presStyleCnt="0"/>
      <dgm:spPr/>
    </dgm:pt>
    <dgm:pt modelId="{0024716C-268C-4325-941A-818C9C474B34}" type="pres">
      <dgm:prSet presAssocID="{2B6BBD68-16B8-4E35-893D-57E03179577F}" presName="composite" presStyleCnt="0"/>
      <dgm:spPr/>
    </dgm:pt>
    <dgm:pt modelId="{50744626-A8C7-42CD-8EB6-AE4070898942}" type="pres">
      <dgm:prSet presAssocID="{2B6BBD68-16B8-4E35-893D-57E03179577F}" presName="parentText" presStyleLbl="alignNode1" presStyleIdx="1" presStyleCnt="3">
        <dgm:presLayoutVars>
          <dgm:chMax val="1"/>
          <dgm:bulletEnabled val="1"/>
        </dgm:presLayoutVars>
      </dgm:prSet>
      <dgm:spPr/>
      <dgm:t>
        <a:bodyPr/>
        <a:lstStyle/>
        <a:p>
          <a:endParaRPr lang="es-PE"/>
        </a:p>
      </dgm:t>
    </dgm:pt>
    <dgm:pt modelId="{AB0CCF5A-C684-47F5-932F-111C4B49907C}" type="pres">
      <dgm:prSet presAssocID="{2B6BBD68-16B8-4E35-893D-57E03179577F}" presName="descendantText" presStyleLbl="alignAcc1" presStyleIdx="1" presStyleCnt="3" custScaleY="116945">
        <dgm:presLayoutVars>
          <dgm:bulletEnabled val="1"/>
        </dgm:presLayoutVars>
      </dgm:prSet>
      <dgm:spPr/>
      <dgm:t>
        <a:bodyPr/>
        <a:lstStyle/>
        <a:p>
          <a:endParaRPr lang="es-PE"/>
        </a:p>
      </dgm:t>
    </dgm:pt>
    <dgm:pt modelId="{1E6B273E-4843-44B3-A948-A57741C50B19}" type="pres">
      <dgm:prSet presAssocID="{81189038-C15A-43C4-ACAE-CC090FFBF965}" presName="sp" presStyleCnt="0"/>
      <dgm:spPr/>
    </dgm:pt>
    <dgm:pt modelId="{95A1A107-BACE-48E6-816D-54E206F6EDAC}" type="pres">
      <dgm:prSet presAssocID="{0B1AFC11-69FC-4B19-8002-EEB370E5B882}" presName="composite" presStyleCnt="0"/>
      <dgm:spPr/>
    </dgm:pt>
    <dgm:pt modelId="{EC4E4FFD-550C-4785-8F72-030AB61F1709}" type="pres">
      <dgm:prSet presAssocID="{0B1AFC11-69FC-4B19-8002-EEB370E5B882}" presName="parentText" presStyleLbl="alignNode1" presStyleIdx="2" presStyleCnt="3">
        <dgm:presLayoutVars>
          <dgm:chMax val="1"/>
          <dgm:bulletEnabled val="1"/>
        </dgm:presLayoutVars>
      </dgm:prSet>
      <dgm:spPr/>
      <dgm:t>
        <a:bodyPr/>
        <a:lstStyle/>
        <a:p>
          <a:endParaRPr lang="es-PE"/>
        </a:p>
      </dgm:t>
    </dgm:pt>
    <dgm:pt modelId="{7F8BA1AB-ADCF-4B9C-A41D-16A2C5330346}" type="pres">
      <dgm:prSet presAssocID="{0B1AFC11-69FC-4B19-8002-EEB370E5B882}" presName="descendantText" presStyleLbl="alignAcc1" presStyleIdx="2" presStyleCnt="3" custScaleY="46059" custLinFactNeighborY="7071">
        <dgm:presLayoutVars>
          <dgm:bulletEnabled val="1"/>
        </dgm:presLayoutVars>
      </dgm:prSet>
      <dgm:spPr/>
      <dgm:t>
        <a:bodyPr/>
        <a:lstStyle/>
        <a:p>
          <a:endParaRPr lang="es-PE"/>
        </a:p>
      </dgm:t>
    </dgm:pt>
  </dgm:ptLst>
  <dgm:cxnLst>
    <dgm:cxn modelId="{38F9E97C-FC6F-4BD1-A610-81F8BC5FB095}" type="presOf" srcId="{6F2CF29D-1B34-4830-BA16-204A2A0B29E5}" destId="{AB0CCF5A-C684-47F5-932F-111C4B49907C}" srcOrd="0" destOrd="1" presId="urn:microsoft.com/office/officeart/2005/8/layout/chevron2"/>
    <dgm:cxn modelId="{EA8D4EEB-5BBD-4BB8-A5C2-8C32BC0DFF2D}" type="presOf" srcId="{AC088199-F872-4FD1-A510-C4314CFD06C8}" destId="{7F8BA1AB-ADCF-4B9C-A41D-16A2C5330346}" srcOrd="0" destOrd="0" presId="urn:microsoft.com/office/officeart/2005/8/layout/chevron2"/>
    <dgm:cxn modelId="{CA7CA9FB-EA9A-453C-95ED-91F9FE9DED16}" srcId="{8472BD5E-473F-48F6-822D-A9856BDC4F38}" destId="{6A59DEB8-2DA5-4D29-8CB0-B08C1A9B61F5}" srcOrd="0" destOrd="0" parTransId="{5BBABBEC-56C0-4656-BBA0-7F7A8E467CCD}" sibTransId="{12B9838D-DCBA-4DCE-A3C6-A8F8527761B1}"/>
    <dgm:cxn modelId="{84115A3A-33B2-40A5-9124-E18A34B33996}" type="presOf" srcId="{2B6BBD68-16B8-4E35-893D-57E03179577F}" destId="{50744626-A8C7-42CD-8EB6-AE4070898942}" srcOrd="0" destOrd="0" presId="urn:microsoft.com/office/officeart/2005/8/layout/chevron2"/>
    <dgm:cxn modelId="{1B63AE99-1298-4A99-99DF-349ECEDABEFD}" srcId="{2B6BBD68-16B8-4E35-893D-57E03179577F}" destId="{9CB01919-8382-42B7-B08C-33E71F8B0661}" srcOrd="0" destOrd="0" parTransId="{171BFA77-CB85-4F78-9E15-61494CA830DA}" sibTransId="{258D9294-F957-4788-AA24-142BF9284260}"/>
    <dgm:cxn modelId="{124F2792-8D2B-40F4-AD30-7C4294D328C6}" srcId="{2B6BBD68-16B8-4E35-893D-57E03179577F}" destId="{847207D6-CC2E-429A-9036-200E4DF7D6F5}" srcOrd="2" destOrd="0" parTransId="{41B0D82F-3B38-4527-BEDE-A03313559251}" sibTransId="{BDBE960A-38D2-47E3-9204-5F512CD5481E}"/>
    <dgm:cxn modelId="{888A8A1D-6C7D-4615-AE29-88E7F065CDDA}" srcId="{6B971346-0D10-4134-B95A-E53F359C2FE7}" destId="{0B1AFC11-69FC-4B19-8002-EEB370E5B882}" srcOrd="2" destOrd="0" parTransId="{9DD675A8-3353-4AA9-B53B-C850CF91425E}" sibTransId="{E2BE5031-9DED-441E-ACA7-DCB3121D7DEC}"/>
    <dgm:cxn modelId="{7B470AEA-2E87-4DC6-9D2C-0042D6CCDDE6}" srcId="{6B971346-0D10-4134-B95A-E53F359C2FE7}" destId="{8472BD5E-473F-48F6-822D-A9856BDC4F38}" srcOrd="0" destOrd="0" parTransId="{22372D47-2658-4600-89B3-4E367A99DC36}" sibTransId="{484D5950-8054-403B-8060-962132782587}"/>
    <dgm:cxn modelId="{52361300-7069-4C9A-8120-605596469750}" type="presOf" srcId="{9CB01919-8382-42B7-B08C-33E71F8B0661}" destId="{AB0CCF5A-C684-47F5-932F-111C4B49907C}" srcOrd="0" destOrd="0" presId="urn:microsoft.com/office/officeart/2005/8/layout/chevron2"/>
    <dgm:cxn modelId="{BFCC447D-ECFB-4E10-BEED-467158136592}" type="presOf" srcId="{8472BD5E-473F-48F6-822D-A9856BDC4F38}" destId="{E86DFC0E-873A-4610-89A4-B1C5724D0DCD}" srcOrd="0" destOrd="0" presId="urn:microsoft.com/office/officeart/2005/8/layout/chevron2"/>
    <dgm:cxn modelId="{DA2D3F6D-F309-420E-ABB1-86B47D73127E}" type="presOf" srcId="{0B1AFC11-69FC-4B19-8002-EEB370E5B882}" destId="{EC4E4FFD-550C-4785-8F72-030AB61F1709}" srcOrd="0" destOrd="0" presId="urn:microsoft.com/office/officeart/2005/8/layout/chevron2"/>
    <dgm:cxn modelId="{57046512-FA2B-4398-A23D-31B577A1CA10}" type="presOf" srcId="{847207D6-CC2E-429A-9036-200E4DF7D6F5}" destId="{AB0CCF5A-C684-47F5-932F-111C4B49907C}" srcOrd="0" destOrd="2" presId="urn:microsoft.com/office/officeart/2005/8/layout/chevron2"/>
    <dgm:cxn modelId="{C5AD31E3-8F5E-4249-B116-F5989D4B2567}" type="presOf" srcId="{6B971346-0D10-4134-B95A-E53F359C2FE7}" destId="{776CB483-B9B9-4575-9041-9F2357935920}" srcOrd="0" destOrd="0" presId="urn:microsoft.com/office/officeart/2005/8/layout/chevron2"/>
    <dgm:cxn modelId="{5DBE3D64-6366-4B04-8CFB-6F274DA2FF1D}" srcId="{6B971346-0D10-4134-B95A-E53F359C2FE7}" destId="{2B6BBD68-16B8-4E35-893D-57E03179577F}" srcOrd="1" destOrd="0" parTransId="{3B9BC0F8-11FF-456E-BCE0-A57AB1F90660}" sibTransId="{81189038-C15A-43C4-ACAE-CC090FFBF965}"/>
    <dgm:cxn modelId="{CC96796B-1A9D-4FAE-BBCB-1FE5F97F2DF8}" srcId="{0B1AFC11-69FC-4B19-8002-EEB370E5B882}" destId="{AC088199-F872-4FD1-A510-C4314CFD06C8}" srcOrd="0" destOrd="0" parTransId="{B55C6202-793B-439C-9327-A1C011DEDFD9}" sibTransId="{EED6CC68-374F-4F98-8B22-2BA357A26DD7}"/>
    <dgm:cxn modelId="{913A595E-9C55-4445-AA2D-2CE1F5A6347D}" srcId="{2B6BBD68-16B8-4E35-893D-57E03179577F}" destId="{6F2CF29D-1B34-4830-BA16-204A2A0B29E5}" srcOrd="1" destOrd="0" parTransId="{D707BFF0-7AFE-470A-BF6B-DEB9F6D7FF62}" sibTransId="{66630E39-0E42-47BD-B923-065E8A4EA486}"/>
    <dgm:cxn modelId="{33444577-7E01-4AF8-8FDD-F5C5E932198F}" type="presOf" srcId="{6A59DEB8-2DA5-4D29-8CB0-B08C1A9B61F5}" destId="{6799CF4B-D799-4E5C-8217-9C18330AD110}" srcOrd="0" destOrd="0" presId="urn:microsoft.com/office/officeart/2005/8/layout/chevron2"/>
    <dgm:cxn modelId="{A57CC8E2-64A7-40D4-A318-C0E9A4A065A1}" type="presParOf" srcId="{776CB483-B9B9-4575-9041-9F2357935920}" destId="{B6EAF4DB-0448-430D-9287-2F752098D54F}" srcOrd="0" destOrd="0" presId="urn:microsoft.com/office/officeart/2005/8/layout/chevron2"/>
    <dgm:cxn modelId="{D18AC9C2-C887-4C68-9374-ED9928545D19}" type="presParOf" srcId="{B6EAF4DB-0448-430D-9287-2F752098D54F}" destId="{E86DFC0E-873A-4610-89A4-B1C5724D0DCD}" srcOrd="0" destOrd="0" presId="urn:microsoft.com/office/officeart/2005/8/layout/chevron2"/>
    <dgm:cxn modelId="{85057250-F3DD-4678-A2D9-03D6B94C5743}" type="presParOf" srcId="{B6EAF4DB-0448-430D-9287-2F752098D54F}" destId="{6799CF4B-D799-4E5C-8217-9C18330AD110}" srcOrd="1" destOrd="0" presId="urn:microsoft.com/office/officeart/2005/8/layout/chevron2"/>
    <dgm:cxn modelId="{FE22BF53-4AD1-49D4-A7B5-AD3ED61379E9}" type="presParOf" srcId="{776CB483-B9B9-4575-9041-9F2357935920}" destId="{63420A7B-53C5-43AD-8051-95EAD9017BD7}" srcOrd="1" destOrd="0" presId="urn:microsoft.com/office/officeart/2005/8/layout/chevron2"/>
    <dgm:cxn modelId="{97530AE8-1748-4EE7-9B61-B52CFAC0179D}" type="presParOf" srcId="{776CB483-B9B9-4575-9041-9F2357935920}" destId="{0024716C-268C-4325-941A-818C9C474B34}" srcOrd="2" destOrd="0" presId="urn:microsoft.com/office/officeart/2005/8/layout/chevron2"/>
    <dgm:cxn modelId="{F2490E57-2F01-473E-894E-2CDD4680A06F}" type="presParOf" srcId="{0024716C-268C-4325-941A-818C9C474B34}" destId="{50744626-A8C7-42CD-8EB6-AE4070898942}" srcOrd="0" destOrd="0" presId="urn:microsoft.com/office/officeart/2005/8/layout/chevron2"/>
    <dgm:cxn modelId="{0FFA32C4-7370-4C55-A041-F97CE70CB5E9}" type="presParOf" srcId="{0024716C-268C-4325-941A-818C9C474B34}" destId="{AB0CCF5A-C684-47F5-932F-111C4B49907C}" srcOrd="1" destOrd="0" presId="urn:microsoft.com/office/officeart/2005/8/layout/chevron2"/>
    <dgm:cxn modelId="{595EC8C1-3EDE-45DC-B10C-D28ABB43A1A5}" type="presParOf" srcId="{776CB483-B9B9-4575-9041-9F2357935920}" destId="{1E6B273E-4843-44B3-A948-A57741C50B19}" srcOrd="3" destOrd="0" presId="urn:microsoft.com/office/officeart/2005/8/layout/chevron2"/>
    <dgm:cxn modelId="{3616B0BC-3D44-403C-AA59-BC815E4DC760}" type="presParOf" srcId="{776CB483-B9B9-4575-9041-9F2357935920}" destId="{95A1A107-BACE-48E6-816D-54E206F6EDAC}" srcOrd="4" destOrd="0" presId="urn:microsoft.com/office/officeart/2005/8/layout/chevron2"/>
    <dgm:cxn modelId="{852F53CD-F6F0-4747-A040-F144FEFAD0EF}" type="presParOf" srcId="{95A1A107-BACE-48E6-816D-54E206F6EDAC}" destId="{EC4E4FFD-550C-4785-8F72-030AB61F1709}" srcOrd="0" destOrd="0" presId="urn:microsoft.com/office/officeart/2005/8/layout/chevron2"/>
    <dgm:cxn modelId="{96EC2506-A6CC-4362-B409-E5E506714C80}" type="presParOf" srcId="{95A1A107-BACE-48E6-816D-54E206F6EDAC}" destId="{7F8BA1AB-ADCF-4B9C-A41D-16A2C53303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D63B0-FCC9-4B74-A99C-D1603968DC08}">
      <dsp:nvSpPr>
        <dsp:cNvPr id="0" name=""/>
        <dsp:cNvSpPr/>
      </dsp:nvSpPr>
      <dsp:spPr>
        <a:xfrm>
          <a:off x="0" y="252699"/>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2B1AB-E93E-4F6D-94F0-82F69166097E}">
      <dsp:nvSpPr>
        <dsp:cNvPr id="0" name=""/>
        <dsp:cNvSpPr/>
      </dsp:nvSpPr>
      <dsp:spPr>
        <a:xfrm>
          <a:off x="138392" y="31299"/>
          <a:ext cx="569725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i="1" kern="1200" dirty="0">
              <a:solidFill>
                <a:schemeClr val="bg1"/>
              </a:solidFill>
              <a:latin typeface="Arial Narrow" pitchFamily="34" charset="0"/>
            </a:rPr>
            <a:t>I. Objetivo del Proceso</a:t>
          </a:r>
          <a:endParaRPr lang="es-PE" sz="2800" kern="1200" dirty="0">
            <a:solidFill>
              <a:schemeClr val="bg1"/>
            </a:solidFill>
            <a:latin typeface="Arial Narrow" pitchFamily="34" charset="0"/>
          </a:endParaRPr>
        </a:p>
      </dsp:txBody>
      <dsp:txXfrm>
        <a:off x="160008" y="52915"/>
        <a:ext cx="5654020" cy="399568"/>
      </dsp:txXfrm>
    </dsp:sp>
    <dsp:sp modelId="{FD38AAFC-106D-4194-900D-84827F3F8642}">
      <dsp:nvSpPr>
        <dsp:cNvPr id="0" name=""/>
        <dsp:cNvSpPr/>
      </dsp:nvSpPr>
      <dsp:spPr>
        <a:xfrm>
          <a:off x="0" y="9331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1FBA4-166F-4E8F-9D81-204548495F2C}">
      <dsp:nvSpPr>
        <dsp:cNvPr id="0" name=""/>
        <dsp:cNvSpPr/>
      </dsp:nvSpPr>
      <dsp:spPr>
        <a:xfrm>
          <a:off x="135298" y="692274"/>
          <a:ext cx="57269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i="1" kern="1200" dirty="0">
              <a:solidFill>
                <a:schemeClr val="bg1"/>
              </a:solidFill>
              <a:latin typeface="Arial Narrow" pitchFamily="34" charset="0"/>
            </a:rPr>
            <a:t>II. </a:t>
          </a:r>
          <a:r>
            <a:rPr lang="es-ES_tradnl" sz="2800" i="1" kern="1200" dirty="0" smtClean="0">
              <a:solidFill>
                <a:schemeClr val="bg1"/>
              </a:solidFill>
              <a:latin typeface="Arial Narrow" pitchFamily="34" charset="0"/>
            </a:rPr>
            <a:t>Aspectos Regulatorios y Normativos</a:t>
          </a:r>
          <a:endParaRPr lang="es-PE" sz="2800" kern="1200" dirty="0">
            <a:solidFill>
              <a:schemeClr val="bg1"/>
            </a:solidFill>
            <a:latin typeface="Arial Narrow" pitchFamily="34" charset="0"/>
          </a:endParaRPr>
        </a:p>
      </dsp:txBody>
      <dsp:txXfrm>
        <a:off x="156914" y="713890"/>
        <a:ext cx="5683668" cy="399568"/>
      </dsp:txXfrm>
    </dsp:sp>
    <dsp:sp modelId="{E251241F-A4F0-439C-8570-9E1E2854BB6D}">
      <dsp:nvSpPr>
        <dsp:cNvPr id="0" name=""/>
        <dsp:cNvSpPr/>
      </dsp:nvSpPr>
      <dsp:spPr>
        <a:xfrm>
          <a:off x="0" y="16135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06D53-0207-4226-8A60-90F48F3E2AB6}">
      <dsp:nvSpPr>
        <dsp:cNvPr id="0" name=""/>
        <dsp:cNvSpPr/>
      </dsp:nvSpPr>
      <dsp:spPr>
        <a:xfrm>
          <a:off x="144016" y="1392100"/>
          <a:ext cx="570904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i="1" kern="1200" dirty="0">
              <a:solidFill>
                <a:schemeClr val="bg1"/>
              </a:solidFill>
              <a:latin typeface="Arial Narrow" pitchFamily="34" charset="0"/>
            </a:rPr>
            <a:t>III. </a:t>
          </a:r>
          <a:r>
            <a:rPr lang="es-ES_tradnl" sz="2800" i="1" kern="1200" dirty="0" smtClean="0">
              <a:solidFill>
                <a:schemeClr val="bg1"/>
              </a:solidFill>
              <a:latin typeface="Arial Narrow" pitchFamily="34" charset="0"/>
            </a:rPr>
            <a:t>Antecedentes</a:t>
          </a:r>
          <a:endParaRPr lang="es-PE" sz="2800" kern="1200" dirty="0">
            <a:solidFill>
              <a:schemeClr val="bg1"/>
            </a:solidFill>
            <a:latin typeface="Arial Narrow" pitchFamily="34" charset="0"/>
          </a:endParaRPr>
        </a:p>
      </dsp:txBody>
      <dsp:txXfrm>
        <a:off x="165632" y="1413716"/>
        <a:ext cx="5665809" cy="399568"/>
      </dsp:txXfrm>
    </dsp:sp>
    <dsp:sp modelId="{72C82A9E-41B9-44C9-813F-77CC7CBBE746}">
      <dsp:nvSpPr>
        <dsp:cNvPr id="0" name=""/>
        <dsp:cNvSpPr/>
      </dsp:nvSpPr>
      <dsp:spPr>
        <a:xfrm>
          <a:off x="0" y="22939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4CAB-F716-42AE-B9C0-AE9381505270}">
      <dsp:nvSpPr>
        <dsp:cNvPr id="0" name=""/>
        <dsp:cNvSpPr/>
      </dsp:nvSpPr>
      <dsp:spPr>
        <a:xfrm>
          <a:off x="144015" y="2072500"/>
          <a:ext cx="568522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i="1" kern="1200" dirty="0">
              <a:solidFill>
                <a:schemeClr val="bg1"/>
              </a:solidFill>
              <a:latin typeface="Arial Narrow" pitchFamily="34" charset="0"/>
            </a:rPr>
            <a:t>IV. </a:t>
          </a:r>
          <a:r>
            <a:rPr lang="es-ES_tradnl" sz="2800" i="1" kern="1200" dirty="0" smtClean="0">
              <a:solidFill>
                <a:schemeClr val="bg1"/>
              </a:solidFill>
              <a:latin typeface="Arial Narrow" pitchFamily="34" charset="0"/>
            </a:rPr>
            <a:t>Criterios para Fijación</a:t>
          </a:r>
          <a:endParaRPr lang="es-PE" sz="2800" kern="1200" dirty="0">
            <a:solidFill>
              <a:schemeClr val="bg1"/>
            </a:solidFill>
            <a:latin typeface="Arial Narrow" pitchFamily="34" charset="0"/>
          </a:endParaRPr>
        </a:p>
      </dsp:txBody>
      <dsp:txXfrm>
        <a:off x="165631" y="2094116"/>
        <a:ext cx="5641996" cy="399568"/>
      </dsp:txXfrm>
    </dsp:sp>
    <dsp:sp modelId="{FA5BC28B-0FD7-4E1C-8EEE-33DF38810348}">
      <dsp:nvSpPr>
        <dsp:cNvPr id="0" name=""/>
        <dsp:cNvSpPr/>
      </dsp:nvSpPr>
      <dsp:spPr>
        <a:xfrm>
          <a:off x="0" y="29743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B8430-76CF-4945-8176-F7BD0B9A56B6}">
      <dsp:nvSpPr>
        <dsp:cNvPr id="0" name=""/>
        <dsp:cNvSpPr/>
      </dsp:nvSpPr>
      <dsp:spPr>
        <a:xfrm>
          <a:off x="130656" y="2752900"/>
          <a:ext cx="569602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b="0" i="1" kern="1200" dirty="0">
              <a:solidFill>
                <a:schemeClr val="bg1"/>
              </a:solidFill>
              <a:latin typeface="Arial Narrow" pitchFamily="34" charset="0"/>
            </a:rPr>
            <a:t>V. </a:t>
          </a:r>
          <a:r>
            <a:rPr lang="es-ES_tradnl" sz="2800" i="1" kern="1200" dirty="0" smtClean="0">
              <a:solidFill>
                <a:schemeClr val="bg1"/>
              </a:solidFill>
              <a:latin typeface="Arial Narrow" pitchFamily="34" charset="0"/>
            </a:rPr>
            <a:t>Resultados obtenidos</a:t>
          </a:r>
          <a:endParaRPr lang="es-PE" sz="2800" b="0" kern="1200" dirty="0">
            <a:solidFill>
              <a:schemeClr val="bg1"/>
            </a:solidFill>
            <a:latin typeface="Arial Narrow" pitchFamily="34" charset="0"/>
          </a:endParaRPr>
        </a:p>
      </dsp:txBody>
      <dsp:txXfrm>
        <a:off x="152272" y="2774516"/>
        <a:ext cx="5652791" cy="399568"/>
      </dsp:txXfrm>
    </dsp:sp>
    <dsp:sp modelId="{DD62A12B-2D7A-42C3-8831-2EEC2E7BFA1C}">
      <dsp:nvSpPr>
        <dsp:cNvPr id="0" name=""/>
        <dsp:cNvSpPr/>
      </dsp:nvSpPr>
      <dsp:spPr>
        <a:xfrm>
          <a:off x="0" y="36547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CAAC0-BA73-44F3-97A2-29F2A929CA3E}">
      <dsp:nvSpPr>
        <dsp:cNvPr id="0" name=""/>
        <dsp:cNvSpPr/>
      </dsp:nvSpPr>
      <dsp:spPr>
        <a:xfrm>
          <a:off x="150091" y="3456383"/>
          <a:ext cx="579954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s-ES_tradnl" sz="2800" b="0" i="1" kern="1200" dirty="0" smtClean="0">
              <a:solidFill>
                <a:schemeClr val="bg1"/>
              </a:solidFill>
              <a:latin typeface="Arial Narrow" pitchFamily="34" charset="0"/>
            </a:rPr>
            <a:t>VI. Información en la Web</a:t>
          </a:r>
          <a:endParaRPr lang="es-PE" sz="2800" b="0" kern="1200" dirty="0">
            <a:solidFill>
              <a:schemeClr val="bg1"/>
            </a:solidFill>
            <a:latin typeface="Arial Narrow" pitchFamily="34" charset="0"/>
          </a:endParaRPr>
        </a:p>
      </dsp:txBody>
      <dsp:txXfrm>
        <a:off x="171707" y="3477999"/>
        <a:ext cx="575631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5F0A5-00CA-4AB2-B303-73638AC2DA41}">
      <dsp:nvSpPr>
        <dsp:cNvPr id="0" name=""/>
        <dsp:cNvSpPr/>
      </dsp:nvSpPr>
      <dsp:spPr>
        <a:xfrm>
          <a:off x="0" y="338663"/>
          <a:ext cx="3888432"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2CF39-C7CD-42F6-947D-4A40D3D07B36}">
      <dsp:nvSpPr>
        <dsp:cNvPr id="0" name=""/>
        <dsp:cNvSpPr/>
      </dsp:nvSpPr>
      <dsp:spPr>
        <a:xfrm>
          <a:off x="186447" y="13943"/>
          <a:ext cx="3700124"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Arial Narrow" panose="020B0606020202030204" pitchFamily="34" charset="0"/>
            </a:rPr>
            <a:t>SPT: Sistema Principal de Transmisión</a:t>
          </a:r>
          <a:endParaRPr lang="es-ES" sz="1800" kern="1200" dirty="0">
            <a:solidFill>
              <a:schemeClr val="tx1"/>
            </a:solidFill>
            <a:latin typeface="Arial Narrow" panose="020B0606020202030204" pitchFamily="34" charset="0"/>
          </a:endParaRPr>
        </a:p>
      </dsp:txBody>
      <dsp:txXfrm>
        <a:off x="218150" y="45646"/>
        <a:ext cx="3636718" cy="586034"/>
      </dsp:txXfrm>
    </dsp:sp>
    <dsp:sp modelId="{9A018F94-432F-443A-B987-B1C39E284A84}">
      <dsp:nvSpPr>
        <dsp:cNvPr id="0" name=""/>
        <dsp:cNvSpPr/>
      </dsp:nvSpPr>
      <dsp:spPr>
        <a:xfrm>
          <a:off x="0" y="1336583"/>
          <a:ext cx="3888432"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275C2-AB4B-4078-A9BA-CF3E5ECB526C}">
      <dsp:nvSpPr>
        <dsp:cNvPr id="0" name=""/>
        <dsp:cNvSpPr/>
      </dsp:nvSpPr>
      <dsp:spPr>
        <a:xfrm>
          <a:off x="166131" y="1011863"/>
          <a:ext cx="371844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777875">
            <a:lnSpc>
              <a:spcPct val="90000"/>
            </a:lnSpc>
            <a:spcBef>
              <a:spcPct val="0"/>
            </a:spcBef>
            <a:spcAft>
              <a:spcPct val="35000"/>
            </a:spcAft>
          </a:pPr>
          <a:r>
            <a:rPr lang="es-ES" sz="1750" kern="1200" dirty="0" smtClean="0">
              <a:solidFill>
                <a:schemeClr val="tx1"/>
              </a:solidFill>
              <a:latin typeface="Arial Narrow" panose="020B0606020202030204" pitchFamily="34" charset="0"/>
            </a:rPr>
            <a:t>SST: Sistema Secundario de Transmisión</a:t>
          </a:r>
          <a:endParaRPr lang="es-ES" sz="1750" kern="1200" dirty="0"/>
        </a:p>
      </dsp:txBody>
      <dsp:txXfrm>
        <a:off x="197834" y="1043566"/>
        <a:ext cx="3655037"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5F0A5-00CA-4AB2-B303-73638AC2DA41}">
      <dsp:nvSpPr>
        <dsp:cNvPr id="0" name=""/>
        <dsp:cNvSpPr/>
      </dsp:nvSpPr>
      <dsp:spPr>
        <a:xfrm>
          <a:off x="0" y="257720"/>
          <a:ext cx="439248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2CF39-C7CD-42F6-947D-4A40D3D07B36}">
      <dsp:nvSpPr>
        <dsp:cNvPr id="0" name=""/>
        <dsp:cNvSpPr/>
      </dsp:nvSpPr>
      <dsp:spPr>
        <a:xfrm>
          <a:off x="210616" y="21560"/>
          <a:ext cx="417977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18" tIns="0" rIns="116218" bIns="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Arial Narrow" panose="020B0606020202030204" pitchFamily="34" charset="0"/>
            </a:rPr>
            <a:t>SGT: Sistema Garantizado de Transmisión</a:t>
          </a:r>
          <a:endParaRPr lang="es-ES" sz="1800" kern="1200" dirty="0">
            <a:solidFill>
              <a:schemeClr val="tx1"/>
            </a:solidFill>
            <a:latin typeface="Arial Narrow" panose="020B0606020202030204" pitchFamily="34" charset="0"/>
          </a:endParaRPr>
        </a:p>
      </dsp:txBody>
      <dsp:txXfrm>
        <a:off x="233673" y="44617"/>
        <a:ext cx="4133656" cy="426206"/>
      </dsp:txXfrm>
    </dsp:sp>
    <dsp:sp modelId="{9A018F94-432F-443A-B987-B1C39E284A84}">
      <dsp:nvSpPr>
        <dsp:cNvPr id="0" name=""/>
        <dsp:cNvSpPr/>
      </dsp:nvSpPr>
      <dsp:spPr>
        <a:xfrm>
          <a:off x="0" y="983480"/>
          <a:ext cx="439248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275C2-AB4B-4078-A9BA-CF3E5ECB526C}">
      <dsp:nvSpPr>
        <dsp:cNvPr id="0" name=""/>
        <dsp:cNvSpPr/>
      </dsp:nvSpPr>
      <dsp:spPr>
        <a:xfrm>
          <a:off x="187667" y="747320"/>
          <a:ext cx="4200464"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18" tIns="0" rIns="116218" bIns="0" numCol="1" spcCol="1270" anchor="ctr" anchorCtr="0">
          <a:noAutofit/>
        </a:bodyPr>
        <a:lstStyle/>
        <a:p>
          <a:pPr lvl="0" algn="l" defTabSz="777875">
            <a:lnSpc>
              <a:spcPct val="90000"/>
            </a:lnSpc>
            <a:spcBef>
              <a:spcPct val="0"/>
            </a:spcBef>
            <a:spcAft>
              <a:spcPct val="35000"/>
            </a:spcAft>
          </a:pPr>
          <a:r>
            <a:rPr lang="es-ES" sz="1750" kern="1200" dirty="0" smtClean="0">
              <a:solidFill>
                <a:srgbClr val="FF0000"/>
              </a:solidFill>
              <a:latin typeface="Arial Narrow" panose="020B0606020202030204" pitchFamily="34" charset="0"/>
            </a:rPr>
            <a:t>SCT: Sistema Complementario de Transmisión</a:t>
          </a:r>
          <a:endParaRPr lang="es-ES" sz="1750" kern="1200" dirty="0">
            <a:solidFill>
              <a:srgbClr val="FF0000"/>
            </a:solidFill>
          </a:endParaRPr>
        </a:p>
      </dsp:txBody>
      <dsp:txXfrm>
        <a:off x="210724" y="770377"/>
        <a:ext cx="4154350" cy="426206"/>
      </dsp:txXfrm>
    </dsp:sp>
    <dsp:sp modelId="{BA9844BB-B538-40B2-B1CF-3B176FBDA825}">
      <dsp:nvSpPr>
        <dsp:cNvPr id="0" name=""/>
        <dsp:cNvSpPr/>
      </dsp:nvSpPr>
      <dsp:spPr>
        <a:xfrm>
          <a:off x="0" y="1709240"/>
          <a:ext cx="439248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E284B-6B35-4E31-B7CE-718FC3F89EEA}">
      <dsp:nvSpPr>
        <dsp:cNvPr id="0" name=""/>
        <dsp:cNvSpPr/>
      </dsp:nvSpPr>
      <dsp:spPr>
        <a:xfrm>
          <a:off x="230768" y="1473080"/>
          <a:ext cx="415771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18" tIns="0" rIns="116218"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Arial Narrow" panose="020B0606020202030204" pitchFamily="34" charset="0"/>
            </a:rPr>
            <a:t>SPT: Sistema Principal de Transmisión</a:t>
          </a:r>
          <a:endParaRPr lang="es-ES" sz="1600" kern="1200" dirty="0"/>
        </a:p>
      </dsp:txBody>
      <dsp:txXfrm>
        <a:off x="253825" y="1496137"/>
        <a:ext cx="4111604" cy="426206"/>
      </dsp:txXfrm>
    </dsp:sp>
    <dsp:sp modelId="{BEE5A969-233E-48EF-B771-74586C317945}">
      <dsp:nvSpPr>
        <dsp:cNvPr id="0" name=""/>
        <dsp:cNvSpPr/>
      </dsp:nvSpPr>
      <dsp:spPr>
        <a:xfrm>
          <a:off x="0" y="2435000"/>
          <a:ext cx="439248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1B4BF-9C2F-42E8-B83B-6804F9578E09}">
      <dsp:nvSpPr>
        <dsp:cNvPr id="0" name=""/>
        <dsp:cNvSpPr/>
      </dsp:nvSpPr>
      <dsp:spPr>
        <a:xfrm>
          <a:off x="213280" y="2198839"/>
          <a:ext cx="417755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18" tIns="0" rIns="116218" bIns="0" numCol="1" spcCol="1270" anchor="ctr" anchorCtr="0">
          <a:noAutofit/>
        </a:bodyPr>
        <a:lstStyle/>
        <a:p>
          <a:pPr lvl="0" algn="l" defTabSz="711200">
            <a:lnSpc>
              <a:spcPct val="90000"/>
            </a:lnSpc>
            <a:spcBef>
              <a:spcPct val="0"/>
            </a:spcBef>
            <a:spcAft>
              <a:spcPct val="35000"/>
            </a:spcAft>
          </a:pPr>
          <a:r>
            <a:rPr lang="es-ES" sz="1600" kern="1200" dirty="0" smtClean="0">
              <a:solidFill>
                <a:srgbClr val="FF0000"/>
              </a:solidFill>
              <a:latin typeface="Arial Narrow" panose="020B0606020202030204" pitchFamily="34" charset="0"/>
            </a:rPr>
            <a:t>SST: Sistema Secundario de Transmisión</a:t>
          </a:r>
          <a:endParaRPr lang="es-ES" sz="1600" kern="1200" dirty="0">
            <a:solidFill>
              <a:srgbClr val="FF0000"/>
            </a:solidFill>
          </a:endParaRPr>
        </a:p>
      </dsp:txBody>
      <dsp:txXfrm>
        <a:off x="236337" y="2221896"/>
        <a:ext cx="4131442"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FC0E-873A-4610-89A4-B1C5724D0DCD}">
      <dsp:nvSpPr>
        <dsp:cNvPr id="0" name=""/>
        <dsp:cNvSpPr/>
      </dsp:nvSpPr>
      <dsp:spPr>
        <a:xfrm rot="5400000">
          <a:off x="-214337" y="326246"/>
          <a:ext cx="1428918" cy="1000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Demanda</a:t>
          </a:r>
          <a:endParaRPr lang="es-PE" sz="1600" b="1" kern="1200" dirty="0">
            <a:solidFill>
              <a:schemeClr val="tx1"/>
            </a:solidFill>
          </a:endParaRPr>
        </a:p>
      </dsp:txBody>
      <dsp:txXfrm rot="-5400000">
        <a:off x="1" y="612031"/>
        <a:ext cx="1000243" cy="428675"/>
      </dsp:txXfrm>
    </dsp:sp>
    <dsp:sp modelId="{6799CF4B-D799-4E5C-8217-9C18330AD110}">
      <dsp:nvSpPr>
        <dsp:cNvPr id="0" name=""/>
        <dsp:cNvSpPr/>
      </dsp:nvSpPr>
      <dsp:spPr>
        <a:xfrm rot="5400000">
          <a:off x="3809974" y="-2807095"/>
          <a:ext cx="1147343" cy="67668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La demanda utilizada para el cálculo de las compensaciones y la determinación del SER es la validada por Osinergmin en los procesos de Fijación de Tarifas en Barra mayo 2017- abril 2018 y de Fijación de los Peajes y Compensaciones de los SST y/o  SCT mayo 2017 – abril 2021.</a:t>
          </a:r>
          <a:endParaRPr lang="es-ES" sz="1600" b="0" u="none" kern="1200" dirty="0">
            <a:latin typeface="Arial Narrow" panose="020B0606020202030204" pitchFamily="34" charset="0"/>
          </a:endParaRPr>
        </a:p>
      </dsp:txBody>
      <dsp:txXfrm rot="-5400000">
        <a:off x="1000243" y="58645"/>
        <a:ext cx="6710797" cy="1035325"/>
      </dsp:txXfrm>
    </dsp:sp>
    <dsp:sp modelId="{50744626-A8C7-42CD-8EB6-AE4070898942}">
      <dsp:nvSpPr>
        <dsp:cNvPr id="0" name=""/>
        <dsp:cNvSpPr/>
      </dsp:nvSpPr>
      <dsp:spPr>
        <a:xfrm rot="5400000">
          <a:off x="-214337" y="1851511"/>
          <a:ext cx="1428918" cy="1000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SER</a:t>
          </a:r>
          <a:endParaRPr lang="es-PE" sz="1600" b="1" kern="1200" dirty="0">
            <a:solidFill>
              <a:schemeClr val="tx1"/>
            </a:solidFill>
          </a:endParaRPr>
        </a:p>
      </dsp:txBody>
      <dsp:txXfrm rot="-5400000">
        <a:off x="1" y="2137296"/>
        <a:ext cx="1000243" cy="428675"/>
      </dsp:txXfrm>
    </dsp:sp>
    <dsp:sp modelId="{AB0CCF5A-C684-47F5-932F-111C4B49907C}">
      <dsp:nvSpPr>
        <dsp:cNvPr id="0" name=""/>
        <dsp:cNvSpPr/>
      </dsp:nvSpPr>
      <dsp:spPr>
        <a:xfrm rot="5400000">
          <a:off x="3645735" y="-1281831"/>
          <a:ext cx="1475821" cy="67668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Conforme indica el numeral 10.4 de la NORMA TARIFAS, para fijar tarifas de instalaciones tipo SCTLN, a solicitud de algún interesado, ésta se efectuará sobre la base de un estudio de determinación del SEA</a:t>
          </a:r>
          <a:r>
            <a:rPr lang="es-ES_tradnl" sz="1600" b="0" u="none" kern="1200" dirty="0" smtClean="0">
              <a:latin typeface="Arial Narrow" panose="020B0606020202030204" pitchFamily="34" charset="0"/>
            </a:rPr>
            <a:t>. </a:t>
          </a:r>
          <a:endParaRPr lang="es-PE" sz="1600" b="0" u="none" kern="1200" dirty="0">
            <a:latin typeface="Arial Narrow" panose="020B0606020202030204" pitchFamily="34" charset="0"/>
          </a:endParaRPr>
        </a:p>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Los criterios para la determinación del SEA, el cual  no necesariamente corresponde a la configuración y </a:t>
          </a:r>
          <a:r>
            <a:rPr lang="es-ES" sz="1600" b="0" u="none" kern="1200" dirty="0" smtClean="0">
              <a:latin typeface="Arial Narrow" panose="020B0606020202030204" pitchFamily="34" charset="0"/>
            </a:rPr>
            <a:t>características de las instalaciones existente, se encuentran en el artículo 11 de la NORMA TARIFAS</a:t>
          </a:r>
          <a:endParaRPr lang="es-PE" sz="1600" b="0" u="none" kern="1200" dirty="0">
            <a:latin typeface="Arial Narrow" panose="020B0606020202030204" pitchFamily="34" charset="0"/>
          </a:endParaRPr>
        </a:p>
      </dsp:txBody>
      <dsp:txXfrm rot="-5400000">
        <a:off x="1000243" y="1435705"/>
        <a:ext cx="6694762" cy="1331733"/>
      </dsp:txXfrm>
    </dsp:sp>
    <dsp:sp modelId="{EC4E4FFD-550C-4785-8F72-030AB61F1709}">
      <dsp:nvSpPr>
        <dsp:cNvPr id="0" name=""/>
        <dsp:cNvSpPr/>
      </dsp:nvSpPr>
      <dsp:spPr>
        <a:xfrm rot="5400000">
          <a:off x="-214337" y="3103264"/>
          <a:ext cx="1428918" cy="10002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Costos de Inversión</a:t>
          </a:r>
          <a:endParaRPr lang="es-PE" sz="1600" b="1" kern="1200" dirty="0">
            <a:solidFill>
              <a:schemeClr val="tx1"/>
            </a:solidFill>
          </a:endParaRPr>
        </a:p>
      </dsp:txBody>
      <dsp:txXfrm rot="-5400000">
        <a:off x="1" y="3389049"/>
        <a:ext cx="1000243" cy="428675"/>
      </dsp:txXfrm>
    </dsp:sp>
    <dsp:sp modelId="{7F8BA1AB-ADCF-4B9C-A41D-16A2C5330346}">
      <dsp:nvSpPr>
        <dsp:cNvPr id="0" name=""/>
        <dsp:cNvSpPr/>
      </dsp:nvSpPr>
      <dsp:spPr>
        <a:xfrm rot="5400000">
          <a:off x="3919003" y="138561"/>
          <a:ext cx="929285" cy="67668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Se efectúa </a:t>
          </a:r>
          <a:r>
            <a:rPr lang="es-PE" sz="1600" b="0" u="none" kern="1200" dirty="0" smtClean="0">
              <a:latin typeface="Arial Narrow" panose="020B0606020202030204" pitchFamily="34" charset="0"/>
            </a:rPr>
            <a:t>considerando </a:t>
          </a:r>
          <a:r>
            <a:rPr lang="es-PE" sz="1600" b="0" u="none" kern="1200" dirty="0" smtClean="0">
              <a:latin typeface="Arial Narrow" panose="020B0606020202030204" pitchFamily="34" charset="0"/>
            </a:rPr>
            <a:t>la </a:t>
          </a:r>
          <a:r>
            <a:rPr lang="es-PE" sz="1600" b="0" u="none" kern="1200" dirty="0" smtClean="0">
              <a:latin typeface="Arial Narrow" panose="020B0606020202030204" pitchFamily="34" charset="0"/>
            </a:rPr>
            <a:t>Base </a:t>
          </a:r>
          <a:r>
            <a:rPr lang="es-PE" sz="1600" b="0" u="none" kern="1200" dirty="0" smtClean="0">
              <a:latin typeface="Arial Narrow" panose="020B0606020202030204" pitchFamily="34" charset="0"/>
            </a:rPr>
            <a:t>de </a:t>
          </a:r>
          <a:r>
            <a:rPr lang="es-PE" sz="1600" b="0" u="none" kern="1200" dirty="0" smtClean="0">
              <a:latin typeface="Arial Narrow" panose="020B0606020202030204" pitchFamily="34" charset="0"/>
            </a:rPr>
            <a:t>Datos </a:t>
          </a:r>
          <a:r>
            <a:rPr lang="es-PE" sz="1600" b="0" u="none" kern="1200" dirty="0" smtClean="0">
              <a:latin typeface="Arial Narrow" panose="020B0606020202030204" pitchFamily="34" charset="0"/>
            </a:rPr>
            <a:t>de Módulos </a:t>
          </a:r>
          <a:r>
            <a:rPr lang="es-PE" sz="1600" b="0" u="none" kern="1200" dirty="0" smtClean="0">
              <a:latin typeface="Arial Narrow" panose="020B0606020202030204" pitchFamily="34" charset="0"/>
            </a:rPr>
            <a:t>Estándares </a:t>
          </a:r>
          <a:r>
            <a:rPr lang="es-PE" sz="1600" b="0" u="none" kern="1200" dirty="0" smtClean="0">
              <a:latin typeface="Arial Narrow" panose="020B0606020202030204" pitchFamily="34" charset="0"/>
            </a:rPr>
            <a:t>aprobada mediante Resolución </a:t>
          </a:r>
          <a:r>
            <a:rPr lang="es-ES" sz="1600" b="0" u="none" kern="1200" dirty="0" smtClean="0">
              <a:latin typeface="Arial Narrow" panose="020B0606020202030204" pitchFamily="34" charset="0"/>
            </a:rPr>
            <a:t>N° 083-2018-OS/CD</a:t>
          </a:r>
          <a:r>
            <a:rPr lang="es-PE" sz="1600" b="0" u="none" kern="1200" dirty="0" smtClean="0">
              <a:latin typeface="Arial Narrow" panose="020B0606020202030204" pitchFamily="34" charset="0"/>
            </a:rPr>
            <a:t>. </a:t>
          </a:r>
          <a:endParaRPr lang="es-PE" sz="1600" b="0" u="none" kern="1200" dirty="0">
            <a:latin typeface="Arial Narrow" panose="020B0606020202030204" pitchFamily="34" charset="0"/>
          </a:endParaRPr>
        </a:p>
      </dsp:txBody>
      <dsp:txXfrm rot="-5400000">
        <a:off x="1000243" y="3102685"/>
        <a:ext cx="6721442" cy="8385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FC0E-873A-4610-89A4-B1C5724D0DCD}">
      <dsp:nvSpPr>
        <dsp:cNvPr id="0" name=""/>
        <dsp:cNvSpPr/>
      </dsp:nvSpPr>
      <dsp:spPr>
        <a:xfrm rot="5400000">
          <a:off x="24217" y="173665"/>
          <a:ext cx="1388875" cy="13216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PE" sz="1400" b="1" kern="1200" dirty="0" smtClean="0">
            <a:solidFill>
              <a:schemeClr val="tx1"/>
            </a:solidFill>
            <a:latin typeface="Arial Narrow" pitchFamily="34" charset="0"/>
          </a:endParaRPr>
        </a:p>
        <a:p>
          <a:pPr lvl="0" algn="ctr" defTabSz="622300">
            <a:lnSpc>
              <a:spcPct val="90000"/>
            </a:lnSpc>
            <a:spcBef>
              <a:spcPct val="0"/>
            </a:spcBef>
            <a:spcAft>
              <a:spcPct val="35000"/>
            </a:spcAft>
          </a:pPr>
          <a:r>
            <a:rPr lang="es-PE" sz="1400" b="1" kern="1200" dirty="0" smtClean="0">
              <a:solidFill>
                <a:schemeClr val="tx1"/>
              </a:solidFill>
              <a:latin typeface="Arial Narrow" pitchFamily="34" charset="0"/>
            </a:rPr>
            <a:t>Asignación</a:t>
          </a:r>
          <a:endParaRPr lang="es-PE" sz="1400" b="1" kern="1200" dirty="0">
            <a:solidFill>
              <a:schemeClr val="tx1"/>
            </a:solidFill>
          </a:endParaRPr>
        </a:p>
      </dsp:txBody>
      <dsp:txXfrm rot="-5400000">
        <a:off x="57828" y="800883"/>
        <a:ext cx="1321655" cy="67220"/>
      </dsp:txXfrm>
    </dsp:sp>
    <dsp:sp modelId="{6799CF4B-D799-4E5C-8217-9C18330AD110}">
      <dsp:nvSpPr>
        <dsp:cNvPr id="0" name=""/>
        <dsp:cNvSpPr/>
      </dsp:nvSpPr>
      <dsp:spPr>
        <a:xfrm rot="5400000">
          <a:off x="4044292" y="-2441878"/>
          <a:ext cx="1115776" cy="60671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La asignación de responsabilidad de pago entre la generación (SAMAY) y la demanda, </a:t>
          </a:r>
          <a:r>
            <a:rPr lang="es-ES_tradnl" sz="1600" b="0" u="none" kern="1200" dirty="0" smtClean="0">
              <a:latin typeface="Arial Narrow" panose="020B0606020202030204" pitchFamily="34" charset="0"/>
            </a:rPr>
            <a:t>se realizará con base a los alcances y criterios estipulados en los Títulos II y III de la NORMA ASIGNACIÓN.</a:t>
          </a:r>
          <a:endParaRPr lang="es-ES" sz="1600" b="0" u="none" kern="1200" dirty="0">
            <a:latin typeface="Arial Narrow" panose="020B0606020202030204" pitchFamily="34" charset="0"/>
          </a:endParaRPr>
        </a:p>
      </dsp:txBody>
      <dsp:txXfrm rot="-5400000">
        <a:off x="1568625" y="88257"/>
        <a:ext cx="6012642" cy="1006840"/>
      </dsp:txXfrm>
    </dsp:sp>
    <dsp:sp modelId="{50744626-A8C7-42CD-8EB6-AE4070898942}">
      <dsp:nvSpPr>
        <dsp:cNvPr id="0" name=""/>
        <dsp:cNvSpPr/>
      </dsp:nvSpPr>
      <dsp:spPr>
        <a:xfrm rot="5400000">
          <a:off x="24217" y="1566157"/>
          <a:ext cx="1388875" cy="13216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PE" sz="1600" b="1" kern="1200" dirty="0" smtClean="0">
            <a:solidFill>
              <a:schemeClr val="tx1"/>
            </a:solidFill>
            <a:latin typeface="Arial Narrow" pitchFamily="34" charset="0"/>
          </a:endParaRPr>
        </a:p>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CMA</a:t>
          </a:r>
          <a:endParaRPr lang="es-PE" sz="1600" b="1" kern="1200" dirty="0">
            <a:solidFill>
              <a:schemeClr val="tx1"/>
            </a:solidFill>
          </a:endParaRPr>
        </a:p>
      </dsp:txBody>
      <dsp:txXfrm rot="-5400000">
        <a:off x="57828" y="2193375"/>
        <a:ext cx="1321655" cy="67220"/>
      </dsp:txXfrm>
    </dsp:sp>
    <dsp:sp modelId="{AB0CCF5A-C684-47F5-932F-111C4B49907C}">
      <dsp:nvSpPr>
        <dsp:cNvPr id="0" name=""/>
        <dsp:cNvSpPr/>
      </dsp:nvSpPr>
      <dsp:spPr>
        <a:xfrm rot="5400000">
          <a:off x="3974977" y="-1123109"/>
          <a:ext cx="1254406" cy="62140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Para la determinación del CMA se suma la anualidad de los costos de inversión y los costos de operación y mantenimiento del SCTLN de SMCV. Dicha anualidad de la Inversión se calculó considerando una vida útil de 30 años y una tasa de actualización anual del 12 %.</a:t>
          </a:r>
          <a:endParaRPr lang="es-PE" sz="1600" b="0" u="none" kern="1200" dirty="0">
            <a:latin typeface="Arial Narrow" panose="020B0606020202030204" pitchFamily="34" charset="0"/>
          </a:endParaRPr>
        </a:p>
      </dsp:txBody>
      <dsp:txXfrm rot="-5400000">
        <a:off x="1495140" y="1417963"/>
        <a:ext cx="6152847" cy="1131936"/>
      </dsp:txXfrm>
    </dsp:sp>
    <dsp:sp modelId="{EC4E4FFD-550C-4785-8F72-030AB61F1709}">
      <dsp:nvSpPr>
        <dsp:cNvPr id="0" name=""/>
        <dsp:cNvSpPr/>
      </dsp:nvSpPr>
      <dsp:spPr>
        <a:xfrm rot="5400000">
          <a:off x="24217" y="2931427"/>
          <a:ext cx="1388875" cy="13216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PE" sz="1400" b="1" kern="1200" dirty="0" smtClean="0">
              <a:solidFill>
                <a:schemeClr val="tx1"/>
              </a:solidFill>
              <a:latin typeface="Arial Narrow" pitchFamily="34" charset="0"/>
            </a:rPr>
            <a:t>Compensaciones</a:t>
          </a:r>
          <a:endParaRPr lang="es-PE" sz="1400" b="1" kern="1200" dirty="0">
            <a:solidFill>
              <a:schemeClr val="tx1"/>
            </a:solidFill>
          </a:endParaRPr>
        </a:p>
      </dsp:txBody>
      <dsp:txXfrm rot="-5400000">
        <a:off x="57828" y="3558645"/>
        <a:ext cx="1321655" cy="67220"/>
      </dsp:txXfrm>
    </dsp:sp>
    <dsp:sp modelId="{7F8BA1AB-ADCF-4B9C-A41D-16A2C5330346}">
      <dsp:nvSpPr>
        <dsp:cNvPr id="0" name=""/>
        <dsp:cNvSpPr/>
      </dsp:nvSpPr>
      <dsp:spPr>
        <a:xfrm rot="5400000">
          <a:off x="4025574" y="359150"/>
          <a:ext cx="1199960" cy="62140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kern="1200" dirty="0" smtClean="0">
              <a:latin typeface="Arial Narrow" pitchFamily="34" charset="0"/>
            </a:rPr>
            <a:t>La Compensación Mensual (CM) asignada a SAMAY se obtiene aplicando al Costo Medio Anual de la Generación (CMAG) la fórmula de pagos uniformes para un periodo de 12 meses.</a:t>
          </a:r>
          <a:endParaRPr lang="es-PE" sz="1600" u="sng" kern="1200" dirty="0">
            <a:latin typeface="Arial Narrow" pitchFamily="34" charset="0"/>
          </a:endParaRPr>
        </a:p>
      </dsp:txBody>
      <dsp:txXfrm rot="-5400000">
        <a:off x="1518514" y="2924788"/>
        <a:ext cx="6155505" cy="1082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FC0E-873A-4610-89A4-B1C5724D0DCD}">
      <dsp:nvSpPr>
        <dsp:cNvPr id="0" name=""/>
        <dsp:cNvSpPr/>
      </dsp:nvSpPr>
      <dsp:spPr>
        <a:xfrm rot="5400000">
          <a:off x="-224454" y="341694"/>
          <a:ext cx="1496360" cy="10474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Peajes</a:t>
          </a:r>
          <a:endParaRPr lang="es-PE" sz="1600" b="1" kern="1200" dirty="0">
            <a:solidFill>
              <a:schemeClr val="tx1"/>
            </a:solidFill>
          </a:endParaRPr>
        </a:p>
      </dsp:txBody>
      <dsp:txXfrm rot="-5400000">
        <a:off x="0" y="640966"/>
        <a:ext cx="1047452" cy="448908"/>
      </dsp:txXfrm>
    </dsp:sp>
    <dsp:sp modelId="{6799CF4B-D799-4E5C-8217-9C18330AD110}">
      <dsp:nvSpPr>
        <dsp:cNvPr id="0" name=""/>
        <dsp:cNvSpPr/>
      </dsp:nvSpPr>
      <dsp:spPr>
        <a:xfrm rot="5400000">
          <a:off x="3806503" y="-2756241"/>
          <a:ext cx="1201495" cy="6719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El Peaje Unitario del SCT de SMCV se ha determinado como el cociente del valor presente del flujo “CMA-IT” entre el valor presente de la demanda de SMCV, considerando un horizonte de 4 años.</a:t>
          </a:r>
          <a:endParaRPr lang="es-ES" sz="1600" b="0" u="none" kern="1200" dirty="0">
            <a:latin typeface="Arial Narrow" panose="020B0606020202030204" pitchFamily="34" charset="0"/>
          </a:endParaRPr>
        </a:p>
      </dsp:txBody>
      <dsp:txXfrm rot="-5400000">
        <a:off x="1047452" y="61462"/>
        <a:ext cx="6660945" cy="1084191"/>
      </dsp:txXfrm>
    </dsp:sp>
    <dsp:sp modelId="{50744626-A8C7-42CD-8EB6-AE4070898942}">
      <dsp:nvSpPr>
        <dsp:cNvPr id="0" name=""/>
        <dsp:cNvSpPr/>
      </dsp:nvSpPr>
      <dsp:spPr>
        <a:xfrm rot="5400000">
          <a:off x="-224454" y="1734932"/>
          <a:ext cx="1496360" cy="10474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Fórmulas</a:t>
          </a:r>
          <a:endParaRPr lang="es-PE" sz="1600" b="1" kern="1200" dirty="0">
            <a:solidFill>
              <a:schemeClr val="tx1"/>
            </a:solidFill>
          </a:endParaRPr>
        </a:p>
      </dsp:txBody>
      <dsp:txXfrm rot="-5400000">
        <a:off x="0" y="2034204"/>
        <a:ext cx="1047452" cy="448908"/>
      </dsp:txXfrm>
    </dsp:sp>
    <dsp:sp modelId="{AB0CCF5A-C684-47F5-932F-111C4B49907C}">
      <dsp:nvSpPr>
        <dsp:cNvPr id="0" name=""/>
        <dsp:cNvSpPr/>
      </dsp:nvSpPr>
      <dsp:spPr>
        <a:xfrm rot="5400000">
          <a:off x="3838527" y="-1363003"/>
          <a:ext cx="1137447" cy="6719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_tradnl" sz="1600" b="0" u="none" kern="1200" dirty="0" smtClean="0">
              <a:latin typeface="Arial Narrow" panose="020B0606020202030204" pitchFamily="34" charset="0"/>
            </a:rPr>
            <a:t>La Fórmula de Actualización (FA) del CMA del SCTLN de SMCV se determinó según el procedimiento establecido en el artículo 28 de la NORMA TARIFAS.</a:t>
          </a:r>
          <a:endParaRPr lang="es-PE" sz="1600" b="0" u="none" kern="1200" dirty="0">
            <a:latin typeface="Arial Narrow" panose="020B0606020202030204" pitchFamily="34" charset="0"/>
          </a:endParaRPr>
        </a:p>
        <a:p>
          <a:pPr marL="171450" lvl="1" indent="-171450" algn="just" defTabSz="711200">
            <a:lnSpc>
              <a:spcPct val="90000"/>
            </a:lnSpc>
            <a:spcBef>
              <a:spcPct val="0"/>
            </a:spcBef>
            <a:spcAft>
              <a:spcPct val="15000"/>
            </a:spcAft>
            <a:buChar char="••"/>
          </a:pPr>
          <a:r>
            <a:rPr lang="es-PE" sz="1600" b="0" u="none" kern="1200" dirty="0" smtClean="0">
              <a:latin typeface="Arial Narrow" panose="020B0606020202030204" pitchFamily="34" charset="0"/>
            </a:rPr>
            <a:t>Para los peajes se aplica la misma FA del CMA para su actualización mensual.</a:t>
          </a:r>
          <a:endParaRPr lang="es-PE" sz="1600" b="0" u="none" kern="1200" dirty="0">
            <a:latin typeface="Arial Narrow" panose="020B0606020202030204" pitchFamily="34" charset="0"/>
          </a:endParaRPr>
        </a:p>
        <a:p>
          <a:pPr marL="171450" lvl="1" indent="-171450" algn="just" defTabSz="711200">
            <a:lnSpc>
              <a:spcPct val="90000"/>
            </a:lnSpc>
            <a:spcBef>
              <a:spcPct val="0"/>
            </a:spcBef>
            <a:spcAft>
              <a:spcPct val="15000"/>
            </a:spcAft>
            <a:buChar char="••"/>
          </a:pPr>
          <a:r>
            <a:rPr lang="es-ES_tradnl" sz="1600" b="0" u="none" kern="1200" dirty="0" smtClean="0">
              <a:latin typeface="Arial Narrow" panose="020B0606020202030204" pitchFamily="34" charset="0"/>
            </a:rPr>
            <a:t>Para las compensaciones mensuales no aplica fórmula de actualización.</a:t>
          </a:r>
          <a:endParaRPr lang="es-PE" sz="1600" b="0" u="none" kern="1200" dirty="0">
            <a:latin typeface="Arial Narrow" panose="020B0606020202030204" pitchFamily="34" charset="0"/>
          </a:endParaRPr>
        </a:p>
      </dsp:txBody>
      <dsp:txXfrm rot="-5400000">
        <a:off x="1047452" y="1483598"/>
        <a:ext cx="6664071" cy="1026395"/>
      </dsp:txXfrm>
    </dsp:sp>
    <dsp:sp modelId="{EC4E4FFD-550C-4785-8F72-030AB61F1709}">
      <dsp:nvSpPr>
        <dsp:cNvPr id="0" name=""/>
        <dsp:cNvSpPr/>
      </dsp:nvSpPr>
      <dsp:spPr>
        <a:xfrm rot="5400000">
          <a:off x="-224454" y="3045765"/>
          <a:ext cx="1496360" cy="10474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latin typeface="Arial Narrow" pitchFamily="34" charset="0"/>
            </a:rPr>
            <a:t>Indicadores</a:t>
          </a:r>
          <a:endParaRPr lang="es-PE" sz="1600" b="1" kern="1200" dirty="0">
            <a:solidFill>
              <a:schemeClr val="tx1"/>
            </a:solidFill>
          </a:endParaRPr>
        </a:p>
      </dsp:txBody>
      <dsp:txXfrm rot="-5400000">
        <a:off x="0" y="3345037"/>
        <a:ext cx="1047452" cy="448908"/>
      </dsp:txXfrm>
    </dsp:sp>
    <dsp:sp modelId="{7F8BA1AB-ADCF-4B9C-A41D-16A2C5330346}">
      <dsp:nvSpPr>
        <dsp:cNvPr id="0" name=""/>
        <dsp:cNvSpPr/>
      </dsp:nvSpPr>
      <dsp:spPr>
        <a:xfrm rot="5400000">
          <a:off x="4183258" y="16604"/>
          <a:ext cx="447985" cy="67195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PE" sz="1600" kern="1200" dirty="0" smtClean="0">
              <a:latin typeface="Arial Narrow" pitchFamily="34" charset="0"/>
            </a:rPr>
            <a:t>Cabe indicar que los valores determinados, toman en cuenta el Tipo de Cambio de 3,249 S/ / USD, que corresponde al 31 de marzo de 2017.</a:t>
          </a:r>
          <a:endParaRPr lang="es-PE" sz="1600" u="sng" kern="1200" dirty="0">
            <a:latin typeface="Arial Narrow" pitchFamily="34" charset="0"/>
          </a:endParaRPr>
        </a:p>
      </dsp:txBody>
      <dsp:txXfrm rot="-5400000">
        <a:off x="1047453" y="3174279"/>
        <a:ext cx="6697728" cy="4042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E"/>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F52DD1-5FAA-4161-B471-1F16CED61BBB}" type="datetimeFigureOut">
              <a:rPr lang="es-PE"/>
              <a:pPr>
                <a:defRPr/>
              </a:pPr>
              <a:t>26/07/2018</a:t>
            </a:fld>
            <a:endParaRPr lang="es-PE"/>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E"/>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6791A3C-ECA6-42F4-A578-F9BCBFC87013}" type="slidenum">
              <a:rPr lang="es-PE"/>
              <a:pPr>
                <a:defRPr/>
              </a:pPr>
              <a:t>‹Nº›</a:t>
            </a:fld>
            <a:endParaRPr lang="es-PE"/>
          </a:p>
        </p:txBody>
      </p:sp>
    </p:spTree>
    <p:extLst>
      <p:ext uri="{BB962C8B-B14F-4D97-AF65-F5344CB8AC3E}">
        <p14:creationId xmlns:p14="http://schemas.microsoft.com/office/powerpoint/2010/main" val="267966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96B9E43-AB15-4DB1-8298-80A14E8CC878}" type="datetimeFigureOut">
              <a:rPr lang="es-PE" smtClean="0"/>
              <a:t>26/07/2018</a:t>
            </a:fld>
            <a:endParaRPr lang="es-PE"/>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C3D2A3D-EA2D-41F8-AC8A-4278FB55EB5B}" type="slidenum">
              <a:rPr lang="es-PE" smtClean="0"/>
              <a:t>‹Nº›</a:t>
            </a:fld>
            <a:endParaRPr lang="es-PE"/>
          </a:p>
        </p:txBody>
      </p:sp>
    </p:spTree>
    <p:extLst>
      <p:ext uri="{BB962C8B-B14F-4D97-AF65-F5344CB8AC3E}">
        <p14:creationId xmlns:p14="http://schemas.microsoft.com/office/powerpoint/2010/main" val="275879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C3D2A3D-EA2D-41F8-AC8A-4278FB55EB5B}" type="slidenum">
              <a:rPr lang="es-PE" smtClean="0"/>
              <a:t>1</a:t>
            </a:fld>
            <a:endParaRPr lang="es-PE"/>
          </a:p>
        </p:txBody>
      </p:sp>
    </p:spTree>
    <p:extLst>
      <p:ext uri="{BB962C8B-B14F-4D97-AF65-F5344CB8AC3E}">
        <p14:creationId xmlns:p14="http://schemas.microsoft.com/office/powerpoint/2010/main" val="246498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11</a:t>
            </a:fld>
            <a:endParaRPr lang="es-PE"/>
          </a:p>
        </p:txBody>
      </p:sp>
    </p:spTree>
    <p:extLst>
      <p:ext uri="{BB962C8B-B14F-4D97-AF65-F5344CB8AC3E}">
        <p14:creationId xmlns:p14="http://schemas.microsoft.com/office/powerpoint/2010/main" val="34496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13</a:t>
            </a:fld>
            <a:endParaRPr lang="es-PE"/>
          </a:p>
        </p:txBody>
      </p:sp>
    </p:spTree>
    <p:extLst>
      <p:ext uri="{BB962C8B-B14F-4D97-AF65-F5344CB8AC3E}">
        <p14:creationId xmlns:p14="http://schemas.microsoft.com/office/powerpoint/2010/main" val="16882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14</a:t>
            </a:fld>
            <a:endParaRPr lang="es-PE"/>
          </a:p>
        </p:txBody>
      </p:sp>
    </p:spTree>
    <p:extLst>
      <p:ext uri="{BB962C8B-B14F-4D97-AF65-F5344CB8AC3E}">
        <p14:creationId xmlns:p14="http://schemas.microsoft.com/office/powerpoint/2010/main" val="202011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15</a:t>
            </a:fld>
            <a:endParaRPr lang="es-PE"/>
          </a:p>
        </p:txBody>
      </p:sp>
    </p:spTree>
    <p:extLst>
      <p:ext uri="{BB962C8B-B14F-4D97-AF65-F5344CB8AC3E}">
        <p14:creationId xmlns:p14="http://schemas.microsoft.com/office/powerpoint/2010/main" val="405893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18</a:t>
            </a:fld>
            <a:endParaRPr lang="es-PE"/>
          </a:p>
        </p:txBody>
      </p:sp>
    </p:spTree>
    <p:extLst>
      <p:ext uri="{BB962C8B-B14F-4D97-AF65-F5344CB8AC3E}">
        <p14:creationId xmlns:p14="http://schemas.microsoft.com/office/powerpoint/2010/main" val="48026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19</a:t>
            </a:fld>
            <a:endParaRPr lang="es-PE"/>
          </a:p>
        </p:txBody>
      </p:sp>
    </p:spTree>
    <p:extLst>
      <p:ext uri="{BB962C8B-B14F-4D97-AF65-F5344CB8AC3E}">
        <p14:creationId xmlns:p14="http://schemas.microsoft.com/office/powerpoint/2010/main" val="127577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20</a:t>
            </a:fld>
            <a:endParaRPr lang="es-PE"/>
          </a:p>
        </p:txBody>
      </p:sp>
    </p:spTree>
    <p:extLst>
      <p:ext uri="{BB962C8B-B14F-4D97-AF65-F5344CB8AC3E}">
        <p14:creationId xmlns:p14="http://schemas.microsoft.com/office/powerpoint/2010/main" val="18835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21</a:t>
            </a:fld>
            <a:endParaRPr lang="es-PE"/>
          </a:p>
        </p:txBody>
      </p:sp>
    </p:spTree>
    <p:extLst>
      <p:ext uri="{BB962C8B-B14F-4D97-AF65-F5344CB8AC3E}">
        <p14:creationId xmlns:p14="http://schemas.microsoft.com/office/powerpoint/2010/main" val="29239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22</a:t>
            </a:fld>
            <a:endParaRPr lang="es-PE"/>
          </a:p>
        </p:txBody>
      </p:sp>
    </p:spTree>
    <p:extLst>
      <p:ext uri="{BB962C8B-B14F-4D97-AF65-F5344CB8AC3E}">
        <p14:creationId xmlns:p14="http://schemas.microsoft.com/office/powerpoint/2010/main" val="355863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23</a:t>
            </a:fld>
            <a:endParaRPr lang="es-PE"/>
          </a:p>
        </p:txBody>
      </p:sp>
    </p:spTree>
    <p:extLst>
      <p:ext uri="{BB962C8B-B14F-4D97-AF65-F5344CB8AC3E}">
        <p14:creationId xmlns:p14="http://schemas.microsoft.com/office/powerpoint/2010/main" val="41624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a:t>
            </a:fld>
            <a:endParaRPr lang="es-PE"/>
          </a:p>
        </p:txBody>
      </p:sp>
    </p:spTree>
    <p:extLst>
      <p:ext uri="{BB962C8B-B14F-4D97-AF65-F5344CB8AC3E}">
        <p14:creationId xmlns:p14="http://schemas.microsoft.com/office/powerpoint/2010/main" val="11021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24</a:t>
            </a:fld>
            <a:endParaRPr lang="es-PE"/>
          </a:p>
        </p:txBody>
      </p:sp>
    </p:spTree>
    <p:extLst>
      <p:ext uri="{BB962C8B-B14F-4D97-AF65-F5344CB8AC3E}">
        <p14:creationId xmlns:p14="http://schemas.microsoft.com/office/powerpoint/2010/main" val="252002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25</a:t>
            </a:fld>
            <a:endParaRPr lang="es-PE"/>
          </a:p>
        </p:txBody>
      </p:sp>
    </p:spTree>
    <p:extLst>
      <p:ext uri="{BB962C8B-B14F-4D97-AF65-F5344CB8AC3E}">
        <p14:creationId xmlns:p14="http://schemas.microsoft.com/office/powerpoint/2010/main" val="279244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26</a:t>
            </a:fld>
            <a:endParaRPr lang="es-PE"/>
          </a:p>
        </p:txBody>
      </p:sp>
    </p:spTree>
    <p:extLst>
      <p:ext uri="{BB962C8B-B14F-4D97-AF65-F5344CB8AC3E}">
        <p14:creationId xmlns:p14="http://schemas.microsoft.com/office/powerpoint/2010/main" val="7586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a:ln/>
        </p:spPr>
      </p:sp>
      <p:sp>
        <p:nvSpPr>
          <p:cNvPr id="12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dirty="0" smtClean="0"/>
          </a:p>
        </p:txBody>
      </p:sp>
      <p:sp>
        <p:nvSpPr>
          <p:cNvPr id="122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B18C2AE-272F-430E-99A5-0C58894093F7}" type="slidenum">
              <a:rPr lang="es-ES" altLang="es-PE"/>
              <a:pPr>
                <a:spcBef>
                  <a:spcPct val="0"/>
                </a:spcBef>
              </a:pPr>
              <a:t>28</a:t>
            </a:fld>
            <a:endParaRPr lang="es-ES" alt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C3D2A3D-EA2D-41F8-AC8A-4278FB55EB5B}" type="slidenum">
              <a:rPr lang="es-PE" smtClean="0"/>
              <a:t>33</a:t>
            </a:fld>
            <a:endParaRPr lang="es-PE"/>
          </a:p>
        </p:txBody>
      </p:sp>
    </p:spTree>
    <p:extLst>
      <p:ext uri="{BB962C8B-B14F-4D97-AF65-F5344CB8AC3E}">
        <p14:creationId xmlns:p14="http://schemas.microsoft.com/office/powerpoint/2010/main" val="111768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3</a:t>
            </a:fld>
            <a:endParaRPr lang="es-PE"/>
          </a:p>
        </p:txBody>
      </p:sp>
    </p:spTree>
    <p:extLst>
      <p:ext uri="{BB962C8B-B14F-4D97-AF65-F5344CB8AC3E}">
        <p14:creationId xmlns:p14="http://schemas.microsoft.com/office/powerpoint/2010/main" val="283581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5</a:t>
            </a:fld>
            <a:endParaRPr lang="es-PE"/>
          </a:p>
        </p:txBody>
      </p:sp>
    </p:spTree>
    <p:extLst>
      <p:ext uri="{BB962C8B-B14F-4D97-AF65-F5344CB8AC3E}">
        <p14:creationId xmlns:p14="http://schemas.microsoft.com/office/powerpoint/2010/main" val="328114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6</a:t>
            </a:fld>
            <a:endParaRPr lang="es-PE"/>
          </a:p>
        </p:txBody>
      </p:sp>
    </p:spTree>
    <p:extLst>
      <p:ext uri="{BB962C8B-B14F-4D97-AF65-F5344CB8AC3E}">
        <p14:creationId xmlns:p14="http://schemas.microsoft.com/office/powerpoint/2010/main" val="64680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7</a:t>
            </a:fld>
            <a:endParaRPr lang="es-PE"/>
          </a:p>
        </p:txBody>
      </p:sp>
    </p:spTree>
    <p:extLst>
      <p:ext uri="{BB962C8B-B14F-4D97-AF65-F5344CB8AC3E}">
        <p14:creationId xmlns:p14="http://schemas.microsoft.com/office/powerpoint/2010/main" val="218737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8</a:t>
            </a:fld>
            <a:endParaRPr lang="es-PE"/>
          </a:p>
        </p:txBody>
      </p:sp>
    </p:spTree>
    <p:extLst>
      <p:ext uri="{BB962C8B-B14F-4D97-AF65-F5344CB8AC3E}">
        <p14:creationId xmlns:p14="http://schemas.microsoft.com/office/powerpoint/2010/main" val="347379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9</a:t>
            </a:fld>
            <a:endParaRPr lang="es-PE"/>
          </a:p>
        </p:txBody>
      </p:sp>
    </p:spTree>
    <p:extLst>
      <p:ext uri="{BB962C8B-B14F-4D97-AF65-F5344CB8AC3E}">
        <p14:creationId xmlns:p14="http://schemas.microsoft.com/office/powerpoint/2010/main" val="245596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975B0FE-2DC9-4788-A898-D7C407816895}" type="slidenum">
              <a:rPr lang="es-PE" smtClean="0"/>
              <a:pPr/>
              <a:t>10</a:t>
            </a:fld>
            <a:endParaRPr lang="es-PE"/>
          </a:p>
        </p:txBody>
      </p:sp>
    </p:spTree>
    <p:extLst>
      <p:ext uri="{BB962C8B-B14F-4D97-AF65-F5344CB8AC3E}">
        <p14:creationId xmlns:p14="http://schemas.microsoft.com/office/powerpoint/2010/main" val="3260336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4"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4288"/>
            <a:ext cx="9145588"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Marcador de texto"/>
          <p:cNvSpPr>
            <a:spLocks noGrp="1"/>
          </p:cNvSpPr>
          <p:nvPr>
            <p:ph type="body" sz="quarter" idx="10"/>
          </p:nvPr>
        </p:nvSpPr>
        <p:spPr bwMode="auto">
          <a:xfrm>
            <a:off x="4211960" y="5301580"/>
            <a:ext cx="4627240" cy="64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b="1" baseline="0">
                <a:solidFill>
                  <a:srgbClr val="00529A"/>
                </a:solidFill>
              </a:defRPr>
            </a:lvl1pPr>
          </a:lstStyle>
          <a:p>
            <a:pPr lvl="0"/>
            <a:r>
              <a:rPr lang="es-ES" altLang="es-PE" smtClean="0"/>
              <a:t>Haga clic para modificar el estilo de texto del patrón</a:t>
            </a:r>
          </a:p>
        </p:txBody>
      </p:sp>
      <p:sp>
        <p:nvSpPr>
          <p:cNvPr id="7" name="4 Marcador de texto"/>
          <p:cNvSpPr>
            <a:spLocks noGrp="1"/>
          </p:cNvSpPr>
          <p:nvPr>
            <p:ph type="body" sz="quarter" idx="11"/>
          </p:nvPr>
        </p:nvSpPr>
        <p:spPr bwMode="auto">
          <a:xfrm>
            <a:off x="4211960" y="5949280"/>
            <a:ext cx="4627240" cy="64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900" b="0" baseline="0">
                <a:solidFill>
                  <a:schemeClr val="accent1">
                    <a:lumMod val="75000"/>
                  </a:schemeClr>
                </a:solidFill>
              </a:defRPr>
            </a:lvl1pPr>
          </a:lstStyle>
          <a:p>
            <a:pPr lvl="0"/>
            <a:r>
              <a:rPr lang="es-ES" altLang="es-PE" smtClean="0"/>
              <a:t>Haga clic para modificar el estilo de texto del patrón</a:t>
            </a:r>
          </a:p>
        </p:txBody>
      </p:sp>
    </p:spTree>
    <p:extLst>
      <p:ext uri="{BB962C8B-B14F-4D97-AF65-F5344CB8AC3E}">
        <p14:creationId xmlns:p14="http://schemas.microsoft.com/office/powerpoint/2010/main" val="307973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texto ">
    <p:spTree>
      <p:nvGrpSpPr>
        <p:cNvPr id="1" name=""/>
        <p:cNvGrpSpPr/>
        <p:nvPr/>
      </p:nvGrpSpPr>
      <p:grpSpPr>
        <a:xfrm>
          <a:off x="0" y="0"/>
          <a:ext cx="0" cy="0"/>
          <a:chOff x="0" y="0"/>
          <a:chExt cx="0" cy="0"/>
        </a:xfrm>
      </p:grpSpPr>
      <p:sp>
        <p:nvSpPr>
          <p:cNvPr id="4" name="3 Marcador de contenido"/>
          <p:cNvSpPr>
            <a:spLocks noGrp="1"/>
          </p:cNvSpPr>
          <p:nvPr>
            <p:ph sz="quarter" idx="10"/>
          </p:nvPr>
        </p:nvSpPr>
        <p:spPr>
          <a:xfrm>
            <a:off x="467544" y="1988840"/>
            <a:ext cx="8208912" cy="4392613"/>
          </a:xfrm>
          <a:prstGeom prst="rect">
            <a:avLst/>
          </a:prstGeom>
        </p:spPr>
        <p:txBody>
          <a:bodyPr/>
          <a:lstStyle>
            <a:lvl1pPr>
              <a:defRPr>
                <a:solidFill>
                  <a:schemeClr val="accent1">
                    <a:lumMod val="75000"/>
                  </a:schemeClr>
                </a:solidFill>
              </a:defRPr>
            </a:lvl1pPr>
          </a:lstStyle>
          <a:p>
            <a:pPr lvl="0"/>
            <a:r>
              <a:rPr lang="es-ES" smtClean="0"/>
              <a:t>Haga clic para modificar el estilo de texto del patrón</a:t>
            </a:r>
          </a:p>
        </p:txBody>
      </p:sp>
      <p:sp>
        <p:nvSpPr>
          <p:cNvPr id="5" name="1 Título"/>
          <p:cNvSpPr>
            <a:spLocks noGrp="1"/>
          </p:cNvSpPr>
          <p:nvPr>
            <p:ph type="title"/>
          </p:nvPr>
        </p:nvSpPr>
        <p:spPr>
          <a:xfrm>
            <a:off x="467544" y="1196752"/>
            <a:ext cx="8229600" cy="648072"/>
          </a:xfrm>
          <a:prstGeom prst="rect">
            <a:avLst/>
          </a:prstGeom>
        </p:spPr>
        <p:txBody>
          <a:bodyPr/>
          <a:lstStyle>
            <a:lvl1pPr>
              <a:defRPr sz="3200" b="1" baseline="0">
                <a:solidFill>
                  <a:srgbClr val="0F4691"/>
                </a:solidFill>
              </a:defRPr>
            </a:lvl1pPr>
          </a:lstStyle>
          <a:p>
            <a:r>
              <a:rPr lang="es-ES" smtClean="0"/>
              <a:t>Haga clic para modificar el estilo de título del patrón</a:t>
            </a:r>
            <a:endParaRPr lang="es-PE" dirty="0"/>
          </a:p>
        </p:txBody>
      </p:sp>
    </p:spTree>
    <p:extLst>
      <p:ext uri="{BB962C8B-B14F-4D97-AF65-F5344CB8AC3E}">
        <p14:creationId xmlns:p14="http://schemas.microsoft.com/office/powerpoint/2010/main" val="5874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ra portada">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22225"/>
            <a:ext cx="9204326"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2 Marcador de texto"/>
          <p:cNvSpPr>
            <a:spLocks noGrp="1"/>
          </p:cNvSpPr>
          <p:nvPr>
            <p:ph type="body" sz="quarter" idx="10"/>
          </p:nvPr>
        </p:nvSpPr>
        <p:spPr>
          <a:xfrm>
            <a:off x="2919819" y="4509120"/>
            <a:ext cx="3312368" cy="1152128"/>
          </a:xfrm>
          <a:prstGeom prst="rect">
            <a:avLst/>
          </a:prstGeom>
        </p:spPr>
        <p:txBody>
          <a:bodyPr anchor="ctr"/>
          <a:lstStyle>
            <a:lvl1pPr marL="0" indent="0" algn="ctr">
              <a:buNone/>
              <a:defRPr sz="1800" b="0" baseline="0">
                <a:solidFill>
                  <a:schemeClr val="bg1"/>
                </a:solidFill>
              </a:defRPr>
            </a:lvl1pPr>
            <a:lvl2pPr marL="457200" indent="0">
              <a:buNone/>
              <a:defRPr/>
            </a:lvl2pPr>
          </a:lstStyle>
          <a:p>
            <a:pPr lvl="0"/>
            <a:r>
              <a:rPr lang="es-ES" smtClean="0"/>
              <a:t>Haga clic para modificar el estilo de texto del patrón</a:t>
            </a:r>
          </a:p>
        </p:txBody>
      </p:sp>
    </p:spTree>
    <p:extLst>
      <p:ext uri="{BB962C8B-B14F-4D97-AF65-F5344CB8AC3E}">
        <p14:creationId xmlns:p14="http://schemas.microsoft.com/office/powerpoint/2010/main" val="275444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B5E8593-596F-4D2B-A8C0-DBDD1D9D1767}" type="slidenum">
              <a:rPr lang="es-ES" altLang="es-PE"/>
              <a:pPr/>
              <a:t>‹Nº›</a:t>
            </a:fld>
            <a:endParaRPr lang="es-ES" altLang="es-PE"/>
          </a:p>
        </p:txBody>
      </p:sp>
    </p:spTree>
    <p:extLst>
      <p:ext uri="{BB962C8B-B14F-4D97-AF65-F5344CB8AC3E}">
        <p14:creationId xmlns:p14="http://schemas.microsoft.com/office/powerpoint/2010/main" val="73886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a:prstGeom prst="rect">
            <a:avLst/>
          </a:prstGeom>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a:prstGeom prst="rect">
            <a:avLst/>
          </a:prstGeo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a:xfrm rot="5400000">
            <a:off x="7589520" y="1081851"/>
            <a:ext cx="2011680" cy="384048"/>
          </a:xfrm>
          <a:prstGeom prst="rect">
            <a:avLst/>
          </a:prstGeom>
        </p:spPr>
        <p:txBody>
          <a:bodyPr rtlCol="0"/>
          <a:lstStyle/>
          <a:p>
            <a:fld id="{2336988C-35F5-4A0E-8424-5CD72F21A208}" type="datetimeFigureOut">
              <a:rPr lang="es-PE" smtClean="0"/>
              <a:pPr/>
              <a:t>26/07/2018</a:t>
            </a:fld>
            <a:endParaRPr lang="es-PE"/>
          </a:p>
        </p:txBody>
      </p:sp>
      <p:sp>
        <p:nvSpPr>
          <p:cNvPr id="9" name="8 Marcador de número de diapositiva"/>
          <p:cNvSpPr>
            <a:spLocks noGrp="1"/>
          </p:cNvSpPr>
          <p:nvPr>
            <p:ph type="sldNum" sz="quarter" idx="15"/>
          </p:nvPr>
        </p:nvSpPr>
        <p:spPr>
          <a:xfrm>
            <a:off x="8129016" y="5734050"/>
            <a:ext cx="609600" cy="521208"/>
          </a:xfrm>
          <a:prstGeom prst="rect">
            <a:avLst/>
          </a:prstGeom>
        </p:spPr>
        <p:txBody>
          <a:bodyPr rtlCol="0"/>
          <a:lstStyle/>
          <a:p>
            <a:fld id="{924474A0-AD72-4A6B-9DF7-0136E573E155}" type="slidenum">
              <a:rPr lang="es-PE" smtClean="0"/>
              <a:pPr/>
              <a:t>‹Nº›</a:t>
            </a:fld>
            <a:endParaRPr lang="es-PE"/>
          </a:p>
        </p:txBody>
      </p:sp>
      <p:sp>
        <p:nvSpPr>
          <p:cNvPr id="10" name="9 Marcador de pie de página"/>
          <p:cNvSpPr>
            <a:spLocks noGrp="1"/>
          </p:cNvSpPr>
          <p:nvPr>
            <p:ph type="ftr" sz="quarter" idx="16"/>
          </p:nvPr>
        </p:nvSpPr>
        <p:spPr>
          <a:xfrm rot="5400000">
            <a:off x="6990186" y="3737240"/>
            <a:ext cx="3200400" cy="365760"/>
          </a:xfrm>
          <a:prstGeom prst="rect">
            <a:avLst/>
          </a:prstGeom>
        </p:spPr>
        <p:txBody>
          <a:bodyPr rtlCol="0"/>
          <a:lstStyle/>
          <a:p>
            <a:endParaRPr lang="es-PE"/>
          </a:p>
        </p:txBody>
      </p:sp>
    </p:spTree>
    <p:extLst>
      <p:ext uri="{BB962C8B-B14F-4D97-AF65-F5344CB8AC3E}">
        <p14:creationId xmlns:p14="http://schemas.microsoft.com/office/powerpoint/2010/main" val="2525016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40" r:id="rId4"/>
    <p:sldLayoutId id="2147483741" r:id="rId5"/>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76092"/>
          </a:solidFill>
          <a:latin typeface="Calibri" panose="020F0502020204030204" pitchFamily="34" charset="0"/>
          <a:ea typeface="+mj-ea"/>
          <a:cs typeface="+mj-cs"/>
        </a:defRPr>
      </a:lvl1pPr>
      <a:lvl2pPr algn="l" rtl="0" eaLnBrk="1" fontAlgn="base" hangingPunct="1">
        <a:spcBef>
          <a:spcPct val="0"/>
        </a:spcBef>
        <a:spcAft>
          <a:spcPct val="0"/>
        </a:spcAft>
        <a:defRPr sz="3600">
          <a:solidFill>
            <a:srgbClr val="376092"/>
          </a:solidFill>
          <a:latin typeface="Calibri" pitchFamily="34" charset="0"/>
        </a:defRPr>
      </a:lvl2pPr>
      <a:lvl3pPr algn="l" rtl="0" eaLnBrk="1" fontAlgn="base" hangingPunct="1">
        <a:spcBef>
          <a:spcPct val="0"/>
        </a:spcBef>
        <a:spcAft>
          <a:spcPct val="0"/>
        </a:spcAft>
        <a:defRPr sz="3600">
          <a:solidFill>
            <a:srgbClr val="376092"/>
          </a:solidFill>
          <a:latin typeface="Calibri" pitchFamily="34" charset="0"/>
        </a:defRPr>
      </a:lvl3pPr>
      <a:lvl4pPr algn="l" rtl="0" eaLnBrk="1" fontAlgn="base" hangingPunct="1">
        <a:spcBef>
          <a:spcPct val="0"/>
        </a:spcBef>
        <a:spcAft>
          <a:spcPct val="0"/>
        </a:spcAft>
        <a:defRPr sz="3600">
          <a:solidFill>
            <a:srgbClr val="376092"/>
          </a:solidFill>
          <a:latin typeface="Calibri" pitchFamily="34" charset="0"/>
        </a:defRPr>
      </a:lvl4pPr>
      <a:lvl5pPr algn="l" rtl="0" eaLnBrk="1" fontAlgn="base" hangingPunct="1">
        <a:spcBef>
          <a:spcPct val="0"/>
        </a:spcBef>
        <a:spcAft>
          <a:spcPct val="0"/>
        </a:spcAft>
        <a:defRPr sz="3600">
          <a:solidFill>
            <a:srgbClr val="376092"/>
          </a:solidFill>
          <a:latin typeface="Calibri" pitchFamily="34" charset="0"/>
        </a:defRPr>
      </a:lvl5pPr>
      <a:lvl6pPr marL="457200" algn="l" rtl="0" eaLnBrk="1" fontAlgn="base" hangingPunct="1">
        <a:spcBef>
          <a:spcPct val="0"/>
        </a:spcBef>
        <a:spcAft>
          <a:spcPct val="0"/>
        </a:spcAft>
        <a:defRPr sz="3600">
          <a:solidFill>
            <a:srgbClr val="376092"/>
          </a:solidFill>
          <a:latin typeface="Calibri" pitchFamily="34" charset="0"/>
        </a:defRPr>
      </a:lvl6pPr>
      <a:lvl7pPr marL="914400" algn="l" rtl="0" eaLnBrk="1" fontAlgn="base" hangingPunct="1">
        <a:spcBef>
          <a:spcPct val="0"/>
        </a:spcBef>
        <a:spcAft>
          <a:spcPct val="0"/>
        </a:spcAft>
        <a:defRPr sz="3600">
          <a:solidFill>
            <a:srgbClr val="376092"/>
          </a:solidFill>
          <a:latin typeface="Calibri" pitchFamily="34" charset="0"/>
        </a:defRPr>
      </a:lvl7pPr>
      <a:lvl8pPr marL="1371600" algn="l" rtl="0" eaLnBrk="1" fontAlgn="base" hangingPunct="1">
        <a:spcBef>
          <a:spcPct val="0"/>
        </a:spcBef>
        <a:spcAft>
          <a:spcPct val="0"/>
        </a:spcAft>
        <a:defRPr sz="3600">
          <a:solidFill>
            <a:srgbClr val="376092"/>
          </a:solidFill>
          <a:latin typeface="Calibri" pitchFamily="34" charset="0"/>
        </a:defRPr>
      </a:lvl8pPr>
      <a:lvl9pPr marL="1828800" algn="l" rtl="0" eaLnBrk="1" fontAlgn="base" hangingPunct="1">
        <a:spcBef>
          <a:spcPct val="0"/>
        </a:spcBef>
        <a:spcAft>
          <a:spcPct val="0"/>
        </a:spcAft>
        <a:defRPr sz="3600">
          <a:solidFill>
            <a:srgbClr val="37609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000" kern="1200">
          <a:solidFill>
            <a:srgbClr val="00B0F0"/>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texto"/>
          <p:cNvSpPr txBox="1">
            <a:spLocks/>
          </p:cNvSpPr>
          <p:nvPr/>
        </p:nvSpPr>
        <p:spPr bwMode="auto">
          <a:xfrm>
            <a:off x="4773112" y="2996952"/>
            <a:ext cx="4210426" cy="33843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 typeface="Arial" panose="020B0604020202020204" pitchFamily="34" charset="0"/>
              <a:buNone/>
            </a:pPr>
            <a:r>
              <a:rPr lang="es-PE" altLang="es-PE" sz="2400" b="1" dirty="0">
                <a:latin typeface="Arial" panose="020B0604020202020204" pitchFamily="34" charset="0"/>
              </a:rPr>
              <a:t>Criterios, Modelos y Metodología utilizados para la Fijación de Peajes y Compensaciones del Sistema Complementario de Transmisión de Libre Negociación de la empresa Sociedad Minera Cerro Verde S.A.A.</a:t>
            </a:r>
          </a:p>
        </p:txBody>
      </p:sp>
      <p:sp>
        <p:nvSpPr>
          <p:cNvPr id="5" name="Rectángulo 1"/>
          <p:cNvSpPr>
            <a:spLocks noChangeArrowheads="1"/>
          </p:cNvSpPr>
          <p:nvPr/>
        </p:nvSpPr>
        <p:spPr bwMode="auto">
          <a:xfrm>
            <a:off x="5292080" y="2321122"/>
            <a:ext cx="333918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s-ES" altLang="es-PE" sz="2400" b="1" dirty="0">
                <a:solidFill>
                  <a:srgbClr val="0F4691"/>
                </a:solidFill>
                <a:cs typeface="Arial" panose="020B0604020202020204" pitchFamily="34" charset="0"/>
              </a:rPr>
              <a:t>AUDIENCIA PÚBLICA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MX" altLang="es-PE" sz="2800" b="1" dirty="0">
                <a:solidFill>
                  <a:schemeClr val="bg1"/>
                </a:solidFill>
                <a:latin typeface="Arial" panose="020B0604020202020204" pitchFamily="34" charset="0"/>
                <a:cs typeface="Arial" panose="020B0604020202020204" pitchFamily="34" charset="0"/>
              </a:rPr>
              <a:t>Antecedentes (1 de 2)</a:t>
            </a:r>
          </a:p>
        </p:txBody>
      </p:sp>
      <p:graphicFrame>
        <p:nvGraphicFramePr>
          <p:cNvPr id="6" name="Tabla 5"/>
          <p:cNvGraphicFramePr>
            <a:graphicFrameLocks noGrp="1"/>
          </p:cNvGraphicFramePr>
          <p:nvPr>
            <p:extLst>
              <p:ext uri="{D42A27DB-BD31-4B8C-83A1-F6EECF244321}">
                <p14:modId xmlns:p14="http://schemas.microsoft.com/office/powerpoint/2010/main" val="2399174279"/>
              </p:ext>
            </p:extLst>
          </p:nvPr>
        </p:nvGraphicFramePr>
        <p:xfrm>
          <a:off x="197296" y="1052736"/>
          <a:ext cx="8767192" cy="5516096"/>
        </p:xfrm>
        <a:graphic>
          <a:graphicData uri="http://schemas.openxmlformats.org/drawingml/2006/table">
            <a:tbl>
              <a:tblPr firstRow="1" bandRow="1">
                <a:tableStyleId>{5C22544A-7EE6-4342-B048-85BDC9FD1C3A}</a:tableStyleId>
              </a:tblPr>
              <a:tblGrid>
                <a:gridCol w="1397112">
                  <a:extLst>
                    <a:ext uri="{9D8B030D-6E8A-4147-A177-3AD203B41FA5}">
                      <a16:colId xmlns:a16="http://schemas.microsoft.com/office/drawing/2014/main" val="1941202909"/>
                    </a:ext>
                  </a:extLst>
                </a:gridCol>
                <a:gridCol w="7370080">
                  <a:extLst>
                    <a:ext uri="{9D8B030D-6E8A-4147-A177-3AD203B41FA5}">
                      <a16:colId xmlns:a16="http://schemas.microsoft.com/office/drawing/2014/main" val="854187892"/>
                    </a:ext>
                  </a:extLst>
                </a:gridCol>
              </a:tblGrid>
              <a:tr h="5401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000" b="1" dirty="0" smtClean="0">
                          <a:solidFill>
                            <a:schemeClr val="tx1"/>
                          </a:solidFill>
                          <a:latin typeface="Arial Narrow" panose="020B0606020202030204" pitchFamily="34" charset="0"/>
                        </a:rPr>
                        <a:t>Fecha</a:t>
                      </a:r>
                      <a:endParaRPr lang="es-P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000" b="1" dirty="0" smtClean="0">
                          <a:solidFill>
                            <a:schemeClr val="tx1"/>
                          </a:solidFill>
                          <a:latin typeface="Arial Narrow" panose="020B0606020202030204" pitchFamily="34" charset="0"/>
                        </a:rPr>
                        <a:t>Evento</a:t>
                      </a:r>
                      <a:endParaRPr lang="es-P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780289"/>
                  </a:ext>
                </a:extLst>
              </a:tr>
              <a:tr h="540108">
                <a:tc>
                  <a:txBody>
                    <a:bodyPr/>
                    <a:lstStyle/>
                    <a:p>
                      <a:pPr algn="ctr"/>
                      <a:r>
                        <a:rPr lang="es-PE" sz="1800" b="1" kern="1200" dirty="0" smtClean="0">
                          <a:solidFill>
                            <a:schemeClr val="tx1"/>
                          </a:solidFill>
                          <a:latin typeface="Arial Narrow" panose="020B0606020202030204" pitchFamily="34" charset="0"/>
                          <a:ea typeface="+mn-ea"/>
                          <a:cs typeface="+mn-cs"/>
                        </a:rPr>
                        <a:t>01.02.2017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sz="1800" dirty="0" smtClean="0">
                          <a:latin typeface="Arial Narrow" panose="020B0606020202030204" pitchFamily="34" charset="0"/>
                        </a:rPr>
                        <a:t>Inició del proceso con la presentación, a Osinergmin, de la “Solicitud de Fijación de Cargos de Transmisión”, preparado por SMCV.</a:t>
                      </a:r>
                      <a:endParaRPr lang="es-PE"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991267"/>
                  </a:ext>
                </a:extLst>
              </a:tr>
              <a:tr h="403988">
                <a:tc>
                  <a:txBody>
                    <a:bodyPr/>
                    <a:lstStyle/>
                    <a:p>
                      <a:pPr algn="ctr"/>
                      <a:r>
                        <a:rPr lang="es-PE" sz="1800" b="1" kern="1200" dirty="0" smtClean="0">
                          <a:solidFill>
                            <a:schemeClr val="tx1"/>
                          </a:solidFill>
                          <a:latin typeface="Arial Narrow" panose="020B0606020202030204" pitchFamily="34" charset="0"/>
                          <a:ea typeface="+mn-ea"/>
                          <a:cs typeface="+mn-cs"/>
                        </a:rPr>
                        <a:t>06.02.2017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800" kern="1200" dirty="0" smtClean="0">
                          <a:solidFill>
                            <a:schemeClr val="dk1"/>
                          </a:solidFill>
                          <a:latin typeface="Arial Narrow" panose="020B0606020202030204" pitchFamily="34" charset="0"/>
                          <a:ea typeface="+mn-ea"/>
                          <a:cs typeface="+mn-cs"/>
                        </a:rPr>
                        <a:t>Osinergmin trasladó dicha solicitud a la titular de la C.T</a:t>
                      </a:r>
                      <a:r>
                        <a:rPr lang="es-ES_tradnl" sz="1800" kern="1200" baseline="0" dirty="0" smtClean="0">
                          <a:solidFill>
                            <a:schemeClr val="dk1"/>
                          </a:solidFill>
                          <a:latin typeface="Arial Narrow" panose="020B0606020202030204" pitchFamily="34" charset="0"/>
                          <a:ea typeface="+mn-ea"/>
                          <a:cs typeface="+mn-cs"/>
                        </a:rPr>
                        <a:t>. Puerto Bravo (SAMAY)</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467878"/>
                  </a:ext>
                </a:extLst>
              </a:tr>
              <a:tr h="475995">
                <a:tc>
                  <a:txBody>
                    <a:bodyPr/>
                    <a:lstStyle/>
                    <a:p>
                      <a:pPr algn="ctr"/>
                      <a:r>
                        <a:rPr lang="es-PE" sz="1800" b="1" kern="1200" dirty="0" smtClean="0">
                          <a:solidFill>
                            <a:schemeClr val="tx1"/>
                          </a:solidFill>
                          <a:latin typeface="Arial Narrow" panose="020B0606020202030204" pitchFamily="34" charset="0"/>
                          <a:ea typeface="+mn-ea"/>
                          <a:cs typeface="+mn-cs"/>
                        </a:rPr>
                        <a:t>27.03.2017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dirty="0" smtClean="0">
                          <a:latin typeface="Arial Narrow" panose="020B0606020202030204" pitchFamily="34" charset="0"/>
                        </a:rPr>
                        <a:t>SMCV presentó a Osinergmin el “Estudio para la Fijación de Compensación correspondiente al uso de las dos Celdas de 500 </a:t>
                      </a:r>
                      <a:r>
                        <a:rPr lang="es-PE" dirty="0" err="1" smtClean="0">
                          <a:latin typeface="Arial Narrow" panose="020B0606020202030204" pitchFamily="34" charset="0"/>
                        </a:rPr>
                        <a:t>kV</a:t>
                      </a:r>
                      <a:r>
                        <a:rPr lang="es-PE" dirty="0" smtClean="0">
                          <a:latin typeface="Arial Narrow" panose="020B0606020202030204" pitchFamily="34" charset="0"/>
                        </a:rPr>
                        <a:t> de la SET San José”.</a:t>
                      </a:r>
                      <a:endParaRPr lang="es-PE"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774638"/>
                  </a:ext>
                </a:extLst>
              </a:tr>
              <a:tr h="361648">
                <a:tc>
                  <a:txBody>
                    <a:bodyPr/>
                    <a:lstStyle/>
                    <a:p>
                      <a:pPr algn="ctr"/>
                      <a:r>
                        <a:rPr lang="es-PE" sz="1800" b="1" kern="1200" dirty="0" smtClean="0">
                          <a:solidFill>
                            <a:schemeClr val="tx1"/>
                          </a:solidFill>
                          <a:latin typeface="Arial Narrow" panose="020B0606020202030204" pitchFamily="34" charset="0"/>
                          <a:ea typeface="+mn-ea"/>
                          <a:cs typeface="+mn-cs"/>
                        </a:rPr>
                        <a:t>17.04.2017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sz="1800" kern="1200" dirty="0" smtClean="0">
                          <a:solidFill>
                            <a:schemeClr val="dk1"/>
                          </a:solidFill>
                          <a:latin typeface="Arial Narrow" panose="020B0606020202030204" pitchFamily="34" charset="0"/>
                          <a:ea typeface="+mn-ea"/>
                          <a:cs typeface="+mn-cs"/>
                        </a:rPr>
                        <a:t>Primera Audiencia Pública.</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925303"/>
                  </a:ext>
                </a:extLst>
              </a:tr>
              <a:tr h="361648">
                <a:tc>
                  <a:txBody>
                    <a:bodyPr/>
                    <a:lstStyle/>
                    <a:p>
                      <a:pPr algn="ctr"/>
                      <a:r>
                        <a:rPr lang="es-PE" sz="1800" b="1" kern="1200" dirty="0" smtClean="0">
                          <a:solidFill>
                            <a:schemeClr val="tx1"/>
                          </a:solidFill>
                          <a:latin typeface="Arial Narrow" panose="020B0606020202030204" pitchFamily="34" charset="0"/>
                          <a:ea typeface="+mn-ea"/>
                          <a:cs typeface="+mn-cs"/>
                        </a:rPr>
                        <a:t>16.05.2017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sz="1800" kern="1200" dirty="0" smtClean="0">
                          <a:solidFill>
                            <a:schemeClr val="dk1"/>
                          </a:solidFill>
                          <a:latin typeface="Arial Narrow" panose="020B0606020202030204" pitchFamily="34" charset="0"/>
                          <a:ea typeface="+mn-ea"/>
                          <a:cs typeface="+mn-cs"/>
                        </a:rPr>
                        <a:t>Osinergmin notificó a SMCV las observaciones al estudio presentado.</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87984"/>
                  </a:ext>
                </a:extLst>
              </a:tr>
              <a:tr h="455458">
                <a:tc>
                  <a:txBody>
                    <a:bodyPr/>
                    <a:lstStyle/>
                    <a:p>
                      <a:pPr algn="ctr"/>
                      <a:r>
                        <a:rPr lang="es-PE" sz="1800" b="1" kern="1200" dirty="0" smtClean="0">
                          <a:solidFill>
                            <a:schemeClr val="tx1"/>
                          </a:solidFill>
                          <a:latin typeface="Arial Narrow" panose="020B0606020202030204" pitchFamily="34" charset="0"/>
                          <a:ea typeface="+mn-ea"/>
                          <a:cs typeface="+mn-cs"/>
                        </a:rPr>
                        <a:t>13.06.2017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sz="1800" kern="1200" dirty="0" smtClean="0">
                          <a:solidFill>
                            <a:schemeClr val="dk1"/>
                          </a:solidFill>
                          <a:latin typeface="Arial Narrow" panose="020B0606020202030204" pitchFamily="34" charset="0"/>
                          <a:ea typeface="+mn-ea"/>
                          <a:cs typeface="+mn-cs"/>
                        </a:rPr>
                        <a:t>SMCV presentó las respuestas e información complementaria para absolver las observaciones realizadas por Osinergmin a su estudio.</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722447"/>
                  </a:ext>
                </a:extLst>
              </a:tr>
              <a:tr h="455458">
                <a:tc>
                  <a:txBody>
                    <a:bodyPr/>
                    <a:lstStyle/>
                    <a:p>
                      <a:pPr algn="ctr"/>
                      <a:r>
                        <a:rPr lang="es-PE" sz="1800" b="1" kern="1200" dirty="0" smtClean="0">
                          <a:solidFill>
                            <a:schemeClr val="tx1"/>
                          </a:solidFill>
                          <a:latin typeface="Arial Narrow" panose="020B0606020202030204" pitchFamily="34" charset="0"/>
                          <a:ea typeface="+mn-ea"/>
                          <a:cs typeface="+mn-cs"/>
                        </a:rPr>
                        <a:t>10.08.2017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PE" sz="1800" kern="1200" dirty="0" smtClean="0">
                          <a:solidFill>
                            <a:schemeClr val="dk1"/>
                          </a:solidFill>
                          <a:latin typeface="Arial Narrow" panose="020B0606020202030204" pitchFamily="34" charset="0"/>
                          <a:ea typeface="+mn-ea"/>
                          <a:cs typeface="+mn-cs"/>
                        </a:rPr>
                        <a:t>Publicación del proyecto de Resolución que aprueba la “Fijación de la Compensación correspondiente al uso de las dos Celdas de 500 kV de la SET San José.</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5911716"/>
                  </a:ext>
                </a:extLst>
              </a:tr>
              <a:tr h="626396">
                <a:tc>
                  <a:txBody>
                    <a:bodyPr/>
                    <a:lstStyle/>
                    <a:p>
                      <a:pPr algn="ctr"/>
                      <a:r>
                        <a:rPr lang="es-PE" sz="1800" b="1" kern="1200" dirty="0" smtClean="0">
                          <a:solidFill>
                            <a:schemeClr val="tx1"/>
                          </a:solidFill>
                          <a:latin typeface="Arial Narrow" panose="020B0606020202030204" pitchFamily="34" charset="0"/>
                          <a:ea typeface="+mn-ea"/>
                          <a:cs typeface="+mn-cs"/>
                        </a:rPr>
                        <a:t>26.09.2017</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800" kern="1200" dirty="0" smtClean="0">
                          <a:solidFill>
                            <a:schemeClr val="dk1"/>
                          </a:solidFill>
                          <a:latin typeface="Arial Narrow" panose="020B0606020202030204" pitchFamily="34" charset="0"/>
                          <a:ea typeface="+mn-ea"/>
                          <a:cs typeface="+mn-cs"/>
                        </a:rPr>
                        <a:t>Osinergmin incorporó al proceso regulatorio la etapa de aprobación de la nueva “Base de Datos de Módulos Estándares de Transmisión de 500 kV”</a:t>
                      </a:r>
                      <a:r>
                        <a:rPr lang="es-PE" sz="1800" kern="1200" dirty="0" smtClean="0">
                          <a:solidFill>
                            <a:schemeClr val="dk1"/>
                          </a:solidFill>
                          <a:latin typeface="Arial Narrow" panose="020B0606020202030204" pitchFamily="34" charset="0"/>
                          <a:ea typeface="+mn-ea"/>
                          <a:cs typeface="+mn-cs"/>
                        </a:rPr>
                        <a:t>.</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759535"/>
                  </a:ext>
                </a:extLst>
              </a:tr>
              <a:tr h="455458">
                <a:tc>
                  <a:txBody>
                    <a:bodyPr/>
                    <a:lstStyle/>
                    <a:p>
                      <a:pPr algn="ctr"/>
                      <a:r>
                        <a:rPr lang="es-PE" sz="1800" b="1" kern="1200" dirty="0" smtClean="0">
                          <a:solidFill>
                            <a:schemeClr val="tx1"/>
                          </a:solidFill>
                          <a:latin typeface="Arial Narrow" panose="020B0606020202030204" pitchFamily="34" charset="0"/>
                          <a:ea typeface="+mn-ea"/>
                          <a:cs typeface="+mn-cs"/>
                        </a:rPr>
                        <a:t>05.06.2018</a:t>
                      </a:r>
                      <a:endParaRPr lang="es-PE" sz="18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1800" kern="1200" dirty="0" smtClean="0">
                          <a:solidFill>
                            <a:schemeClr val="dk1"/>
                          </a:solidFill>
                          <a:latin typeface="Arial Narrow" panose="020B0606020202030204" pitchFamily="34" charset="0"/>
                          <a:ea typeface="+mn-ea"/>
                          <a:cs typeface="+mn-cs"/>
                        </a:rPr>
                        <a:t>Osinergmin aprobó la nueva “Base de Datos de Módulos Estándares de Transmisión de 500 kV”</a:t>
                      </a:r>
                      <a:r>
                        <a:rPr lang="es-PE" sz="1800" kern="1200" dirty="0" smtClean="0">
                          <a:solidFill>
                            <a:schemeClr val="dk1"/>
                          </a:solidFill>
                          <a:latin typeface="Arial Narrow" panose="020B0606020202030204" pitchFamily="34" charset="0"/>
                          <a:ea typeface="+mn-ea"/>
                          <a:cs typeface="+mn-cs"/>
                        </a:rPr>
                        <a:t>.</a:t>
                      </a:r>
                      <a:endParaRPr lang="es-PE" sz="180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38238"/>
                  </a:ext>
                </a:extLst>
              </a:tr>
            </a:tbl>
          </a:graphicData>
        </a:graphic>
      </p:graphicFrame>
    </p:spTree>
    <p:extLst>
      <p:ext uri="{BB962C8B-B14F-4D97-AF65-F5344CB8AC3E}">
        <p14:creationId xmlns:p14="http://schemas.microsoft.com/office/powerpoint/2010/main" val="353708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MX" altLang="es-PE" sz="2800" b="1" dirty="0">
                <a:solidFill>
                  <a:schemeClr val="bg1"/>
                </a:solidFill>
                <a:latin typeface="Arial" panose="020B0604020202020204" pitchFamily="34" charset="0"/>
                <a:cs typeface="Arial" panose="020B0604020202020204" pitchFamily="34" charset="0"/>
              </a:rPr>
              <a:t>Antecedentes </a:t>
            </a:r>
            <a:r>
              <a:rPr lang="es-MX" altLang="es-PE" sz="2800" b="1" dirty="0" smtClean="0">
                <a:solidFill>
                  <a:schemeClr val="bg1"/>
                </a:solidFill>
                <a:latin typeface="Arial" panose="020B0604020202020204" pitchFamily="34" charset="0"/>
                <a:cs typeface="Arial" panose="020B0604020202020204" pitchFamily="34" charset="0"/>
              </a:rPr>
              <a:t>(2 </a:t>
            </a:r>
            <a:r>
              <a:rPr lang="es-MX" altLang="es-PE" sz="2800" b="1" dirty="0">
                <a:solidFill>
                  <a:schemeClr val="bg1"/>
                </a:solidFill>
                <a:latin typeface="Arial" panose="020B0604020202020204" pitchFamily="34" charset="0"/>
                <a:cs typeface="Arial" panose="020B0604020202020204" pitchFamily="34" charset="0"/>
              </a:rPr>
              <a:t>de 2)</a:t>
            </a:r>
          </a:p>
        </p:txBody>
      </p:sp>
      <p:sp>
        <p:nvSpPr>
          <p:cNvPr id="4" name="CuadroTexto 3"/>
          <p:cNvSpPr txBox="1"/>
          <p:nvPr/>
        </p:nvSpPr>
        <p:spPr>
          <a:xfrm>
            <a:off x="5148064" y="5857527"/>
            <a:ext cx="4048844" cy="307777"/>
          </a:xfrm>
          <a:prstGeom prst="rect">
            <a:avLst/>
          </a:prstGeom>
          <a:noFill/>
        </p:spPr>
        <p:txBody>
          <a:bodyPr wrap="square" rtlCol="0">
            <a:spAutoFit/>
          </a:bodyPr>
          <a:lstStyle/>
          <a:p>
            <a:pPr algn="ctr"/>
            <a:r>
              <a:rPr lang="es-PE" sz="1400" dirty="0" smtClean="0">
                <a:latin typeface="Arial Narrow" panose="020B0606020202030204" pitchFamily="34" charset="0"/>
              </a:rPr>
              <a:t>*C.T. Puerto Bravo, fecha de POC: 26 de mayo de 2016.</a:t>
            </a:r>
            <a:endParaRPr lang="es-PE" sz="1400" dirty="0">
              <a:latin typeface="Arial Narrow" panose="020B0606020202030204" pitchFamily="34" charset="0"/>
            </a:endParaRPr>
          </a:p>
        </p:txBody>
      </p:sp>
      <p:sp>
        <p:nvSpPr>
          <p:cNvPr id="7" name="Rectángulo 6"/>
          <p:cNvSpPr/>
          <p:nvPr/>
        </p:nvSpPr>
        <p:spPr>
          <a:xfrm>
            <a:off x="35496" y="980728"/>
            <a:ext cx="2808312" cy="1477328"/>
          </a:xfrm>
          <a:prstGeom prst="rect">
            <a:avLst/>
          </a:prstGeom>
          <a:noFill/>
        </p:spPr>
        <p:txBody>
          <a:bodyPr wrap="square" rtlCol="0">
            <a:spAutoFit/>
          </a:bodyPr>
          <a:lstStyle/>
          <a:p>
            <a:pPr algn="just"/>
            <a:r>
              <a:rPr lang="es-ES_tradnl" altLang="es-PE" sz="1500" dirty="0">
                <a:latin typeface="Arial Narrow" panose="020B0606020202030204" pitchFamily="34" charset="0"/>
              </a:rPr>
              <a:t>Fijar las Tarifas y Compensaciones por las instalaciones ubicadas en la subestación San Jose, conformado por las celdas de línea “L-5036” y “L-5037” hacia las subestaciones Ocoña y Montalvo respectivamente.</a:t>
            </a:r>
            <a:endParaRPr lang="es-PE" sz="1500" dirty="0">
              <a:latin typeface="Arial Narrow" panose="020B0606020202030204" pitchFamily="34" charset="0"/>
            </a:endParaRPr>
          </a:p>
        </p:txBody>
      </p:sp>
      <p:pic>
        <p:nvPicPr>
          <p:cNvPr id="8" name="Imagen 7"/>
          <p:cNvPicPr>
            <a:picLocks noChangeAspect="1"/>
          </p:cNvPicPr>
          <p:nvPr/>
        </p:nvPicPr>
        <p:blipFill>
          <a:blip r:embed="rId3"/>
          <a:stretch>
            <a:fillRect/>
          </a:stretch>
        </p:blipFill>
        <p:spPr>
          <a:xfrm>
            <a:off x="1043608" y="1302230"/>
            <a:ext cx="7272808" cy="4379915"/>
          </a:xfrm>
          <a:prstGeom prst="rect">
            <a:avLst/>
          </a:prstGeom>
        </p:spPr>
      </p:pic>
    </p:spTree>
    <p:extLst>
      <p:ext uri="{BB962C8B-B14F-4D97-AF65-F5344CB8AC3E}">
        <p14:creationId xmlns:p14="http://schemas.microsoft.com/office/powerpoint/2010/main" val="392632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rmitma\Mis documentos\Mis imágenes\Galería multimedia de Microsoft\j01808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434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rmitma\Mis documentos\Mis imágenes\Galería multimedia de Microsoft\j03904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rmitma\Mis documentos\Mis imágenes\Galería multimedia de Microsoft\j03991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rmitma\Mis documentos\Mis imágenes\Galería multimedia de Microsoft\j03991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8 CuadroTexto"/>
          <p:cNvSpPr txBox="1"/>
          <p:nvPr/>
        </p:nvSpPr>
        <p:spPr>
          <a:xfrm>
            <a:off x="467544" y="3714750"/>
            <a:ext cx="5461769" cy="1754326"/>
          </a:xfrm>
          <a:prstGeom prst="rect">
            <a:avLst/>
          </a:prstGeom>
          <a:noFill/>
        </p:spPr>
        <p:txBody>
          <a:bodyPr wrap="square">
            <a:spAutoFit/>
          </a:bodyPr>
          <a:lstStyle/>
          <a:p>
            <a:pPr algn="r" eaLnBrk="1" fontAlgn="auto" hangingPunct="1">
              <a:spcBef>
                <a:spcPts val="0"/>
              </a:spcBef>
              <a:spcAft>
                <a:spcPts val="0"/>
              </a:spcAft>
              <a:defRPr/>
            </a:pPr>
            <a:r>
              <a:rPr lang="es-ES_tradnl" sz="5400" dirty="0" smtClean="0">
                <a:latin typeface="+mj-lt"/>
              </a:rPr>
              <a:t>IV. Criterios para Fijación</a:t>
            </a:r>
            <a:endParaRPr lang="es-ES_tradnl" sz="2000" dirty="0">
              <a:latin typeface="+mj-lt"/>
            </a:endParaRPr>
          </a:p>
        </p:txBody>
      </p:sp>
    </p:spTree>
    <p:extLst>
      <p:ext uri="{BB962C8B-B14F-4D97-AF65-F5344CB8AC3E}">
        <p14:creationId xmlns:p14="http://schemas.microsoft.com/office/powerpoint/2010/main" val="1730721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Criterios, Metodología y Modelos (1 de 3)</a:t>
            </a:r>
          </a:p>
        </p:txBody>
      </p:sp>
      <p:graphicFrame>
        <p:nvGraphicFramePr>
          <p:cNvPr id="6" name="7 Diagrama"/>
          <p:cNvGraphicFramePr/>
          <p:nvPr>
            <p:extLst>
              <p:ext uri="{D42A27DB-BD31-4B8C-83A1-F6EECF244321}">
                <p14:modId xmlns:p14="http://schemas.microsoft.com/office/powerpoint/2010/main" val="1250825995"/>
              </p:ext>
            </p:extLst>
          </p:nvPr>
        </p:nvGraphicFramePr>
        <p:xfrm>
          <a:off x="683568" y="1268760"/>
          <a:ext cx="7767050"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677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Criterios, Metodología y Modelos </a:t>
            </a:r>
            <a:r>
              <a:rPr lang="es-PE" altLang="es-PE" sz="2800" b="1" dirty="0" smtClean="0">
                <a:solidFill>
                  <a:schemeClr val="bg1"/>
                </a:solidFill>
                <a:latin typeface="Arial" panose="020B0604020202020204" pitchFamily="34" charset="0"/>
                <a:cs typeface="Arial" panose="020B0604020202020204" pitchFamily="34" charset="0"/>
              </a:rPr>
              <a:t>(2 </a:t>
            </a:r>
            <a:r>
              <a:rPr lang="es-PE" altLang="es-PE" sz="2800" b="1" dirty="0">
                <a:solidFill>
                  <a:schemeClr val="bg1"/>
                </a:solidFill>
                <a:latin typeface="Arial" panose="020B0604020202020204" pitchFamily="34" charset="0"/>
                <a:cs typeface="Arial" panose="020B0604020202020204" pitchFamily="34" charset="0"/>
              </a:rPr>
              <a:t>de 3)</a:t>
            </a:r>
          </a:p>
        </p:txBody>
      </p:sp>
      <p:graphicFrame>
        <p:nvGraphicFramePr>
          <p:cNvPr id="4" name="7 Diagrama"/>
          <p:cNvGraphicFramePr/>
          <p:nvPr>
            <p:extLst>
              <p:ext uri="{D42A27DB-BD31-4B8C-83A1-F6EECF244321}">
                <p14:modId xmlns:p14="http://schemas.microsoft.com/office/powerpoint/2010/main" val="1345899869"/>
              </p:ext>
            </p:extLst>
          </p:nvPr>
        </p:nvGraphicFramePr>
        <p:xfrm>
          <a:off x="693382" y="1268760"/>
          <a:ext cx="7767050"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785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Criterios, Metodología y Modelos </a:t>
            </a:r>
            <a:r>
              <a:rPr lang="es-PE" altLang="es-PE" sz="2800" b="1" dirty="0" smtClean="0">
                <a:solidFill>
                  <a:schemeClr val="bg1"/>
                </a:solidFill>
                <a:latin typeface="Arial" panose="020B0604020202020204" pitchFamily="34" charset="0"/>
                <a:cs typeface="Arial" panose="020B0604020202020204" pitchFamily="34" charset="0"/>
              </a:rPr>
              <a:t>(3 </a:t>
            </a:r>
            <a:r>
              <a:rPr lang="es-PE" altLang="es-PE" sz="2800" b="1" dirty="0">
                <a:solidFill>
                  <a:schemeClr val="bg1"/>
                </a:solidFill>
                <a:latin typeface="Arial" panose="020B0604020202020204" pitchFamily="34" charset="0"/>
                <a:cs typeface="Arial" panose="020B0604020202020204" pitchFamily="34" charset="0"/>
              </a:rPr>
              <a:t>de 3)</a:t>
            </a:r>
          </a:p>
        </p:txBody>
      </p:sp>
      <p:graphicFrame>
        <p:nvGraphicFramePr>
          <p:cNvPr id="6" name="7 Diagrama"/>
          <p:cNvGraphicFramePr/>
          <p:nvPr>
            <p:extLst>
              <p:ext uri="{D42A27DB-BD31-4B8C-83A1-F6EECF244321}">
                <p14:modId xmlns:p14="http://schemas.microsoft.com/office/powerpoint/2010/main" val="3155237277"/>
              </p:ext>
            </p:extLst>
          </p:nvPr>
        </p:nvGraphicFramePr>
        <p:xfrm>
          <a:off x="683568" y="1268760"/>
          <a:ext cx="7767050"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140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23364"/>
            <a:ext cx="9144000" cy="369332"/>
          </a:xfrm>
          <a:prstGeom prst="rect">
            <a:avLst/>
          </a:prstGeom>
        </p:spPr>
        <p:txBody>
          <a:bodyPr wrap="square">
            <a:spAutoFit/>
          </a:bodyPr>
          <a:lstStyle/>
          <a:p>
            <a:pPr algn="ctr"/>
            <a:r>
              <a:rPr lang="es-PE" altLang="es-PE" b="1" dirty="0">
                <a:solidFill>
                  <a:schemeClr val="bg1"/>
                </a:solidFill>
                <a:latin typeface="Arial" panose="020B0604020202020204" pitchFamily="34" charset="0"/>
                <a:cs typeface="Arial" panose="020B0604020202020204" pitchFamily="34" charset="0"/>
              </a:rPr>
              <a:t>Flujograma del Proceso de Cálculo de Asignación de Responsabilidad de Pago</a:t>
            </a:r>
          </a:p>
        </p:txBody>
      </p:sp>
      <p:pic>
        <p:nvPicPr>
          <p:cNvPr id="5" name="Imagen 4"/>
          <p:cNvPicPr>
            <a:picLocks noChangeAspect="1"/>
          </p:cNvPicPr>
          <p:nvPr/>
        </p:nvPicPr>
        <p:blipFill>
          <a:blip r:embed="rId2"/>
          <a:stretch>
            <a:fillRect/>
          </a:stretch>
        </p:blipFill>
        <p:spPr>
          <a:xfrm>
            <a:off x="2195736" y="1124744"/>
            <a:ext cx="4760157" cy="5088691"/>
          </a:xfrm>
          <a:prstGeom prst="rect">
            <a:avLst/>
          </a:prstGeom>
        </p:spPr>
      </p:pic>
    </p:spTree>
    <p:extLst>
      <p:ext uri="{BB962C8B-B14F-4D97-AF65-F5344CB8AC3E}">
        <p14:creationId xmlns:p14="http://schemas.microsoft.com/office/powerpoint/2010/main" val="166869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2656"/>
            <a:ext cx="9144000" cy="400110"/>
          </a:xfrm>
          <a:prstGeom prst="rect">
            <a:avLst/>
          </a:prstGeom>
        </p:spPr>
        <p:txBody>
          <a:bodyPr wrap="square">
            <a:spAutoFit/>
          </a:bodyPr>
          <a:lstStyle/>
          <a:p>
            <a:pPr algn="ctr"/>
            <a:r>
              <a:rPr lang="es-PE" altLang="es-PE" sz="2000" b="1" dirty="0">
                <a:solidFill>
                  <a:schemeClr val="bg1"/>
                </a:solidFill>
                <a:latin typeface="Arial" panose="020B0604020202020204" pitchFamily="34" charset="0"/>
                <a:cs typeface="Arial" panose="020B0604020202020204" pitchFamily="34" charset="0"/>
              </a:rPr>
              <a:t>Flujograma del Proceso de Cálculo de Peajes y Compensaciones</a:t>
            </a:r>
          </a:p>
        </p:txBody>
      </p:sp>
      <p:pic>
        <p:nvPicPr>
          <p:cNvPr id="6" name="Imagen 5"/>
          <p:cNvPicPr>
            <a:picLocks noChangeAspect="1"/>
          </p:cNvPicPr>
          <p:nvPr/>
        </p:nvPicPr>
        <p:blipFill>
          <a:blip r:embed="rId2"/>
          <a:stretch>
            <a:fillRect/>
          </a:stretch>
        </p:blipFill>
        <p:spPr>
          <a:xfrm>
            <a:off x="1904920" y="980728"/>
            <a:ext cx="5331376" cy="5380561"/>
          </a:xfrm>
          <a:prstGeom prst="rect">
            <a:avLst/>
          </a:prstGeom>
        </p:spPr>
      </p:pic>
    </p:spTree>
    <p:extLst>
      <p:ext uri="{BB962C8B-B14F-4D97-AF65-F5344CB8AC3E}">
        <p14:creationId xmlns:p14="http://schemas.microsoft.com/office/powerpoint/2010/main" val="31965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smtClean="0">
                <a:solidFill>
                  <a:schemeClr val="bg1"/>
                </a:solidFill>
                <a:latin typeface="Arial" panose="020B0604020202020204" pitchFamily="34" charset="0"/>
                <a:cs typeface="Arial" panose="020B0604020202020204" pitchFamily="34" charset="0"/>
              </a:rPr>
              <a:t>Revisión de la demanda</a:t>
            </a:r>
            <a:endParaRPr lang="es-PE" altLang="es-PE" sz="28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467544" y="1196752"/>
            <a:ext cx="8424936" cy="1477328"/>
          </a:xfrm>
          <a:prstGeom prst="rect">
            <a:avLst/>
          </a:prstGeom>
        </p:spPr>
        <p:txBody>
          <a:bodyPr wrap="square">
            <a:spAutoFit/>
          </a:bodyPr>
          <a:lstStyle/>
          <a:p>
            <a:pPr algn="just"/>
            <a:r>
              <a:rPr lang="es-ES_tradnl" dirty="0" smtClean="0">
                <a:latin typeface="Arial" panose="020B0604020202020204" pitchFamily="34" charset="0"/>
                <a:ea typeface="Times New Roman" panose="02020603050405020304" pitchFamily="18" charset="0"/>
                <a:cs typeface="Arial" panose="020B0604020202020204" pitchFamily="34" charset="0"/>
              </a:rPr>
              <a:t>Se determinó </a:t>
            </a:r>
            <a:r>
              <a:rPr lang="es-ES_tradnl" dirty="0">
                <a:latin typeface="Arial" panose="020B0604020202020204" pitchFamily="34" charset="0"/>
                <a:ea typeface="Times New Roman" panose="02020603050405020304" pitchFamily="18" charset="0"/>
                <a:cs typeface="Arial" panose="020B0604020202020204" pitchFamily="34" charset="0"/>
              </a:rPr>
              <a:t>la proyección de la demanda del SEIN y, con el fin de determinar el SEA de las instalaciones de transmisión pertenecientes a SMCV, se estimó la demanda del cliente libre Minera Cerro Verde-San Jose (“CL0671”), en estricto cumplimiento del marco normativo vigente y con base en la mejor información </a:t>
            </a:r>
            <a:r>
              <a:rPr lang="es-ES_tradnl" dirty="0" smtClean="0">
                <a:latin typeface="Arial" panose="020B0604020202020204" pitchFamily="34" charset="0"/>
                <a:ea typeface="Times New Roman" panose="02020603050405020304" pitchFamily="18" charset="0"/>
                <a:cs typeface="Arial" panose="020B0604020202020204" pitchFamily="34" charset="0"/>
              </a:rPr>
              <a:t>disponible.</a:t>
            </a:r>
            <a:endParaRPr lang="es-PE"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633486047"/>
              </p:ext>
            </p:extLst>
          </p:nvPr>
        </p:nvGraphicFramePr>
        <p:xfrm>
          <a:off x="2195735" y="3281755"/>
          <a:ext cx="4968552" cy="3027565"/>
        </p:xfrm>
        <a:graphic>
          <a:graphicData uri="http://schemas.openxmlformats.org/drawingml/2006/table">
            <a:tbl>
              <a:tblPr firstRow="1" firstCol="1" bandRow="1">
                <a:tableStyleId>{21E4AEA4-8DFA-4A89-87EB-49C32662AFE0}</a:tableStyleId>
              </a:tblPr>
              <a:tblGrid>
                <a:gridCol w="1118219">
                  <a:extLst>
                    <a:ext uri="{9D8B030D-6E8A-4147-A177-3AD203B41FA5}">
                      <a16:colId xmlns:a16="http://schemas.microsoft.com/office/drawing/2014/main" val="3462247087"/>
                    </a:ext>
                  </a:extLst>
                </a:gridCol>
                <a:gridCol w="945641">
                  <a:extLst>
                    <a:ext uri="{9D8B030D-6E8A-4147-A177-3AD203B41FA5}">
                      <a16:colId xmlns:a16="http://schemas.microsoft.com/office/drawing/2014/main" val="2660214412"/>
                    </a:ext>
                  </a:extLst>
                </a:gridCol>
                <a:gridCol w="1452346">
                  <a:extLst>
                    <a:ext uri="{9D8B030D-6E8A-4147-A177-3AD203B41FA5}">
                      <a16:colId xmlns:a16="http://schemas.microsoft.com/office/drawing/2014/main" val="4226882026"/>
                    </a:ext>
                  </a:extLst>
                </a:gridCol>
                <a:gridCol w="1452346">
                  <a:extLst>
                    <a:ext uri="{9D8B030D-6E8A-4147-A177-3AD203B41FA5}">
                      <a16:colId xmlns:a16="http://schemas.microsoft.com/office/drawing/2014/main" val="1764592156"/>
                    </a:ext>
                  </a:extLst>
                </a:gridCol>
              </a:tblGrid>
              <a:tr h="543151">
                <a:tc rowSpan="2">
                  <a:txBody>
                    <a:bodyPr/>
                    <a:lstStyle/>
                    <a:p>
                      <a:pPr marL="0" algn="ctr" defTabSz="914400" rtl="0" eaLnBrk="1" latinLnBrk="0" hangingPunct="1">
                        <a:spcAft>
                          <a:spcPts val="0"/>
                        </a:spcAft>
                      </a:pPr>
                      <a:r>
                        <a:rPr lang="es-PE" sz="1600" b="1" kern="1200" dirty="0" smtClean="0">
                          <a:solidFill>
                            <a:schemeClr val="tx1"/>
                          </a:solidFill>
                          <a:latin typeface="Arial Narrow" panose="020B0606020202030204" pitchFamily="34" charset="0"/>
                          <a:ea typeface="+mn-ea"/>
                          <a:cs typeface="+mn-cs"/>
                        </a:rPr>
                        <a:t>AÑO</a:t>
                      </a:r>
                      <a:endParaRPr lang="es-PE" sz="1600" b="1" kern="1200" dirty="0">
                        <a:solidFill>
                          <a:schemeClr val="tx1"/>
                        </a:solidFill>
                        <a:latin typeface="Arial Narrow" panose="020B0606020202030204" pitchFamily="34" charset="0"/>
                        <a:ea typeface="+mn-ea"/>
                        <a:cs typeface="+mn-cs"/>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rowSpan="2">
                  <a:txBody>
                    <a:bodyPr/>
                    <a:lstStyle/>
                    <a:p>
                      <a:pPr marL="0" algn="ctr" defTabSz="914400" rtl="0" eaLnBrk="1" latinLnBrk="0" hangingPunct="1">
                        <a:spcAft>
                          <a:spcPts val="0"/>
                        </a:spcAft>
                      </a:pPr>
                      <a:r>
                        <a:rPr lang="es-PE" sz="1600" b="1" kern="1200" dirty="0" smtClean="0">
                          <a:solidFill>
                            <a:schemeClr val="tx1"/>
                          </a:solidFill>
                          <a:latin typeface="Arial Narrow" panose="020B0606020202030204" pitchFamily="34" charset="0"/>
                          <a:ea typeface="+mn-ea"/>
                          <a:cs typeface="+mn-cs"/>
                        </a:rPr>
                        <a:t>ENERGÍA (GWH)</a:t>
                      </a:r>
                      <a:endParaRPr lang="es-PE" sz="1600" b="1" kern="1200" dirty="0">
                        <a:solidFill>
                          <a:schemeClr val="tx1"/>
                        </a:solidFill>
                        <a:latin typeface="Arial Narrow" panose="020B0606020202030204" pitchFamily="34" charset="0"/>
                        <a:ea typeface="+mn-ea"/>
                        <a:cs typeface="+mn-cs"/>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gridSpan="2">
                  <a:txBody>
                    <a:bodyPr/>
                    <a:lstStyle/>
                    <a:p>
                      <a:pPr marL="0" algn="ctr" defTabSz="914400" rtl="0" eaLnBrk="1" latinLnBrk="0" hangingPunct="1">
                        <a:spcAft>
                          <a:spcPts val="0"/>
                        </a:spcAft>
                      </a:pPr>
                      <a:r>
                        <a:rPr lang="es-PE" sz="1600" b="1" kern="1200" dirty="0" smtClean="0">
                          <a:solidFill>
                            <a:schemeClr val="tx1"/>
                          </a:solidFill>
                          <a:latin typeface="Arial Narrow" panose="020B0606020202030204" pitchFamily="34" charset="0"/>
                          <a:ea typeface="+mn-ea"/>
                          <a:cs typeface="+mn-cs"/>
                        </a:rPr>
                        <a:t>POTENCIA (</a:t>
                      </a:r>
                      <a:r>
                        <a:rPr lang="es-PE" sz="1600" b="1" kern="1200" dirty="0">
                          <a:solidFill>
                            <a:schemeClr val="tx1"/>
                          </a:solidFill>
                          <a:latin typeface="Arial Narrow" panose="020B0606020202030204" pitchFamily="34" charset="0"/>
                          <a:ea typeface="+mn-ea"/>
                          <a:cs typeface="+mn-cs"/>
                        </a:rPr>
                        <a:t>MW)</a:t>
                      </a: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endParaRPr lang="es-PE"/>
                    </a:p>
                  </a:txBody>
                  <a:tcPr/>
                </a:tc>
                <a:extLst>
                  <a:ext uri="{0D108BD9-81ED-4DB2-BD59-A6C34878D82A}">
                    <a16:rowId xmlns:a16="http://schemas.microsoft.com/office/drawing/2014/main" val="3052099082"/>
                  </a:ext>
                </a:extLst>
              </a:tr>
              <a:tr h="670650">
                <a:tc vMerge="1">
                  <a:txBody>
                    <a:bodyPr/>
                    <a:lstStyle/>
                    <a:p>
                      <a:endParaRPr lang="es-PE"/>
                    </a:p>
                  </a:txBody>
                  <a:tcPr/>
                </a:tc>
                <a:tc vMerge="1">
                  <a:txBody>
                    <a:bodyPr/>
                    <a:lstStyle/>
                    <a:p>
                      <a:endParaRPr lang="es-PE"/>
                    </a:p>
                  </a:txBody>
                  <a:tcPr/>
                </a:tc>
                <a:tc>
                  <a:txBody>
                    <a:bodyPr/>
                    <a:lstStyle/>
                    <a:p>
                      <a:pPr marL="0" algn="ctr" defTabSz="914400" rtl="0" eaLnBrk="1" latinLnBrk="0" hangingPunct="1">
                        <a:spcAft>
                          <a:spcPts val="0"/>
                        </a:spcAft>
                      </a:pPr>
                      <a:r>
                        <a:rPr lang="es-PE" sz="1600" b="1" kern="1200" dirty="0" smtClean="0">
                          <a:solidFill>
                            <a:schemeClr val="tx1"/>
                          </a:solidFill>
                          <a:latin typeface="Arial Narrow" panose="020B0606020202030204" pitchFamily="34" charset="0"/>
                          <a:ea typeface="+mn-ea"/>
                          <a:cs typeface="+mn-cs"/>
                        </a:rPr>
                        <a:t>MÁXIMA</a:t>
                      </a:r>
                      <a:endParaRPr lang="es-PE" sz="1600" b="1" kern="1200" dirty="0">
                        <a:solidFill>
                          <a:schemeClr val="tx1"/>
                        </a:solidFill>
                        <a:latin typeface="Arial Narrow" panose="020B0606020202030204" pitchFamily="34" charset="0"/>
                        <a:ea typeface="+mn-ea"/>
                        <a:cs typeface="+mn-cs"/>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algn="ctr" defTabSz="914400" rtl="0" eaLnBrk="1" latinLnBrk="0" hangingPunct="1">
                        <a:spcAft>
                          <a:spcPts val="0"/>
                        </a:spcAft>
                      </a:pPr>
                      <a:r>
                        <a:rPr lang="es-PE" sz="1600" b="1" kern="1200" dirty="0" smtClean="0">
                          <a:solidFill>
                            <a:schemeClr val="tx1"/>
                          </a:solidFill>
                          <a:latin typeface="Arial Narrow" panose="020B0606020202030204" pitchFamily="34" charset="0"/>
                          <a:ea typeface="+mn-ea"/>
                          <a:cs typeface="+mn-cs"/>
                        </a:rPr>
                        <a:t>COINCIDENTE CON EL SEIN</a:t>
                      </a:r>
                      <a:endParaRPr lang="es-PE" sz="1600" b="1" kern="1200" dirty="0">
                        <a:solidFill>
                          <a:schemeClr val="tx1"/>
                        </a:solidFill>
                        <a:latin typeface="Arial Narrow" panose="020B0606020202030204" pitchFamily="34" charset="0"/>
                        <a:ea typeface="+mn-ea"/>
                        <a:cs typeface="+mn-cs"/>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005659983"/>
                  </a:ext>
                </a:extLst>
              </a:tr>
              <a:tr h="302294">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2016</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1 982,6</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8317087"/>
                  </a:ext>
                </a:extLst>
              </a:tr>
              <a:tr h="302294">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2017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2 410,6</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582885"/>
                  </a:ext>
                </a:extLst>
              </a:tr>
              <a:tr h="302294">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2018</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2 410,6</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4230538"/>
                  </a:ext>
                </a:extLst>
              </a:tr>
              <a:tr h="302294">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2019</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2 488,3</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4288292"/>
                  </a:ext>
                </a:extLst>
              </a:tr>
              <a:tr h="302294">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2020</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2 566,1</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4616615"/>
                  </a:ext>
                </a:extLst>
              </a:tr>
              <a:tr h="302294">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2021</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2 566,1</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a:solidFill>
                            <a:schemeClr val="tx1"/>
                          </a:solidFill>
                          <a:latin typeface="Arial Narrow" panose="020B0606020202030204" pitchFamily="34" charset="0"/>
                          <a:ea typeface="+mn-ea"/>
                          <a:cs typeface="+mn-cs"/>
                        </a:rPr>
                        <a:t>300,7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a:spcAft>
                          <a:spcPts val="0"/>
                        </a:spcAft>
                      </a:pPr>
                      <a:r>
                        <a:rPr lang="es-PE" sz="1800" kern="1200" dirty="0">
                          <a:solidFill>
                            <a:schemeClr val="tx1"/>
                          </a:solidFill>
                          <a:latin typeface="Arial Narrow" panose="020B0606020202030204" pitchFamily="34" charset="0"/>
                          <a:ea typeface="+mn-ea"/>
                          <a:cs typeface="+mn-cs"/>
                        </a:rPr>
                        <a:t>216,97</a:t>
                      </a:r>
                    </a:p>
                  </a:txBody>
                  <a:tcPr marL="25466" marR="2546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710027"/>
                  </a:ext>
                </a:extLst>
              </a:tr>
            </a:tbl>
          </a:graphicData>
        </a:graphic>
      </p:graphicFrame>
      <p:sp>
        <p:nvSpPr>
          <p:cNvPr id="8" name="Rectángulo 7"/>
          <p:cNvSpPr/>
          <p:nvPr/>
        </p:nvSpPr>
        <p:spPr>
          <a:xfrm>
            <a:off x="2425510" y="2658398"/>
            <a:ext cx="4572000" cy="338554"/>
          </a:xfrm>
          <a:prstGeom prst="rect">
            <a:avLst/>
          </a:prstGeom>
        </p:spPr>
        <p:txBody>
          <a:bodyPr>
            <a:spAutoFit/>
          </a:bodyPr>
          <a:lstStyle/>
          <a:p>
            <a:pPr algn="ctr"/>
            <a:r>
              <a:rPr lang="es-ES_tradnl" b="1" dirty="0" smtClean="0">
                <a:effectLst/>
                <a:latin typeface="Arial Narrow" panose="020B0606020202030204" pitchFamily="34" charset="0"/>
              </a:rPr>
              <a:t>Demanda Estimada de Minera Cerro Verde (CL0671)</a:t>
            </a:r>
            <a:endParaRPr lang="es-PE" b="1" dirty="0">
              <a:effectLst/>
              <a:latin typeface="Arial Narrow" panose="020B0606020202030204" pitchFamily="34" charset="0"/>
            </a:endParaRPr>
          </a:p>
        </p:txBody>
      </p:sp>
    </p:spTree>
    <p:extLst>
      <p:ext uri="{BB962C8B-B14F-4D97-AF65-F5344CB8AC3E}">
        <p14:creationId xmlns:p14="http://schemas.microsoft.com/office/powerpoint/2010/main" val="413520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smtClean="0">
                <a:solidFill>
                  <a:schemeClr val="bg1"/>
                </a:solidFill>
                <a:latin typeface="Arial" panose="020B0604020202020204" pitchFamily="34" charset="0"/>
                <a:cs typeface="Arial" panose="020B0604020202020204" pitchFamily="34" charset="0"/>
              </a:rPr>
              <a:t>Determinación del SER (1 de 2)</a:t>
            </a:r>
            <a:endParaRPr lang="es-PE" altLang="es-PE" sz="2800" b="1"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395536" y="1011500"/>
            <a:ext cx="8352928" cy="4555093"/>
          </a:xfrm>
          <a:prstGeom prst="rect">
            <a:avLst/>
          </a:prstGeom>
        </p:spPr>
        <p:txBody>
          <a:bodyPr wrap="square">
            <a:spAutoFit/>
          </a:bodyPr>
          <a:lstStyle/>
          <a:p>
            <a:pPr marL="342900" indent="-342900" algn="just">
              <a:buFont typeface="Arial" panose="020B0604020202020204" pitchFamily="34" charset="0"/>
              <a:buChar char="•"/>
              <a:defRPr/>
            </a:pPr>
            <a:r>
              <a:rPr lang="es-PE" dirty="0">
                <a:latin typeface="Arial" panose="020B0604020202020204" pitchFamily="34" charset="0"/>
                <a:ea typeface="Times New Roman" panose="02020603050405020304" pitchFamily="18" charset="0"/>
                <a:cs typeface="Arial" panose="020B0604020202020204" pitchFamily="34" charset="0"/>
              </a:rPr>
              <a:t>La </a:t>
            </a:r>
            <a:r>
              <a:rPr lang="es-PE" dirty="0" smtClean="0">
                <a:latin typeface="Arial" panose="020B0604020202020204" pitchFamily="34" charset="0"/>
                <a:ea typeface="Times New Roman" panose="02020603050405020304" pitchFamily="18" charset="0"/>
                <a:cs typeface="Arial" panose="020B0604020202020204" pitchFamily="34" charset="0"/>
              </a:rPr>
              <a:t>SET San </a:t>
            </a:r>
            <a:r>
              <a:rPr lang="es-PE" dirty="0">
                <a:latin typeface="Arial" panose="020B0604020202020204" pitchFamily="34" charset="0"/>
                <a:ea typeface="Times New Roman" panose="02020603050405020304" pitchFamily="18" charset="0"/>
                <a:cs typeface="Arial" panose="020B0604020202020204" pitchFamily="34" charset="0"/>
              </a:rPr>
              <a:t>José forma parte del SCT de SMCV, </a:t>
            </a:r>
            <a:r>
              <a:rPr lang="es-PE" dirty="0" smtClean="0">
                <a:latin typeface="Arial" panose="020B0604020202020204" pitchFamily="34" charset="0"/>
                <a:ea typeface="Times New Roman" panose="02020603050405020304" pitchFamily="18" charset="0"/>
                <a:cs typeface="Arial" panose="020B0604020202020204" pitchFamily="34" charset="0"/>
              </a:rPr>
              <a:t>cuya construcción </a:t>
            </a:r>
            <a:r>
              <a:rPr lang="es-PE" dirty="0">
                <a:latin typeface="Arial" panose="020B0604020202020204" pitchFamily="34" charset="0"/>
                <a:ea typeface="Times New Roman" panose="02020603050405020304" pitchFamily="18" charset="0"/>
                <a:cs typeface="Arial" panose="020B0604020202020204" pitchFamily="34" charset="0"/>
              </a:rPr>
              <a:t>y remuneración son producto de la libre negociación entre agentes privados (SMCV y </a:t>
            </a:r>
            <a:r>
              <a:rPr lang="es-PE" dirty="0" err="1">
                <a:latin typeface="Arial" panose="020B0604020202020204" pitchFamily="34" charset="0"/>
                <a:ea typeface="Times New Roman" panose="02020603050405020304" pitchFamily="18" charset="0"/>
                <a:cs typeface="Arial" panose="020B0604020202020204" pitchFamily="34" charset="0"/>
              </a:rPr>
              <a:t>Abengoa</a:t>
            </a:r>
            <a:r>
              <a:rPr lang="es-PE" dirty="0" smtClean="0">
                <a:latin typeface="Arial" panose="020B0604020202020204" pitchFamily="34" charset="0"/>
                <a:ea typeface="Times New Roman" panose="02020603050405020304" pitchFamily="18" charset="0"/>
                <a:cs typeface="Arial" panose="020B0604020202020204" pitchFamily="34" charset="0"/>
              </a:rPr>
              <a:t>), </a:t>
            </a:r>
            <a:r>
              <a:rPr lang="es-PE" dirty="0">
                <a:latin typeface="Arial" panose="020B0604020202020204" pitchFamily="34" charset="0"/>
                <a:ea typeface="Times New Roman" panose="02020603050405020304" pitchFamily="18" charset="0"/>
                <a:cs typeface="Arial" panose="020B0604020202020204" pitchFamily="34" charset="0"/>
              </a:rPr>
              <a:t>por lo tanto debe ser calificada como un SCTLN.</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dirty="0" smtClean="0">
                <a:latin typeface="Arial" panose="020B0604020202020204" pitchFamily="34" charset="0"/>
                <a:ea typeface="Times New Roman" panose="02020603050405020304" pitchFamily="18" charset="0"/>
                <a:cs typeface="Arial" panose="020B0604020202020204" pitchFamily="34" charset="0"/>
              </a:rPr>
              <a:t>Conforme </a:t>
            </a:r>
            <a:r>
              <a:rPr lang="es-PE" dirty="0">
                <a:latin typeface="Arial" panose="020B0604020202020204" pitchFamily="34" charset="0"/>
                <a:ea typeface="Times New Roman" panose="02020603050405020304" pitchFamily="18" charset="0"/>
                <a:cs typeface="Arial" panose="020B0604020202020204" pitchFamily="34" charset="0"/>
              </a:rPr>
              <a:t>indica el numeral 10.4 de la NORMA TARIFAS, para fijar tarifas de instalaciones tipo SCTLN, a solicitud de algún interesado, ésta se efectuará sobre la base de un estudio de determinación del SEA.</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ES_tradnl" dirty="0">
                <a:latin typeface="Arial" panose="020B0604020202020204" pitchFamily="34" charset="0"/>
                <a:ea typeface="Times New Roman" panose="02020603050405020304" pitchFamily="18" charset="0"/>
                <a:cs typeface="Arial" panose="020B0604020202020204" pitchFamily="34" charset="0"/>
              </a:rPr>
              <a:t>En ese sentido, se procedió a validar el análisis de alternativas de equipamiento del SEA, considerando dos </a:t>
            </a:r>
            <a:r>
              <a:rPr lang="es-ES_tradnl" dirty="0" smtClean="0">
                <a:latin typeface="Arial" panose="020B0604020202020204" pitchFamily="34" charset="0"/>
                <a:ea typeface="Times New Roman" panose="02020603050405020304" pitchFamily="18" charset="0"/>
                <a:cs typeface="Arial" panose="020B0604020202020204" pitchFamily="34" charset="0"/>
              </a:rPr>
              <a:t>de </a:t>
            </a:r>
            <a:r>
              <a:rPr lang="es-ES_tradnl" dirty="0">
                <a:latin typeface="Arial" panose="020B0604020202020204" pitchFamily="34" charset="0"/>
                <a:ea typeface="Times New Roman" panose="02020603050405020304" pitchFamily="18" charset="0"/>
                <a:cs typeface="Arial" panose="020B0604020202020204" pitchFamily="34" charset="0"/>
              </a:rPr>
              <a:t>las </a:t>
            </a:r>
            <a:r>
              <a:rPr lang="es-ES_tradnl" dirty="0" smtClean="0">
                <a:latin typeface="Arial" panose="020B0604020202020204" pitchFamily="34" charset="0"/>
                <a:ea typeface="Times New Roman" panose="02020603050405020304" pitchFamily="18" charset="0"/>
                <a:cs typeface="Arial" panose="020B0604020202020204" pitchFamily="34" charset="0"/>
              </a:rPr>
              <a:t>tres alternativas </a:t>
            </a:r>
            <a:r>
              <a:rPr lang="es-ES_tradnl" dirty="0">
                <a:latin typeface="Arial" panose="020B0604020202020204" pitchFamily="34" charset="0"/>
                <a:ea typeface="Times New Roman" panose="02020603050405020304" pitchFamily="18" charset="0"/>
                <a:cs typeface="Arial" panose="020B0604020202020204" pitchFamily="34" charset="0"/>
              </a:rPr>
              <a:t>propuestas por SMCV, con los Módulos disponibles en la </a:t>
            </a:r>
            <a:r>
              <a:rPr lang="es-ES_tradnl" dirty="0" smtClean="0">
                <a:latin typeface="Arial" panose="020B0604020202020204" pitchFamily="34" charset="0"/>
                <a:ea typeface="Times New Roman" panose="02020603050405020304" pitchFamily="18" charset="0"/>
                <a:cs typeface="Arial" panose="020B0604020202020204" pitchFamily="34" charset="0"/>
              </a:rPr>
              <a:t>BDME500 y los Módulos aprobados </a:t>
            </a:r>
            <a:r>
              <a:rPr lang="es-ES_tradnl" dirty="0">
                <a:latin typeface="Arial" panose="020B0604020202020204" pitchFamily="34" charset="0"/>
                <a:ea typeface="Times New Roman" panose="02020603050405020304" pitchFamily="18" charset="0"/>
                <a:cs typeface="Arial" panose="020B0604020202020204" pitchFamily="34" charset="0"/>
              </a:rPr>
              <a:t>con Resolución </a:t>
            </a:r>
            <a:r>
              <a:rPr lang="es-ES_tradnl" dirty="0" smtClean="0">
                <a:latin typeface="Arial" panose="020B0604020202020204" pitchFamily="34" charset="0"/>
                <a:ea typeface="Times New Roman" panose="02020603050405020304" pitchFamily="18" charset="0"/>
                <a:cs typeface="Arial" panose="020B0604020202020204" pitchFamily="34" charset="0"/>
              </a:rPr>
              <a:t>016-2015-OS/CD</a:t>
            </a:r>
            <a:r>
              <a:rPr lang="es-ES_tradnl" dirty="0" smtClean="0">
                <a:latin typeface="Arial" panose="020B0604020202020204" pitchFamily="34" charset="0"/>
                <a:ea typeface="Times New Roman" panose="02020603050405020304" pitchFamily="18" charset="0"/>
                <a:cs typeface="Arial" panose="020B0604020202020204" pitchFamily="34" charset="0"/>
              </a:rPr>
              <a:t>, </a:t>
            </a:r>
            <a:r>
              <a:rPr lang="es-ES_tradnl" dirty="0">
                <a:latin typeface="Arial" panose="020B0604020202020204" pitchFamily="34" charset="0"/>
                <a:ea typeface="Times New Roman" panose="02020603050405020304" pitchFamily="18" charset="0"/>
                <a:cs typeface="Arial" panose="020B0604020202020204" pitchFamily="34" charset="0"/>
              </a:rPr>
              <a:t>vale decir, utilizando banco de transformadores monofásicos de 450 MVA, en reemplazo del transformador de 400 MVA, los cuales se describen a continuación. Al respecto, </a:t>
            </a:r>
            <a:r>
              <a:rPr lang="es-ES_tradnl" dirty="0" smtClean="0">
                <a:latin typeface="Arial" panose="020B0604020202020204" pitchFamily="34" charset="0"/>
                <a:ea typeface="Times New Roman" panose="02020603050405020304" pitchFamily="18" charset="0"/>
                <a:cs typeface="Arial" panose="020B0604020202020204" pitchFamily="34" charset="0"/>
              </a:rPr>
              <a:t>la </a:t>
            </a:r>
            <a:r>
              <a:rPr lang="es-ES_tradnl" dirty="0">
                <a:latin typeface="Arial" panose="020B0604020202020204" pitchFamily="34" charset="0"/>
                <a:ea typeface="Times New Roman" panose="02020603050405020304" pitchFamily="18" charset="0"/>
                <a:cs typeface="Arial" panose="020B0604020202020204" pitchFamily="34" charset="0"/>
              </a:rPr>
              <a:t>“Alternativa N° 1” de SMCV fue descartada debido a que el Módulo de transformador de 200 MVA (o su equivalente en banco de transformadores monofásicos) no forma parte de la </a:t>
            </a:r>
            <a:r>
              <a:rPr lang="es-ES_tradnl" dirty="0" smtClean="0">
                <a:latin typeface="Arial" panose="020B0604020202020204" pitchFamily="34" charset="0"/>
                <a:ea typeface="Times New Roman" panose="02020603050405020304" pitchFamily="18" charset="0"/>
                <a:cs typeface="Arial" panose="020B0604020202020204" pitchFamily="34" charset="0"/>
              </a:rPr>
              <a:t>BDME500:</a:t>
            </a:r>
            <a:endParaRPr lang="es-PE"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6"/>
          <p:cNvSpPr/>
          <p:nvPr/>
        </p:nvSpPr>
        <p:spPr>
          <a:xfrm>
            <a:off x="755576" y="5581109"/>
            <a:ext cx="7776864" cy="800219"/>
          </a:xfrm>
          <a:prstGeom prst="rect">
            <a:avLst/>
          </a:prstGeom>
        </p:spPr>
        <p:txBody>
          <a:bodyPr wrap="square">
            <a:spAutoFit/>
          </a:bodyPr>
          <a:lstStyle/>
          <a:p>
            <a:pPr marL="539750" indent="-360363" algn="just">
              <a:spcBef>
                <a:spcPts val="600"/>
              </a:spcBef>
              <a:spcAft>
                <a:spcPts val="600"/>
              </a:spcAft>
              <a:buFont typeface="Arial" panose="020B0604020202020204" pitchFamily="34" charset="0"/>
              <a:buChar char="•"/>
            </a:pPr>
            <a:r>
              <a:rPr lang="es-ES_tradnl" b="1" dirty="0" smtClean="0">
                <a:latin typeface="Arial Narrow" panose="020B0606020202030204" pitchFamily="34" charset="0"/>
                <a:ea typeface="Times New Roman" panose="02020603050405020304" pitchFamily="18" charset="0"/>
                <a:cs typeface="Times New Roman" panose="02020603050405020304" pitchFamily="18" charset="0"/>
              </a:rPr>
              <a:t>Alternativa 1:</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 Consiste </a:t>
            </a:r>
            <a:r>
              <a:rPr lang="es-ES_tradnl" dirty="0">
                <a:latin typeface="Arial Narrow" panose="020B0606020202030204" pitchFamily="34" charset="0"/>
                <a:ea typeface="Times New Roman" panose="02020603050405020304" pitchFamily="18" charset="0"/>
                <a:cs typeface="Times New Roman" panose="02020603050405020304" pitchFamily="18" charset="0"/>
              </a:rPr>
              <a:t>en 1 Transformador de 400 MVA y dos líneas en 220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a:t>
            </a:r>
            <a:endParaRPr lang="es-PE" dirty="0">
              <a:latin typeface="Arial Narrow" panose="020B0606020202030204" pitchFamily="34" charset="0"/>
              <a:ea typeface="Times New Roman" panose="02020603050405020304" pitchFamily="18" charset="0"/>
              <a:cs typeface="Times New Roman" panose="02020603050405020304" pitchFamily="18" charset="0"/>
            </a:endParaRPr>
          </a:p>
          <a:p>
            <a:pPr marL="539750" indent="-360363" algn="just">
              <a:spcBef>
                <a:spcPts val="600"/>
              </a:spcBef>
              <a:spcAft>
                <a:spcPts val="600"/>
              </a:spcAft>
              <a:buFont typeface="Arial" panose="020B0604020202020204" pitchFamily="34" charset="0"/>
              <a:buChar char="•"/>
            </a:pPr>
            <a:r>
              <a:rPr lang="es-ES_tradnl" b="1" dirty="0">
                <a:latin typeface="Arial Narrow" panose="020B0606020202030204" pitchFamily="34" charset="0"/>
                <a:ea typeface="Times New Roman" panose="02020603050405020304" pitchFamily="18" charset="0"/>
                <a:cs typeface="Times New Roman" panose="02020603050405020304" pitchFamily="18" charset="0"/>
              </a:rPr>
              <a:t>Alternativa </a:t>
            </a:r>
            <a:r>
              <a:rPr lang="es-ES_tradnl" b="1" dirty="0" smtClean="0">
                <a:latin typeface="Arial Narrow" panose="020B0606020202030204" pitchFamily="34" charset="0"/>
                <a:ea typeface="Times New Roman" panose="02020603050405020304" pitchFamily="18" charset="0"/>
                <a:cs typeface="Times New Roman" panose="02020603050405020304" pitchFamily="18" charset="0"/>
              </a:rPr>
              <a:t>2:</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 Consiste </a:t>
            </a:r>
            <a:r>
              <a:rPr lang="es-ES_tradnl" dirty="0">
                <a:latin typeface="Arial Narrow" panose="020B0606020202030204" pitchFamily="34" charset="0"/>
                <a:ea typeface="Times New Roman" panose="02020603050405020304" pitchFamily="18" charset="0"/>
                <a:cs typeface="Times New Roman" panose="02020603050405020304" pitchFamily="18" charset="0"/>
              </a:rPr>
              <a:t>en 1 Transformador de 400 MVA y una línea en 220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a:t>
            </a:r>
            <a:endParaRPr lang="es-PE"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697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MX" altLang="es-PE" sz="2800" b="1" dirty="0" smtClean="0">
                <a:solidFill>
                  <a:schemeClr val="bg1"/>
                </a:solidFill>
                <a:latin typeface="Arial" panose="020B0604020202020204" pitchFamily="34" charset="0"/>
                <a:cs typeface="Arial" panose="020B0604020202020204" pitchFamily="34" charset="0"/>
              </a:rPr>
              <a:t>Contenido</a:t>
            </a:r>
            <a:endParaRPr lang="es-PE" altLang="es-PE" sz="2800" b="1" dirty="0">
              <a:solidFill>
                <a:schemeClr val="bg1"/>
              </a:solidFill>
              <a:latin typeface="Arial" panose="020B0604020202020204" pitchFamily="34" charset="0"/>
              <a:cs typeface="Arial" panose="020B0604020202020204" pitchFamily="34" charset="0"/>
            </a:endParaRPr>
          </a:p>
        </p:txBody>
      </p:sp>
      <p:graphicFrame>
        <p:nvGraphicFramePr>
          <p:cNvPr id="6" name="1 Diagrama"/>
          <p:cNvGraphicFramePr/>
          <p:nvPr>
            <p:extLst>
              <p:ext uri="{D42A27DB-BD31-4B8C-83A1-F6EECF244321}">
                <p14:modId xmlns:p14="http://schemas.microsoft.com/office/powerpoint/2010/main" val="4269380373"/>
              </p:ext>
            </p:extLst>
          </p:nvPr>
        </p:nvGraphicFramePr>
        <p:xfrm>
          <a:off x="1547664" y="14532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8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smtClean="0">
                <a:solidFill>
                  <a:schemeClr val="bg1"/>
                </a:solidFill>
                <a:latin typeface="Arial" panose="020B0604020202020204" pitchFamily="34" charset="0"/>
                <a:cs typeface="Arial" panose="020B0604020202020204" pitchFamily="34" charset="0"/>
              </a:rPr>
              <a:t>Determinación del SER (2 de 2)</a:t>
            </a:r>
            <a:endParaRPr lang="es-PE" altLang="es-PE" sz="2800" b="1" dirty="0">
              <a:solidFill>
                <a:schemeClr val="bg1"/>
              </a:solidFill>
              <a:latin typeface="Arial" panose="020B0604020202020204" pitchFamily="34" charset="0"/>
              <a:cs typeface="Arial" panose="020B0604020202020204" pitchFamily="34" charset="0"/>
            </a:endParaRPr>
          </a:p>
        </p:txBody>
      </p:sp>
      <p:pic>
        <p:nvPicPr>
          <p:cNvPr id="6" name="Picture 2" descr="sea smcvvv"/>
          <p:cNvPicPr>
            <a:picLocks noChangeAspect="1" noChangeArrowheads="1"/>
          </p:cNvPicPr>
          <p:nvPr/>
        </p:nvPicPr>
        <p:blipFill>
          <a:blip r:embed="rId3" cstate="print">
            <a:extLst>
              <a:ext uri="{28A0092B-C50C-407E-A947-70E740481C1C}">
                <a14:useLocalDpi xmlns:a14="http://schemas.microsoft.com/office/drawing/2010/main" val="0"/>
              </a:ext>
            </a:extLst>
          </a:blip>
          <a:srcRect l="12366" t="1309" r="41136" b="16187"/>
          <a:stretch>
            <a:fillRect/>
          </a:stretch>
        </p:blipFill>
        <p:spPr bwMode="auto">
          <a:xfrm>
            <a:off x="5128844" y="1268760"/>
            <a:ext cx="3763635" cy="47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395536" y="2430174"/>
            <a:ext cx="4752528" cy="3970318"/>
          </a:xfrm>
          <a:prstGeom prst="rect">
            <a:avLst/>
          </a:prstGeom>
        </p:spPr>
        <p:txBody>
          <a:bodyPr wrap="square">
            <a:spAutoFit/>
          </a:bodyPr>
          <a:lstStyle/>
          <a:p>
            <a:pPr algn="just">
              <a:spcBef>
                <a:spcPts val="600"/>
              </a:spcBef>
              <a:spcAft>
                <a:spcPts val="1200"/>
              </a:spcAft>
              <a:tabLst>
                <a:tab pos="0" algn="l"/>
              </a:tabLst>
            </a:pPr>
            <a:r>
              <a:rPr lang="es-ES_tradnl" b="1" dirty="0" smtClean="0">
                <a:latin typeface="Arial Narrow" panose="020B0606020202030204" pitchFamily="34" charset="0"/>
                <a:ea typeface="Times New Roman" panose="02020603050405020304" pitchFamily="18" charset="0"/>
                <a:cs typeface="Times New Roman" panose="02020603050405020304" pitchFamily="18" charset="0"/>
              </a:rPr>
              <a:t>Equipamiento del SEA </a:t>
            </a:r>
            <a:r>
              <a:rPr lang="es-ES_tradnl" b="1" dirty="0">
                <a:latin typeface="Arial Narrow" panose="020B0606020202030204" pitchFamily="34" charset="0"/>
                <a:ea typeface="Times New Roman" panose="02020603050405020304" pitchFamily="18" charset="0"/>
                <a:cs typeface="Times New Roman" panose="02020603050405020304" pitchFamily="18" charset="0"/>
              </a:rPr>
              <a:t>para el SCTLN de </a:t>
            </a:r>
            <a:r>
              <a:rPr lang="es-ES_tradnl" b="1" dirty="0" smtClean="0">
                <a:latin typeface="Arial Narrow" panose="020B0606020202030204" pitchFamily="34" charset="0"/>
                <a:ea typeface="Times New Roman" panose="02020603050405020304" pitchFamily="18" charset="0"/>
                <a:cs typeface="Times New Roman" panose="02020603050405020304" pitchFamily="18" charset="0"/>
              </a:rPr>
              <a:t>SMCV:</a:t>
            </a:r>
          </a:p>
          <a:p>
            <a:pPr marL="285750" indent="-285750" algn="just">
              <a:spcBef>
                <a:spcPts val="600"/>
              </a:spcBef>
              <a:spcAft>
                <a:spcPts val="1200"/>
              </a:spcAft>
              <a:buFontTx/>
              <a:buChar char="-"/>
              <a:tabLst>
                <a:tab pos="0" algn="l"/>
              </a:tabLst>
            </a:pP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Celda </a:t>
            </a:r>
            <a:r>
              <a:rPr lang="es-ES_tradnl" dirty="0">
                <a:latin typeface="Arial Narrow" panose="020B0606020202030204" pitchFamily="34" charset="0"/>
                <a:ea typeface="Times New Roman" panose="02020603050405020304" pitchFamily="18" charset="0"/>
                <a:cs typeface="Times New Roman" panose="02020603050405020304" pitchFamily="18" charset="0"/>
              </a:rPr>
              <a:t>de línea de 500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(2 celdas</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1200"/>
              </a:spcAft>
              <a:buFontTx/>
              <a:buChar char="-"/>
              <a:tabLst>
                <a:tab pos="0" algn="l"/>
              </a:tabLst>
            </a:pP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Celda </a:t>
            </a:r>
            <a:r>
              <a:rPr lang="es-ES_tradnl" dirty="0">
                <a:latin typeface="Arial Narrow" panose="020B0606020202030204" pitchFamily="34" charset="0"/>
                <a:ea typeface="Times New Roman" panose="02020603050405020304" pitchFamily="18" charset="0"/>
                <a:cs typeface="Times New Roman" panose="02020603050405020304" pitchFamily="18" charset="0"/>
              </a:rPr>
              <a:t>de línea de 220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(2 celdas</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1200"/>
              </a:spcAft>
              <a:buFontTx/>
              <a:buChar char="-"/>
              <a:tabLst>
                <a:tab pos="0" algn="l"/>
              </a:tabLst>
            </a:pP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Celda </a:t>
            </a:r>
            <a:r>
              <a:rPr lang="es-ES_tradnl" dirty="0">
                <a:latin typeface="Arial Narrow" panose="020B0606020202030204" pitchFamily="34" charset="0"/>
                <a:ea typeface="Times New Roman" panose="02020603050405020304" pitchFamily="18" charset="0"/>
                <a:cs typeface="Times New Roman" panose="02020603050405020304" pitchFamily="18" charset="0"/>
              </a:rPr>
              <a:t>de transformador de 500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(1 celda</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1200"/>
              </a:spcAft>
              <a:buFontTx/>
              <a:buChar char="-"/>
              <a:tabLst>
                <a:tab pos="0" algn="l"/>
              </a:tabLst>
            </a:pP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Celda </a:t>
            </a:r>
            <a:r>
              <a:rPr lang="es-ES_tradnl" dirty="0">
                <a:latin typeface="Arial Narrow" panose="020B0606020202030204" pitchFamily="34" charset="0"/>
                <a:ea typeface="Times New Roman" panose="02020603050405020304" pitchFamily="18" charset="0"/>
                <a:cs typeface="Times New Roman" panose="02020603050405020304" pitchFamily="18" charset="0"/>
              </a:rPr>
              <a:t>de transformador de 220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(1 celda).</a:t>
            </a:r>
          </a:p>
          <a:p>
            <a:pPr marL="285750" indent="-285750" algn="just">
              <a:spcBef>
                <a:spcPts val="600"/>
              </a:spcBef>
              <a:spcAft>
                <a:spcPts val="1200"/>
              </a:spcAft>
              <a:buFontTx/>
              <a:buChar char="-"/>
              <a:tabLst>
                <a:tab pos="0" algn="l"/>
              </a:tabLst>
            </a:pPr>
            <a:r>
              <a:rPr lang="es-ES_tradnl" dirty="0">
                <a:latin typeface="Arial Narrow" panose="020B0606020202030204" pitchFamily="34" charset="0"/>
                <a:ea typeface="Times New Roman" panose="02020603050405020304" pitchFamily="18" charset="0"/>
                <a:cs typeface="Times New Roman" panose="02020603050405020304" pitchFamily="18" charset="0"/>
              </a:rPr>
              <a:t>Banco de Transformadores Monofásicos de 500/220/33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y 450 MVA.</a:t>
            </a:r>
          </a:p>
          <a:p>
            <a:pPr marL="285750" indent="-285750" algn="just">
              <a:spcBef>
                <a:spcPts val="600"/>
              </a:spcBef>
              <a:spcAft>
                <a:spcPts val="1200"/>
              </a:spcAft>
              <a:buFontTx/>
              <a:buChar char="-"/>
              <a:tabLst>
                <a:tab pos="0" algn="l"/>
              </a:tabLst>
            </a:pP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Líneas </a:t>
            </a:r>
            <a:r>
              <a:rPr lang="es-ES_tradnl" dirty="0">
                <a:latin typeface="Arial Narrow" panose="020B0606020202030204" pitchFamily="34" charset="0"/>
                <a:ea typeface="Times New Roman" panose="02020603050405020304" pitchFamily="18" charset="0"/>
                <a:cs typeface="Times New Roman" panose="02020603050405020304" pitchFamily="18" charset="0"/>
              </a:rPr>
              <a:t>de Transmisión ST de 220 </a:t>
            </a:r>
            <a:r>
              <a:rPr lang="es-ES_tradnl" dirty="0" err="1">
                <a:latin typeface="Arial Narrow" panose="020B0606020202030204" pitchFamily="34" charset="0"/>
                <a:ea typeface="Times New Roman" panose="02020603050405020304" pitchFamily="18" charset="0"/>
                <a:cs typeface="Times New Roman" panose="02020603050405020304" pitchFamily="18" charset="0"/>
              </a:rPr>
              <a:t>kV</a:t>
            </a:r>
            <a:r>
              <a:rPr lang="es-ES_tradnl" dirty="0">
                <a:latin typeface="Arial Narrow" panose="020B0606020202030204" pitchFamily="34" charset="0"/>
                <a:ea typeface="Times New Roman" panose="02020603050405020304" pitchFamily="18" charset="0"/>
                <a:cs typeface="Times New Roman" panose="02020603050405020304" pitchFamily="18" charset="0"/>
              </a:rPr>
              <a:t> San José-San Luis.</a:t>
            </a:r>
            <a:endParaRPr lang="es-PE"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179512" y="908720"/>
            <a:ext cx="5040560" cy="1446550"/>
          </a:xfrm>
          <a:prstGeom prst="rect">
            <a:avLst/>
          </a:prstGeom>
        </p:spPr>
        <p:txBody>
          <a:bodyPr wrap="square">
            <a:spAutoFit/>
          </a:bodyPr>
          <a:lstStyle/>
          <a:p>
            <a:pPr algn="just"/>
            <a:r>
              <a:rPr lang="es-ES_tradnl" sz="2200" dirty="0" smtClean="0">
                <a:latin typeface="Arial Narrow" panose="020B0606020202030204" pitchFamily="34" charset="0"/>
                <a:ea typeface="Times New Roman" panose="02020603050405020304" pitchFamily="18" charset="0"/>
                <a:cs typeface="Times New Roman" panose="02020603050405020304" pitchFamily="18" charset="0"/>
              </a:rPr>
              <a:t>La </a:t>
            </a:r>
            <a:r>
              <a:rPr lang="es-ES_tradnl" sz="2200" b="1" u="sng" dirty="0" smtClean="0">
                <a:latin typeface="Arial Narrow" panose="020B0606020202030204" pitchFamily="34" charset="0"/>
                <a:ea typeface="Times New Roman" panose="02020603050405020304" pitchFamily="18" charset="0"/>
                <a:cs typeface="Times New Roman" panose="02020603050405020304" pitchFamily="18" charset="0"/>
              </a:rPr>
              <a:t>Alternativa 2 con un costo total de USD 25 502 627 </a:t>
            </a:r>
            <a:r>
              <a:rPr lang="es-ES_tradnl" sz="2200" dirty="0" smtClean="0">
                <a:latin typeface="Arial Narrow" panose="020B0606020202030204" pitchFamily="34" charset="0"/>
                <a:ea typeface="Times New Roman" panose="02020603050405020304" pitchFamily="18" charset="0"/>
                <a:cs typeface="Times New Roman" panose="02020603050405020304" pitchFamily="18" charset="0"/>
              </a:rPr>
              <a:t>resultó </a:t>
            </a:r>
            <a:r>
              <a:rPr lang="es-ES_tradnl" sz="2200" dirty="0">
                <a:latin typeface="Arial Narrow" panose="020B0606020202030204" pitchFamily="34" charset="0"/>
                <a:ea typeface="Times New Roman" panose="02020603050405020304" pitchFamily="18" charset="0"/>
                <a:cs typeface="Times New Roman" panose="02020603050405020304" pitchFamily="18" charset="0"/>
              </a:rPr>
              <a:t>la de menor inversión y de mínimo costo en un horizonte de análisis de 10 años.</a:t>
            </a:r>
            <a:endParaRPr lang="es-PE" sz="2200"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90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Determinación </a:t>
            </a:r>
            <a:r>
              <a:rPr lang="es-PE" altLang="es-PE" sz="2800" b="1" dirty="0" smtClean="0">
                <a:solidFill>
                  <a:schemeClr val="bg1"/>
                </a:solidFill>
                <a:latin typeface="Arial" panose="020B0604020202020204" pitchFamily="34" charset="0"/>
                <a:cs typeface="Arial" panose="020B0604020202020204" pitchFamily="34" charset="0"/>
              </a:rPr>
              <a:t>de costos de inversión (1 de 2)</a:t>
            </a:r>
            <a:endParaRPr lang="es-PE" altLang="es-PE" sz="2800" b="1"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323528" y="893033"/>
            <a:ext cx="8496944" cy="5324535"/>
          </a:xfrm>
          <a:prstGeom prst="rect">
            <a:avLst/>
          </a:prstGeom>
        </p:spPr>
        <p:txBody>
          <a:bodyPr wrap="square">
            <a:spAutoFit/>
          </a:bodyPr>
          <a:lstStyle/>
          <a:p>
            <a:pPr marL="342900" indent="-342900" algn="just">
              <a:buFont typeface="Arial" panose="020B0604020202020204" pitchFamily="34" charset="0"/>
              <a:buChar char="•"/>
              <a:defRPr/>
            </a:pPr>
            <a:r>
              <a:rPr lang="es-PE" sz="2000" dirty="0" smtClean="0">
                <a:latin typeface="Arial" panose="020B0604020202020204" pitchFamily="34" charset="0"/>
                <a:ea typeface="Times New Roman" panose="02020603050405020304" pitchFamily="18" charset="0"/>
                <a:cs typeface="Arial" panose="020B0604020202020204" pitchFamily="34" charset="0"/>
              </a:rPr>
              <a:t>Deben </a:t>
            </a:r>
            <a:r>
              <a:rPr lang="es-PE" sz="2000" dirty="0">
                <a:latin typeface="Arial" panose="020B0604020202020204" pitchFamily="34" charset="0"/>
                <a:ea typeface="Times New Roman" panose="02020603050405020304" pitchFamily="18" charset="0"/>
                <a:cs typeface="Arial" panose="020B0604020202020204" pitchFamily="34" charset="0"/>
              </a:rPr>
              <a:t>ser obtenidos sobre la base de </a:t>
            </a:r>
            <a:r>
              <a:rPr lang="es-PE" sz="2000" dirty="0" smtClean="0">
                <a:latin typeface="Arial" panose="020B0604020202020204" pitchFamily="34" charset="0"/>
                <a:ea typeface="Times New Roman" panose="02020603050405020304" pitchFamily="18" charset="0"/>
                <a:cs typeface="Arial" panose="020B0604020202020204" pitchFamily="34" charset="0"/>
              </a:rPr>
              <a:t>costos </a:t>
            </a:r>
            <a:r>
              <a:rPr lang="es-PE" sz="2000" dirty="0">
                <a:latin typeface="Arial" panose="020B0604020202020204" pitchFamily="34" charset="0"/>
                <a:ea typeface="Times New Roman" panose="02020603050405020304" pitchFamily="18" charset="0"/>
                <a:cs typeface="Arial" panose="020B0604020202020204" pitchFamily="34" charset="0"/>
              </a:rPr>
              <a:t>estándares de </a:t>
            </a:r>
            <a:r>
              <a:rPr lang="es-PE" sz="2000" dirty="0" smtClean="0">
                <a:latin typeface="Arial" panose="020B0604020202020204" pitchFamily="34" charset="0"/>
                <a:ea typeface="Times New Roman" panose="02020603050405020304" pitchFamily="18" charset="0"/>
                <a:cs typeface="Arial" panose="020B0604020202020204" pitchFamily="34" charset="0"/>
              </a:rPr>
              <a:t>mercado que </a:t>
            </a:r>
            <a:r>
              <a:rPr lang="es-PE" sz="2000" dirty="0">
                <a:latin typeface="Arial" panose="020B0604020202020204" pitchFamily="34" charset="0"/>
                <a:ea typeface="Times New Roman" panose="02020603050405020304" pitchFamily="18" charset="0"/>
                <a:cs typeface="Arial" panose="020B0604020202020204" pitchFamily="34" charset="0"/>
              </a:rPr>
              <a:t>establezca Osinergmin</a:t>
            </a:r>
            <a:r>
              <a:rPr lang="es-PE" sz="20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2000" dirty="0" smtClean="0">
                <a:latin typeface="Arial" panose="020B0604020202020204" pitchFamily="34" charset="0"/>
                <a:ea typeface="Times New Roman" panose="02020603050405020304" pitchFamily="18" charset="0"/>
                <a:cs typeface="Arial" panose="020B0604020202020204" pitchFamily="34" charset="0"/>
              </a:rPr>
              <a:t>La </a:t>
            </a:r>
            <a:r>
              <a:rPr lang="es-PE" sz="2000" dirty="0">
                <a:latin typeface="Arial" panose="020B0604020202020204" pitchFamily="34" charset="0"/>
                <a:ea typeface="Times New Roman" panose="02020603050405020304" pitchFamily="18" charset="0"/>
                <a:cs typeface="Arial" panose="020B0604020202020204" pitchFamily="34" charset="0"/>
              </a:rPr>
              <a:t>SET San José entró en operación </a:t>
            </a:r>
            <a:r>
              <a:rPr lang="es-PE" sz="2000" dirty="0" smtClean="0">
                <a:latin typeface="Arial" panose="020B0604020202020204" pitchFamily="34" charset="0"/>
                <a:ea typeface="Times New Roman" panose="02020603050405020304" pitchFamily="18" charset="0"/>
                <a:cs typeface="Arial" panose="020B0604020202020204" pitchFamily="34" charset="0"/>
              </a:rPr>
              <a:t>en </a:t>
            </a:r>
            <a:r>
              <a:rPr lang="es-PE" sz="2000" dirty="0">
                <a:latin typeface="Arial" panose="020B0604020202020204" pitchFamily="34" charset="0"/>
                <a:ea typeface="Times New Roman" panose="02020603050405020304" pitchFamily="18" charset="0"/>
                <a:cs typeface="Arial" panose="020B0604020202020204" pitchFamily="34" charset="0"/>
              </a:rPr>
              <a:t>setiembre del año 2015 y </a:t>
            </a:r>
            <a:r>
              <a:rPr lang="es-PE" sz="2000" dirty="0" smtClean="0">
                <a:latin typeface="Arial" panose="020B0604020202020204" pitchFamily="34" charset="0"/>
                <a:ea typeface="Times New Roman" panose="02020603050405020304" pitchFamily="18" charset="0"/>
                <a:cs typeface="Arial" panose="020B0604020202020204" pitchFamily="34" charset="0"/>
              </a:rPr>
              <a:t>la </a:t>
            </a:r>
            <a:r>
              <a:rPr lang="es-PE" sz="2000" dirty="0">
                <a:latin typeface="Arial" panose="020B0604020202020204" pitchFamily="34" charset="0"/>
                <a:ea typeface="Times New Roman" panose="02020603050405020304" pitchFamily="18" charset="0"/>
                <a:cs typeface="Arial" panose="020B0604020202020204" pitchFamily="34" charset="0"/>
              </a:rPr>
              <a:t>Base de Datos de Módulos Estándares de Inversión vigente a dicha fecha no contiene módulos de 500 </a:t>
            </a:r>
            <a:r>
              <a:rPr lang="es-PE" sz="2000" dirty="0" smtClean="0">
                <a:latin typeface="Arial" panose="020B0604020202020204" pitchFamily="34" charset="0"/>
                <a:ea typeface="Times New Roman" panose="02020603050405020304" pitchFamily="18" charset="0"/>
                <a:cs typeface="Arial" panose="020B0604020202020204" pitchFamily="34" charset="0"/>
              </a:rPr>
              <a:t>kV. En consecuencia, s</a:t>
            </a:r>
            <a:r>
              <a:rPr lang="es-ES" sz="2000" dirty="0" smtClean="0">
                <a:latin typeface="Arial" panose="020B0604020202020204" pitchFamily="34" charset="0"/>
                <a:ea typeface="Times New Roman" panose="02020603050405020304" pitchFamily="18" charset="0"/>
                <a:cs typeface="Arial" panose="020B0604020202020204" pitchFamily="34" charset="0"/>
              </a:rPr>
              <a:t>e </a:t>
            </a:r>
            <a:r>
              <a:rPr lang="es-ES" sz="2000" dirty="0">
                <a:latin typeface="Arial" panose="020B0604020202020204" pitchFamily="34" charset="0"/>
                <a:ea typeface="Times New Roman" panose="02020603050405020304" pitchFamily="18" charset="0"/>
                <a:cs typeface="Arial" panose="020B0604020202020204" pitchFamily="34" charset="0"/>
              </a:rPr>
              <a:t>procede a considerar la BDME500, aprobada mediante Resolución N° </a:t>
            </a:r>
            <a:r>
              <a:rPr lang="es-ES" sz="2000" dirty="0" smtClean="0">
                <a:latin typeface="Arial" panose="020B0604020202020204" pitchFamily="34" charset="0"/>
                <a:ea typeface="Times New Roman" panose="02020603050405020304" pitchFamily="18" charset="0"/>
                <a:cs typeface="Arial" panose="020B0604020202020204" pitchFamily="34" charset="0"/>
              </a:rPr>
              <a:t>083-2018-OS/CD</a:t>
            </a:r>
            <a:r>
              <a:rPr lang="es-PE" sz="20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ES" sz="2000" dirty="0">
                <a:latin typeface="Arial" panose="020B0604020202020204" pitchFamily="34" charset="0"/>
                <a:ea typeface="Times New Roman" panose="02020603050405020304" pitchFamily="18" charset="0"/>
                <a:cs typeface="Arial" panose="020B0604020202020204" pitchFamily="34" charset="0"/>
              </a:rPr>
              <a:t>Respecto </a:t>
            </a:r>
            <a:r>
              <a:rPr lang="es-ES" sz="2000" dirty="0" smtClean="0">
                <a:latin typeface="Arial" panose="020B0604020202020204" pitchFamily="34" charset="0"/>
                <a:ea typeface="Times New Roman" panose="02020603050405020304" pitchFamily="18" charset="0"/>
                <a:cs typeface="Arial" panose="020B0604020202020204" pitchFamily="34" charset="0"/>
              </a:rPr>
              <a:t>a las </a:t>
            </a:r>
            <a:r>
              <a:rPr lang="es-ES" sz="2000" dirty="0">
                <a:latin typeface="Arial" panose="020B0604020202020204" pitchFamily="34" charset="0"/>
                <a:ea typeface="Times New Roman" panose="02020603050405020304" pitchFamily="18" charset="0"/>
                <a:cs typeface="Arial" panose="020B0604020202020204" pitchFamily="34" charset="0"/>
              </a:rPr>
              <a:t>Obras Comunes, se </a:t>
            </a:r>
            <a:r>
              <a:rPr lang="es-ES" sz="2000" dirty="0" smtClean="0">
                <a:latin typeface="Arial" panose="020B0604020202020204" pitchFamily="34" charset="0"/>
                <a:ea typeface="Times New Roman" panose="02020603050405020304" pitchFamily="18" charset="0"/>
                <a:cs typeface="Arial" panose="020B0604020202020204" pitchFamily="34" charset="0"/>
              </a:rPr>
              <a:t>está </a:t>
            </a:r>
            <a:r>
              <a:rPr lang="es-ES" sz="2000" dirty="0">
                <a:latin typeface="Arial" panose="020B0604020202020204" pitchFamily="34" charset="0"/>
                <a:ea typeface="Times New Roman" panose="02020603050405020304" pitchFamily="18" charset="0"/>
                <a:cs typeface="Arial" panose="020B0604020202020204" pitchFamily="34" charset="0"/>
              </a:rPr>
              <a:t>considerando un patio de llaves de 500 kV con dos (02) celdas de línea y una (01) celda de transformador y un patio de llaves en 220 kV con una (01) celda de línea y una (01) celda de transformador. Al respecto, dado que el patio en 220 kV tiene asociado un Módulo con diez (10) celdas de salida (SIC1E220IM-10) y, debido a que solo se necesita determinar el costo de inversión para dos (02) celdas de salida, se procede a multiplicar el costo inicial por un factor de 0,2, de modo que, se cuente con el costo de inversión de Obras Comunes para dos (02) celdas</a:t>
            </a:r>
            <a:r>
              <a:rPr lang="es-ES" sz="2000" dirty="0" smtClean="0">
                <a:latin typeface="Arial" panose="020B0604020202020204" pitchFamily="34" charset="0"/>
                <a:ea typeface="Times New Roman" panose="02020603050405020304" pitchFamily="18" charset="0"/>
                <a:cs typeface="Arial" panose="020B0604020202020204" pitchFamily="34" charset="0"/>
              </a:rPr>
              <a:t>.</a:t>
            </a:r>
            <a:endParaRPr lang="es-ES"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5592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Determinación </a:t>
            </a:r>
            <a:r>
              <a:rPr lang="es-PE" altLang="es-PE" sz="2800" b="1" dirty="0" smtClean="0">
                <a:solidFill>
                  <a:schemeClr val="bg1"/>
                </a:solidFill>
                <a:latin typeface="Arial" panose="020B0604020202020204" pitchFamily="34" charset="0"/>
                <a:cs typeface="Arial" panose="020B0604020202020204" pitchFamily="34" charset="0"/>
              </a:rPr>
              <a:t>de costos de inversión (2 de 2)</a:t>
            </a:r>
            <a:endParaRPr lang="es-PE" altLang="es-PE" sz="2800" b="1"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1043608" y="4653136"/>
            <a:ext cx="7056784" cy="1015663"/>
          </a:xfrm>
          <a:prstGeom prst="rect">
            <a:avLst/>
          </a:prstGeom>
        </p:spPr>
        <p:txBody>
          <a:bodyPr wrap="square">
            <a:spAutoFit/>
          </a:bodyPr>
          <a:lstStyle/>
          <a:p>
            <a:pPr algn="just">
              <a:defRPr/>
            </a:pPr>
            <a:r>
              <a:rPr lang="es-ES_tradnl" sz="2000" dirty="0"/>
              <a:t>El costo de inversión total asociado a cada celda de línea de 500 kV, para la cual SMCV solicita compensación es de USD 1 561 994,41.</a:t>
            </a:r>
            <a:endParaRPr lang="es-PE" sz="2400" dirty="0" smtClean="0">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043608" y="1268760"/>
            <a:ext cx="7056784" cy="3217063"/>
          </a:xfrm>
          <a:prstGeom prst="rect">
            <a:avLst/>
          </a:prstGeom>
        </p:spPr>
      </p:pic>
    </p:spTree>
    <p:extLst>
      <p:ext uri="{BB962C8B-B14F-4D97-AF65-F5344CB8AC3E}">
        <p14:creationId xmlns:p14="http://schemas.microsoft.com/office/powerpoint/2010/main" val="15552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A</a:t>
            </a:r>
            <a:r>
              <a:rPr lang="es-PE" altLang="es-PE" sz="2800" b="1" dirty="0" smtClean="0">
                <a:solidFill>
                  <a:schemeClr val="bg1"/>
                </a:solidFill>
                <a:latin typeface="Arial" panose="020B0604020202020204" pitchFamily="34" charset="0"/>
                <a:cs typeface="Arial" panose="020B0604020202020204" pitchFamily="34" charset="0"/>
              </a:rPr>
              <a:t>signación de responsabilidad de pago (1 de </a:t>
            </a:r>
            <a:r>
              <a:rPr lang="es-PE" altLang="es-PE" sz="2800" b="1" dirty="0">
                <a:solidFill>
                  <a:schemeClr val="bg1"/>
                </a:solidFill>
                <a:latin typeface="Arial" panose="020B0604020202020204" pitchFamily="34" charset="0"/>
                <a:cs typeface="Arial" panose="020B0604020202020204" pitchFamily="34" charset="0"/>
              </a:rPr>
              <a:t>2)</a:t>
            </a:r>
          </a:p>
        </p:txBody>
      </p:sp>
      <p:sp>
        <p:nvSpPr>
          <p:cNvPr id="4" name="Rectángulo 3"/>
          <p:cNvSpPr/>
          <p:nvPr/>
        </p:nvSpPr>
        <p:spPr>
          <a:xfrm>
            <a:off x="179512" y="1340768"/>
            <a:ext cx="8640960" cy="5155257"/>
          </a:xfrm>
          <a:prstGeom prst="rect">
            <a:avLst/>
          </a:prstGeom>
        </p:spPr>
        <p:txBody>
          <a:bodyPr wrap="square">
            <a:spAutoFit/>
          </a:bodyPr>
          <a:lstStyle/>
          <a:p>
            <a:pPr marL="342900" indent="-342900" algn="just">
              <a:buFont typeface="Arial" panose="020B0604020202020204" pitchFamily="34" charset="0"/>
              <a:buChar char="•"/>
              <a:defRPr/>
            </a:pPr>
            <a:r>
              <a:rPr lang="es-PE" sz="1700" dirty="0">
                <a:latin typeface="Arial" panose="020B0604020202020204" pitchFamily="34" charset="0"/>
                <a:ea typeface="Times New Roman" panose="02020603050405020304" pitchFamily="18" charset="0"/>
                <a:cs typeface="Arial" panose="020B0604020202020204" pitchFamily="34" charset="0"/>
              </a:rPr>
              <a:t>En cumplimiento del numeral 14.3.3 de la NORMA TARIFAS, para el caso de instalaciones del SCTLN, se dispone que la asignación de responsabilidad de pago entre la generación y la demanda, se realizará con base a los alcances y criterios estipulados en los Títulos II y III en la NORMA ASIGNACIÓN</a:t>
            </a:r>
            <a:r>
              <a:rPr lang="es-PE" sz="17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1700" dirty="0">
                <a:latin typeface="Arial" panose="020B0604020202020204" pitchFamily="34" charset="0"/>
                <a:ea typeface="Times New Roman" panose="02020603050405020304" pitchFamily="18" charset="0"/>
                <a:cs typeface="Arial" panose="020B0604020202020204" pitchFamily="34" charset="0"/>
              </a:rPr>
              <a:t>El periodo de análisis se considera desde la fecha de inicio del uso de la subestación San José por parte de SAMAY (2016) hasta los cinco años posteriores (2021</a:t>
            </a:r>
            <a:r>
              <a:rPr lang="es-PE" sz="17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1700" dirty="0">
                <a:latin typeface="Arial" panose="020B0604020202020204" pitchFamily="34" charset="0"/>
                <a:ea typeface="Times New Roman" panose="02020603050405020304" pitchFamily="18" charset="0"/>
                <a:cs typeface="Arial" panose="020B0604020202020204" pitchFamily="34" charset="0"/>
              </a:rPr>
              <a:t>Para el cálculo de </a:t>
            </a:r>
            <a:r>
              <a:rPr lang="es-PE" sz="1700" dirty="0" err="1">
                <a:latin typeface="Arial" panose="020B0604020202020204" pitchFamily="34" charset="0"/>
                <a:ea typeface="Times New Roman" panose="02020603050405020304" pitchFamily="18" charset="0"/>
                <a:cs typeface="Arial" panose="020B0604020202020204" pitchFamily="34" charset="0"/>
              </a:rPr>
              <a:t>BEUGn</a:t>
            </a:r>
            <a:r>
              <a:rPr lang="es-PE" sz="1700" dirty="0">
                <a:latin typeface="Arial" panose="020B0604020202020204" pitchFamily="34" charset="0"/>
                <a:ea typeface="Times New Roman" panose="02020603050405020304" pitchFamily="18" charset="0"/>
                <a:cs typeface="Arial" panose="020B0604020202020204" pitchFamily="34" charset="0"/>
              </a:rPr>
              <a:t> y </a:t>
            </a:r>
            <a:r>
              <a:rPr lang="es-PE" sz="1700" dirty="0" err="1">
                <a:latin typeface="Arial" panose="020B0604020202020204" pitchFamily="34" charset="0"/>
                <a:ea typeface="Times New Roman" panose="02020603050405020304" pitchFamily="18" charset="0"/>
                <a:cs typeface="Arial" panose="020B0604020202020204" pitchFamily="34" charset="0"/>
              </a:rPr>
              <a:t>BEUBn</a:t>
            </a:r>
            <a:r>
              <a:rPr lang="es-PE" sz="1700" dirty="0">
                <a:latin typeface="Arial" panose="020B0604020202020204" pitchFamily="34" charset="0"/>
                <a:ea typeface="Times New Roman" panose="02020603050405020304" pitchFamily="18" charset="0"/>
                <a:cs typeface="Arial" panose="020B0604020202020204" pitchFamily="34" charset="0"/>
              </a:rPr>
              <a:t>, se utilizará las Bases de Datos de la Fijación de Precios en Barra mayo 2017-abril 2018 aprobada mediante Resolución N° 060-2017-OS/CD y del Plan de Transmisión 2017-2026 aprobado mediante Resolución Ministerial N° 562-2016-MEM/DM</a:t>
            </a:r>
            <a:r>
              <a:rPr lang="es-PE" sz="17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1700" dirty="0">
                <a:latin typeface="Arial" panose="020B0604020202020204" pitchFamily="34" charset="0"/>
                <a:ea typeface="Times New Roman" panose="02020603050405020304" pitchFamily="18" charset="0"/>
                <a:cs typeface="Arial" panose="020B0604020202020204" pitchFamily="34" charset="0"/>
              </a:rPr>
              <a:t>No corresponde considerar los periodos de indisponibilidad en el periodo de análisis, a fin de identificar el verdadero beneficio que la instalación proporcionará al generador (SAMAY) en condiciones normales de operación</a:t>
            </a:r>
            <a:r>
              <a:rPr lang="es-PE" sz="17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1700" dirty="0">
                <a:latin typeface="Arial" panose="020B0604020202020204" pitchFamily="34" charset="0"/>
                <a:ea typeface="Times New Roman" panose="02020603050405020304" pitchFamily="18" charset="0"/>
                <a:cs typeface="Arial" panose="020B0604020202020204" pitchFamily="34" charset="0"/>
              </a:rPr>
              <a:t>Acorde al marco del Contrato de Compromiso de Inversión del Proyecto: “Nodo Energético en el Sur del Perú”, las condiciones normales de operación de SAMAY corresponde a la etapa que exista disponibilidad del gas natural</a:t>
            </a:r>
            <a:r>
              <a:rPr lang="es-PE" sz="1700" dirty="0" smtClean="0">
                <a:latin typeface="Arial" panose="020B0604020202020204" pitchFamily="34" charset="0"/>
                <a:ea typeface="Times New Roman" panose="02020603050405020304" pitchFamily="18" charset="0"/>
                <a:cs typeface="Arial" panose="020B0604020202020204" pitchFamily="34" charset="0"/>
              </a:rPr>
              <a:t>.</a:t>
            </a:r>
          </a:p>
        </p:txBody>
      </p:sp>
      <p:sp>
        <p:nvSpPr>
          <p:cNvPr id="6" name="Rectángulo 7"/>
          <p:cNvSpPr/>
          <p:nvPr/>
        </p:nvSpPr>
        <p:spPr>
          <a:xfrm>
            <a:off x="395536" y="908720"/>
            <a:ext cx="5040560" cy="461665"/>
          </a:xfrm>
          <a:prstGeom prst="rect">
            <a:avLst/>
          </a:prstGeom>
        </p:spPr>
        <p:txBody>
          <a:bodyPr wrap="square">
            <a:spAutoFit/>
          </a:bodyPr>
          <a:lstStyle/>
          <a:p>
            <a:pPr algn="just"/>
            <a:r>
              <a:rPr lang="es-ES_tradnl" sz="2400" b="1" dirty="0" smtClean="0">
                <a:solidFill>
                  <a:srgbClr val="0F4692"/>
                </a:solidFill>
                <a:latin typeface="Arial Narrow" panose="020B0606020202030204" pitchFamily="34" charset="0"/>
                <a:ea typeface="Times New Roman" panose="02020603050405020304" pitchFamily="18" charset="0"/>
                <a:cs typeface="Times New Roman" panose="02020603050405020304" pitchFamily="18" charset="0"/>
              </a:rPr>
              <a:t>Criterios:</a:t>
            </a:r>
            <a:endParaRPr lang="es-PE" sz="2400" b="1" dirty="0">
              <a:solidFill>
                <a:srgbClr val="0F4692"/>
              </a:solidFill>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957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PE" altLang="es-PE" sz="2800" b="1" dirty="0">
                <a:solidFill>
                  <a:schemeClr val="bg1"/>
                </a:solidFill>
                <a:latin typeface="Arial" panose="020B0604020202020204" pitchFamily="34" charset="0"/>
                <a:cs typeface="Arial" panose="020B0604020202020204" pitchFamily="34" charset="0"/>
              </a:rPr>
              <a:t>A</a:t>
            </a:r>
            <a:r>
              <a:rPr lang="es-PE" altLang="es-PE" sz="2800" b="1" dirty="0" smtClean="0">
                <a:solidFill>
                  <a:schemeClr val="bg1"/>
                </a:solidFill>
                <a:latin typeface="Arial" panose="020B0604020202020204" pitchFamily="34" charset="0"/>
                <a:cs typeface="Arial" panose="020B0604020202020204" pitchFamily="34" charset="0"/>
              </a:rPr>
              <a:t>signación de responsabilidad de pago (2 de </a:t>
            </a:r>
            <a:r>
              <a:rPr lang="es-PE" altLang="es-PE" sz="2800" b="1" dirty="0">
                <a:solidFill>
                  <a:schemeClr val="bg1"/>
                </a:solidFill>
                <a:latin typeface="Arial" panose="020B0604020202020204" pitchFamily="34" charset="0"/>
                <a:cs typeface="Arial" panose="020B0604020202020204" pitchFamily="34" charset="0"/>
              </a:rPr>
              <a:t>2)</a:t>
            </a:r>
          </a:p>
        </p:txBody>
      </p:sp>
      <p:sp>
        <p:nvSpPr>
          <p:cNvPr id="4" name="Rectángulo 3"/>
          <p:cNvSpPr/>
          <p:nvPr/>
        </p:nvSpPr>
        <p:spPr>
          <a:xfrm>
            <a:off x="323528" y="1395348"/>
            <a:ext cx="8496944" cy="4985980"/>
          </a:xfrm>
          <a:prstGeom prst="rect">
            <a:avLst/>
          </a:prstGeom>
        </p:spPr>
        <p:txBody>
          <a:bodyPr wrap="square">
            <a:spAutoFit/>
          </a:bodyPr>
          <a:lstStyle/>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Se calculan los Beneficios Económicos por la demanda y la generación, BEUD y BEUG, por cinco años a partir de la entrada en servicio esperada de la CT Puerto Bravo. Para tal fin, se emplean los resultados del modelo PERSEO, con los que se calcula el valor actual de las utilidades esperadas tanto para la demanda y la generación</a:t>
            </a:r>
            <a:r>
              <a:rPr lang="es-PE"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mj-lt"/>
              <a:buAutoNum type="arabicPeriod"/>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Se calcula el consumo por la demanda aguas arriba del proyecto, </a:t>
            </a:r>
            <a:r>
              <a:rPr lang="es-PE" sz="1600" dirty="0" err="1">
                <a:latin typeface="Arial" panose="020B0604020202020204" pitchFamily="34" charset="0"/>
                <a:ea typeface="Times New Roman" panose="02020603050405020304" pitchFamily="18" charset="0"/>
                <a:cs typeface="Arial" panose="020B0604020202020204" pitchFamily="34" charset="0"/>
              </a:rPr>
              <a:t>GWhD</a:t>
            </a:r>
            <a:r>
              <a:rPr lang="es-PE" sz="1600" dirty="0">
                <a:latin typeface="Arial" panose="020B0604020202020204" pitchFamily="34" charset="0"/>
                <a:ea typeface="Times New Roman" panose="02020603050405020304" pitchFamily="18" charset="0"/>
                <a:cs typeface="Arial" panose="020B0604020202020204" pitchFamily="34" charset="0"/>
              </a:rPr>
              <a:t>, y la producción por la generación aguas arriba del proyecto, </a:t>
            </a:r>
            <a:r>
              <a:rPr lang="es-PE" sz="1600" dirty="0" err="1">
                <a:latin typeface="Arial" panose="020B0604020202020204" pitchFamily="34" charset="0"/>
                <a:ea typeface="Times New Roman" panose="02020603050405020304" pitchFamily="18" charset="0"/>
                <a:cs typeface="Arial" panose="020B0604020202020204" pitchFamily="34" charset="0"/>
              </a:rPr>
              <a:t>GWhG</a:t>
            </a:r>
            <a:r>
              <a:rPr lang="es-PE" sz="1600" dirty="0">
                <a:latin typeface="Arial" panose="020B0604020202020204" pitchFamily="34" charset="0"/>
                <a:ea typeface="Times New Roman" panose="02020603050405020304" pitchFamily="18" charset="0"/>
                <a:cs typeface="Arial" panose="020B0604020202020204" pitchFamily="34" charset="0"/>
              </a:rPr>
              <a:t>, por cinco años a partir de la entrada en servicio de la CT Puerto Bravo</a:t>
            </a:r>
            <a:r>
              <a:rPr lang="es-PE"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mj-lt"/>
              <a:buAutoNum type="arabicPeriod"/>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Se calcula el Beneficio Económico total, BET = BED + BEG</a:t>
            </a:r>
            <a:r>
              <a:rPr lang="es-PE"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mj-lt"/>
              <a:buAutoNum type="arabicPeriod"/>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Se compara el BET al CMA5, y se calcula la parte del CMA que se paga por mejoras de confiabilidad (CMAC), la cual será dividida entre la demanda y generación ubicadas Aguas Arriba</a:t>
            </a:r>
            <a:r>
              <a:rPr lang="es-PE"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mj-lt"/>
              <a:buAutoNum type="arabicPeriod"/>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A continuación, en donde corresponda, se determina el CMA con base en los beneficios económicos (CMABE), y la otra con base en beneficios económicos por mejoras en Confiabilidad (CMAC</a:t>
            </a:r>
            <a:r>
              <a:rPr lang="es-PE" sz="16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mj-lt"/>
              <a:buAutoNum type="arabicPeriod"/>
              <a:defRPr/>
            </a:pPr>
            <a:endParaRPr lang="es-PE" sz="1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defRPr/>
            </a:pPr>
            <a:r>
              <a:rPr lang="es-PE" sz="1600" dirty="0">
                <a:latin typeface="Arial" panose="020B0604020202020204" pitchFamily="34" charset="0"/>
                <a:ea typeface="Times New Roman" panose="02020603050405020304" pitchFamily="18" charset="0"/>
                <a:cs typeface="Arial" panose="020B0604020202020204" pitchFamily="34" charset="0"/>
              </a:rPr>
              <a:t>Finalmente, se determinan las responsabilidades de pago del CMA asignados a la demanda (CMAU%) y a la generación (CMAG</a:t>
            </a:r>
            <a:r>
              <a:rPr lang="es-PE" sz="1600" dirty="0" smtClean="0">
                <a:latin typeface="Arial" panose="020B0604020202020204" pitchFamily="34" charset="0"/>
                <a:ea typeface="Times New Roman" panose="02020603050405020304" pitchFamily="18" charset="0"/>
                <a:cs typeface="Arial" panose="020B0604020202020204" pitchFamily="34" charset="0"/>
              </a:rPr>
              <a:t>%). </a:t>
            </a:r>
            <a:endParaRPr lang="es-PE"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7"/>
          <p:cNvSpPr/>
          <p:nvPr/>
        </p:nvSpPr>
        <p:spPr>
          <a:xfrm>
            <a:off x="395536" y="908720"/>
            <a:ext cx="5040560" cy="461665"/>
          </a:xfrm>
          <a:prstGeom prst="rect">
            <a:avLst/>
          </a:prstGeom>
        </p:spPr>
        <p:txBody>
          <a:bodyPr wrap="square">
            <a:spAutoFit/>
          </a:bodyPr>
          <a:lstStyle/>
          <a:p>
            <a:pPr algn="just"/>
            <a:r>
              <a:rPr lang="es-ES_tradnl" sz="2400" b="1" dirty="0" smtClean="0">
                <a:solidFill>
                  <a:srgbClr val="0F4692"/>
                </a:solidFill>
                <a:latin typeface="Arial Narrow" panose="020B0606020202030204" pitchFamily="34" charset="0"/>
                <a:ea typeface="Times New Roman" panose="02020603050405020304" pitchFamily="18" charset="0"/>
                <a:cs typeface="Times New Roman" panose="02020603050405020304" pitchFamily="18" charset="0"/>
              </a:rPr>
              <a:t>Secuencia de Cálculo:</a:t>
            </a:r>
            <a:endParaRPr lang="es-PE" sz="2400" b="1" dirty="0">
              <a:solidFill>
                <a:srgbClr val="0F4692"/>
              </a:solidFill>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130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54142"/>
            <a:ext cx="9144000" cy="353943"/>
          </a:xfrm>
          <a:prstGeom prst="rect">
            <a:avLst/>
          </a:prstGeom>
        </p:spPr>
        <p:txBody>
          <a:bodyPr wrap="square">
            <a:spAutoFit/>
          </a:bodyPr>
          <a:lstStyle/>
          <a:p>
            <a:pPr algn="ctr"/>
            <a:r>
              <a:rPr lang="es-PE" altLang="es-PE" sz="1700" b="1" dirty="0" smtClean="0">
                <a:solidFill>
                  <a:schemeClr val="bg1"/>
                </a:solidFill>
                <a:latin typeface="Arial" panose="020B0604020202020204" pitchFamily="34" charset="0"/>
                <a:cs typeface="Arial" panose="020B0604020202020204" pitchFamily="34" charset="0"/>
              </a:rPr>
              <a:t>Determinación del CMA, Peajes, Compensaciones y Fórmula de Actualización (1 de 2)</a:t>
            </a:r>
            <a:endParaRPr lang="es-PE" altLang="es-PE" sz="17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3568" y="1233334"/>
            <a:ext cx="7776864" cy="2123658"/>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q"/>
            </a:pPr>
            <a:r>
              <a:rPr lang="es-ES_tradnl" dirty="0">
                <a:latin typeface="Arial Narrow" panose="020B0606020202030204" pitchFamily="34" charset="0"/>
                <a:ea typeface="Times New Roman" panose="02020603050405020304" pitchFamily="18" charset="0"/>
                <a:cs typeface="Times New Roman" panose="02020603050405020304" pitchFamily="18" charset="0"/>
              </a:rPr>
              <a:t>Para la determinación del CMA se sumó la anualidad de los costos de Inversión y los costos de Operación y Mantenimiento del SCTLN de SMCV. Dicha anualidad de la Inversión se calculó considerando una vida útil de 30 años y una tasa de actualización anual del 12 </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q"/>
            </a:pPr>
            <a:r>
              <a:rPr lang="es-ES_tradnl" dirty="0" smtClean="0">
                <a:latin typeface="Arial Narrow" panose="020B0606020202030204" pitchFamily="34" charset="0"/>
              </a:rPr>
              <a:t>Para determinar </a:t>
            </a:r>
            <a:r>
              <a:rPr lang="es-ES_tradnl" dirty="0">
                <a:latin typeface="Arial Narrow" panose="020B0606020202030204" pitchFamily="34" charset="0"/>
                <a:ea typeface="Times New Roman" panose="02020603050405020304" pitchFamily="18" charset="0"/>
                <a:cs typeface="Times New Roman" panose="02020603050405020304" pitchFamily="18" charset="0"/>
              </a:rPr>
              <a:t>la Compensación Mensual (CMG) asignada a SAMAY se obtuvo aplicando al Costo Medio Anual de la Generación (CMAG) la fórmula de pagos uniformes para un periodo de 12 meses, según la siguiente </a:t>
            </a:r>
            <a:r>
              <a:rPr lang="es-ES_tradnl" dirty="0" smtClean="0">
                <a:latin typeface="Arial Narrow" panose="020B0606020202030204" pitchFamily="34" charset="0"/>
                <a:ea typeface="Times New Roman" panose="02020603050405020304" pitchFamily="18" charset="0"/>
                <a:cs typeface="Times New Roman" panose="02020603050405020304" pitchFamily="18" charset="0"/>
              </a:rPr>
              <a:t>expresión:</a:t>
            </a:r>
          </a:p>
          <a:p>
            <a:pPr algn="just">
              <a:spcBef>
                <a:spcPts val="600"/>
              </a:spcBef>
              <a:spcAft>
                <a:spcPts val="600"/>
              </a:spcAft>
            </a:pPr>
            <a:endParaRPr lang="es-PE" dirty="0">
              <a:latin typeface="Arial Narrow" panose="020B0606020202030204" pitchFamily="34" charset="0"/>
              <a:ea typeface="Times New Roman" panose="02020603050405020304" pitchFamily="18" charset="0"/>
              <a:cs typeface="Times New Roman" panose="02020603050405020304" pitchFamily="18" charset="0"/>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050182384"/>
              </p:ext>
            </p:extLst>
          </p:nvPr>
        </p:nvGraphicFramePr>
        <p:xfrm>
          <a:off x="3507534" y="3789040"/>
          <a:ext cx="2144586" cy="720080"/>
        </p:xfrm>
        <a:graphic>
          <a:graphicData uri="http://schemas.openxmlformats.org/presentationml/2006/ole">
            <mc:AlternateContent xmlns:mc="http://schemas.openxmlformats.org/markup-compatibility/2006">
              <mc:Choice xmlns:v="urn:schemas-microsoft-com:vml" Requires="v">
                <p:oleObj spid="_x0000_s1056" name="Ecuación" r:id="rId4" imgW="1282700" imgH="431800" progId="Equation.3">
                  <p:embed/>
                </p:oleObj>
              </mc:Choice>
              <mc:Fallback>
                <p:oleObj name="Ecuación" r:id="rId4" imgW="1282700" imgH="431800" progId="Equation.3">
                  <p:embed/>
                  <p:pic>
                    <p:nvPicPr>
                      <p:cNvPr id="7" name="Objeto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7534" y="3789040"/>
                        <a:ext cx="2144586" cy="720080"/>
                      </a:xfrm>
                      <a:prstGeom prst="rect">
                        <a:avLst/>
                      </a:prstGeom>
                      <a:noFill/>
                    </p:spPr>
                  </p:pic>
                </p:oleObj>
              </mc:Fallback>
            </mc:AlternateContent>
          </a:graphicData>
        </a:graphic>
      </p:graphicFrame>
      <p:sp>
        <p:nvSpPr>
          <p:cNvPr id="8" name="Rectángulo 7"/>
          <p:cNvSpPr/>
          <p:nvPr/>
        </p:nvSpPr>
        <p:spPr>
          <a:xfrm>
            <a:off x="971601" y="4789601"/>
            <a:ext cx="7272807" cy="1015663"/>
          </a:xfrm>
          <a:prstGeom prst="rect">
            <a:avLst/>
          </a:prstGeom>
        </p:spPr>
        <p:txBody>
          <a:bodyPr wrap="square">
            <a:spAutoFit/>
          </a:bodyPr>
          <a:lstStyle/>
          <a:p>
            <a:r>
              <a:rPr lang="es-PE" sz="1400" dirty="0" smtClean="0">
                <a:latin typeface="Arial Narrow" panose="020B0606020202030204" pitchFamily="34" charset="0"/>
              </a:rPr>
              <a:t>Dónde </a:t>
            </a:r>
          </a:p>
          <a:p>
            <a:r>
              <a:rPr lang="es-PE" sz="1400" dirty="0" smtClean="0">
                <a:latin typeface="Arial Narrow" panose="020B0606020202030204" pitchFamily="34" charset="0"/>
              </a:rPr>
              <a:t>CMAG 	: Costo Medio Anual del Elemento “j-k”, asignado a los generadores, en Soles.</a:t>
            </a:r>
          </a:p>
          <a:p>
            <a:pPr marL="900113" lvl="1" indent="-900113">
              <a:buFont typeface="Symbol" panose="05050102010706020507" pitchFamily="18" charset="2"/>
              <a:buChar char="a"/>
            </a:pPr>
            <a:r>
              <a:rPr lang="es-ES" dirty="0" smtClean="0">
                <a:sym typeface="Symbol" panose="05050102010706020507" pitchFamily="18" charset="2"/>
              </a:rPr>
              <a:t>: </a:t>
            </a:r>
            <a:r>
              <a:rPr lang="es-PE" sz="1400" dirty="0" smtClean="0">
                <a:latin typeface="Arial Narrow" panose="020B0606020202030204" pitchFamily="34" charset="0"/>
              </a:rPr>
              <a:t>Tasa de actualización anual fijada en el Artículo 79º de la Ley de Concesiones Eléctricas.</a:t>
            </a:r>
          </a:p>
          <a:p>
            <a:r>
              <a:rPr lang="es-ES" dirty="0" smtClean="0">
                <a:sym typeface="Symbol" panose="05050102010706020507" pitchFamily="18" charset="2"/>
              </a:rPr>
              <a:t>	: </a:t>
            </a:r>
            <a:r>
              <a:rPr lang="es-PE" sz="1400" dirty="0" smtClean="0">
                <a:latin typeface="Arial Narrow" panose="020B0606020202030204" pitchFamily="34" charset="0"/>
              </a:rPr>
              <a:t>Tasa de actualización mensual calculada con la tasa anual, obtenida como:  </a:t>
            </a:r>
            <a:endParaRPr lang="es-PE" sz="1400" dirty="0">
              <a:latin typeface="Arial Narrow" panose="020B0606020202030204" pitchFamily="34"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386322611"/>
              </p:ext>
            </p:extLst>
          </p:nvPr>
        </p:nvGraphicFramePr>
        <p:xfrm>
          <a:off x="7020272" y="5576664"/>
          <a:ext cx="1104900" cy="228600"/>
        </p:xfrm>
        <a:graphic>
          <a:graphicData uri="http://schemas.openxmlformats.org/presentationml/2006/ole">
            <mc:AlternateContent xmlns:mc="http://schemas.openxmlformats.org/markup-compatibility/2006">
              <mc:Choice xmlns:v="urn:schemas-microsoft-com:vml" Requires="v">
                <p:oleObj spid="_x0000_s1057" name="Ecuación" r:id="rId6" imgW="1104900" imgH="228600" progId="Equation.3">
                  <p:embed/>
                </p:oleObj>
              </mc:Choice>
              <mc:Fallback>
                <p:oleObj name="Ecuación" r:id="rId6" imgW="1104900" imgH="228600" progId="Equation.3">
                  <p:embed/>
                  <p:pic>
                    <p:nvPicPr>
                      <p:cNvPr id="21" name="Objeto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5576664"/>
                        <a:ext cx="1104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591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83568" y="1301859"/>
            <a:ext cx="7776864" cy="830997"/>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q"/>
            </a:pPr>
            <a:r>
              <a:rPr lang="es-PE" dirty="0" smtClean="0">
                <a:latin typeface="Arial Narrow" panose="020B0606020202030204" pitchFamily="34" charset="0"/>
                <a:ea typeface="Times New Roman" panose="02020603050405020304" pitchFamily="18" charset="0"/>
                <a:cs typeface="Times New Roman" panose="02020603050405020304" pitchFamily="18" charset="0"/>
              </a:rPr>
              <a:t>Dado que una parte del CMA del SCTLN de SMCV es aplicado exclusivamente a la Mina Cerro Verde, es necesario determinar el Peaje Unitario por nivel de tensión correspondiente a un período tarifario de 4 años, conforme a la siguiente expresión</a:t>
            </a:r>
            <a:r>
              <a:rPr lang="es-ES_tradnl" dirty="0">
                <a:latin typeface="Arial Narrow" panose="020B0606020202030204" pitchFamily="34" charset="0"/>
                <a:ea typeface="Times New Roman" panose="02020603050405020304" pitchFamily="18" charset="0"/>
                <a:cs typeface="Times New Roman" panose="02020603050405020304" pitchFamily="18" charset="0"/>
              </a:rPr>
              <a:t>:</a:t>
            </a:r>
            <a:endParaRPr lang="es-PE"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755576" y="3627808"/>
            <a:ext cx="7704856" cy="1077218"/>
          </a:xfrm>
          <a:prstGeom prst="rect">
            <a:avLst/>
          </a:prstGeom>
        </p:spPr>
        <p:txBody>
          <a:bodyPr wrap="square">
            <a:spAutoFit/>
          </a:bodyPr>
          <a:lstStyle/>
          <a:p>
            <a:pPr marL="285750" indent="-285750" algn="just">
              <a:buFont typeface="Wingdings" panose="05000000000000000000" pitchFamily="2" charset="2"/>
              <a:buChar char="q"/>
            </a:pPr>
            <a:r>
              <a:rPr lang="es-PE" dirty="0" smtClean="0">
                <a:latin typeface="Arial Narrow" panose="020B0606020202030204" pitchFamily="34" charset="0"/>
              </a:rPr>
              <a:t>Por otro lado, para el cálculo de la Fórmula de Actualización (FA) del CMA del SCTLN de SMCV se determinó según el procedimiento establecido en el artículo 28 de la NORMA TARIFAS. Para los peajes se aplica la misma FA del CMA para su actualización mensual, mientras que para las compensaciones mensuales no corresponde aplicar ninguna fórmula de actualización.</a:t>
            </a:r>
            <a:endParaRPr lang="es-PE" dirty="0">
              <a:latin typeface="Arial Narrow" panose="020B060602020203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3980083049"/>
              </p:ext>
            </p:extLst>
          </p:nvPr>
        </p:nvGraphicFramePr>
        <p:xfrm>
          <a:off x="3567023" y="2348880"/>
          <a:ext cx="2013089" cy="1099038"/>
        </p:xfrm>
        <a:graphic>
          <a:graphicData uri="http://schemas.openxmlformats.org/presentationml/2006/ole">
            <mc:AlternateContent xmlns:mc="http://schemas.openxmlformats.org/markup-compatibility/2006">
              <mc:Choice xmlns:v="urn:schemas-microsoft-com:vml" Requires="v">
                <p:oleObj spid="_x0000_s2080" name="Ecuación" r:id="rId4" imgW="1586811" imgH="863225" progId="Equation.3">
                  <p:embed/>
                </p:oleObj>
              </mc:Choice>
              <mc:Fallback>
                <p:oleObj name="Ecuación" r:id="rId4" imgW="1586811" imgH="863225" progId="Equation.3">
                  <p:embed/>
                  <p:pic>
                    <p:nvPicPr>
                      <p:cNvPr id="3" name="Objeto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023" y="2348880"/>
                        <a:ext cx="2013089" cy="1099038"/>
                      </a:xfrm>
                      <a:prstGeom prst="rect">
                        <a:avLst/>
                      </a:prstGeom>
                      <a:noFill/>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090441451"/>
              </p:ext>
            </p:extLst>
          </p:nvPr>
        </p:nvGraphicFramePr>
        <p:xfrm>
          <a:off x="2699792" y="5306343"/>
          <a:ext cx="3726433" cy="642937"/>
        </p:xfrm>
        <a:graphic>
          <a:graphicData uri="http://schemas.openxmlformats.org/presentationml/2006/ole">
            <mc:AlternateContent xmlns:mc="http://schemas.openxmlformats.org/markup-compatibility/2006">
              <mc:Choice xmlns:v="urn:schemas-microsoft-com:vml" Requires="v">
                <p:oleObj spid="_x0000_s2081" name="Equação" r:id="rId6" imgW="2451100" imgH="431800" progId="Equation.3">
                  <p:embed/>
                </p:oleObj>
              </mc:Choice>
              <mc:Fallback>
                <p:oleObj name="Equação" r:id="rId6" imgW="2451100" imgH="431800" progId="Equation.3">
                  <p:embed/>
                  <p:pic>
                    <p:nvPicPr>
                      <p:cNvPr id="1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5306343"/>
                        <a:ext cx="3726433" cy="642937"/>
                      </a:xfrm>
                      <a:prstGeom prst="rect">
                        <a:avLst/>
                      </a:prstGeom>
                      <a:noFill/>
                      <a:ln>
                        <a:noFill/>
                      </a:ln>
                      <a:extLst/>
                    </p:spPr>
                  </p:pic>
                </p:oleObj>
              </mc:Fallback>
            </mc:AlternateContent>
          </a:graphicData>
        </a:graphic>
      </p:graphicFrame>
      <p:sp>
        <p:nvSpPr>
          <p:cNvPr id="7" name="3 Rectángulo"/>
          <p:cNvSpPr/>
          <p:nvPr/>
        </p:nvSpPr>
        <p:spPr>
          <a:xfrm>
            <a:off x="0" y="354142"/>
            <a:ext cx="9144000" cy="353943"/>
          </a:xfrm>
          <a:prstGeom prst="rect">
            <a:avLst/>
          </a:prstGeom>
        </p:spPr>
        <p:txBody>
          <a:bodyPr wrap="square">
            <a:spAutoFit/>
          </a:bodyPr>
          <a:lstStyle/>
          <a:p>
            <a:pPr algn="ctr"/>
            <a:r>
              <a:rPr lang="es-PE" altLang="es-PE" sz="1700" b="1" dirty="0" smtClean="0">
                <a:solidFill>
                  <a:schemeClr val="bg1"/>
                </a:solidFill>
                <a:latin typeface="Arial" panose="020B0604020202020204" pitchFamily="34" charset="0"/>
                <a:cs typeface="Arial" panose="020B0604020202020204" pitchFamily="34" charset="0"/>
              </a:rPr>
              <a:t>Determinación del CMA, Peajes, Compensaciones y Fórmula de Actualización (1 de 2)</a:t>
            </a:r>
            <a:endParaRPr lang="es-PE" altLang="es-PE" sz="17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039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a:spLocks noChangeArrowheads="1"/>
          </p:cNvSpPr>
          <p:nvPr/>
        </p:nvSpPr>
        <p:spPr bwMode="auto">
          <a:xfrm>
            <a:off x="5000625" y="4000500"/>
            <a:ext cx="4000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6302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s-PE" sz="4800" dirty="0" smtClean="0">
                <a:latin typeface="Arial Narrow" panose="020B0606020202030204" pitchFamily="34" charset="0"/>
              </a:rPr>
              <a:t>V</a:t>
            </a:r>
            <a:r>
              <a:rPr lang="es-ES_tradnl" altLang="es-PE" sz="4800" dirty="0">
                <a:latin typeface="Arial Narrow" panose="020B0606020202030204" pitchFamily="34" charset="0"/>
              </a:rPr>
              <a:t>. Resultados Obtenidos</a:t>
            </a:r>
            <a:endParaRPr lang="es-ES_tradnl" altLang="es-PE" sz="1600" dirty="0">
              <a:latin typeface="Arial Narrow" panose="020B0606020202030204" pitchFamily="34" charset="0"/>
            </a:endParaRPr>
          </a:p>
        </p:txBody>
      </p:sp>
      <p:pic>
        <p:nvPicPr>
          <p:cNvPr id="5" name="Picture 2" descr="C:\Documents and Settings\rmitma\Mis documentos\Mis imágenes\Galería multimedia de Microsoft\j0185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rmitma\Mis documentos\Mis imágenes\Galería multimedia de Microsoft\j0178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rmitma\Mis documentos\Mis imágenes\Galería multimedia de Microsoft\j01785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969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6106940"/>
              </p:ext>
            </p:extLst>
          </p:nvPr>
        </p:nvGraphicFramePr>
        <p:xfrm>
          <a:off x="1763690" y="1810499"/>
          <a:ext cx="5276998" cy="807720"/>
        </p:xfrm>
        <a:graphic>
          <a:graphicData uri="http://schemas.openxmlformats.org/drawingml/2006/table">
            <a:tbl>
              <a:tblPr firstRow="1" firstCol="1" bandRow="1">
                <a:tableStyleId>{5C22544A-7EE6-4342-B048-85BDC9FD1C3A}</a:tableStyleId>
              </a:tblPr>
              <a:tblGrid>
                <a:gridCol w="3587733">
                  <a:extLst>
                    <a:ext uri="{9D8B030D-6E8A-4147-A177-3AD203B41FA5}">
                      <a16:colId xmlns:a16="http://schemas.microsoft.com/office/drawing/2014/main" val="128278145"/>
                    </a:ext>
                  </a:extLst>
                </a:gridCol>
                <a:gridCol w="1689265">
                  <a:extLst>
                    <a:ext uri="{9D8B030D-6E8A-4147-A177-3AD203B41FA5}">
                      <a16:colId xmlns:a16="http://schemas.microsoft.com/office/drawing/2014/main" val="3668109425"/>
                    </a:ext>
                  </a:extLst>
                </a:gridCol>
              </a:tblGrid>
              <a:tr h="0">
                <a:tc>
                  <a:txBody>
                    <a:bodyPr/>
                    <a:lstStyle/>
                    <a:p>
                      <a:pPr algn="ctr">
                        <a:spcBef>
                          <a:spcPts val="300"/>
                        </a:spcBef>
                        <a:spcAft>
                          <a:spcPts val="300"/>
                        </a:spcAft>
                      </a:pPr>
                      <a:r>
                        <a:rPr lang="es-PE" sz="1200">
                          <a:solidFill>
                            <a:schemeClr val="tx1"/>
                          </a:solidFill>
                          <a:effectLst/>
                          <a:latin typeface="Arial Narrow" panose="020B0606020202030204" pitchFamily="34" charset="0"/>
                        </a:rPr>
                        <a:t>Elemento</a:t>
                      </a:r>
                      <a:endParaRPr lang="es-PE"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s-PE" sz="1200">
                          <a:solidFill>
                            <a:schemeClr val="tx1"/>
                          </a:solidFill>
                          <a:effectLst/>
                          <a:latin typeface="Arial Narrow" panose="020B0606020202030204" pitchFamily="34" charset="0"/>
                        </a:rPr>
                        <a:t>CMA</a:t>
                      </a:r>
                    </a:p>
                    <a:p>
                      <a:pPr algn="ctr">
                        <a:spcBef>
                          <a:spcPts val="300"/>
                        </a:spcBef>
                        <a:spcAft>
                          <a:spcPts val="300"/>
                        </a:spcAft>
                      </a:pPr>
                      <a:r>
                        <a:rPr lang="es-PE" sz="1200">
                          <a:solidFill>
                            <a:schemeClr val="tx1"/>
                          </a:solidFill>
                          <a:effectLst/>
                          <a:latin typeface="Arial Narrow" panose="020B0606020202030204" pitchFamily="34" charset="0"/>
                        </a:rPr>
                        <a:t>S/</a:t>
                      </a:r>
                      <a:endParaRPr lang="es-PE"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828346"/>
                  </a:ext>
                </a:extLst>
              </a:tr>
              <a:tr h="161925">
                <a:tc>
                  <a:txBody>
                    <a:bodyPr/>
                    <a:lstStyle/>
                    <a:p>
                      <a:pPr algn="l">
                        <a:spcAft>
                          <a:spcPts val="0"/>
                        </a:spcAft>
                        <a:tabLst>
                          <a:tab pos="-457200" algn="l"/>
                        </a:tabLst>
                      </a:pPr>
                      <a:r>
                        <a:rPr lang="es-PE" sz="1200">
                          <a:solidFill>
                            <a:schemeClr val="tx1"/>
                          </a:solidFill>
                          <a:effectLst/>
                          <a:latin typeface="Arial Narrow" panose="020B0606020202030204" pitchFamily="34" charset="0"/>
                        </a:rPr>
                        <a:t>Celda de Línea 500 kV a SET Ocoña, SET San José</a:t>
                      </a:r>
                      <a:endParaRPr lang="es-PE"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tabLst>
                          <a:tab pos="-457200" algn="l"/>
                        </a:tabLst>
                      </a:pPr>
                      <a:r>
                        <a:rPr lang="es-PE" sz="1200" kern="1200" dirty="0" smtClean="0">
                          <a:solidFill>
                            <a:schemeClr val="tx1"/>
                          </a:solidFill>
                          <a:effectLst/>
                          <a:latin typeface="Arial Narrow" panose="020B0606020202030204" pitchFamily="34" charset="0"/>
                          <a:ea typeface="+mn-ea"/>
                          <a:cs typeface="+mn-cs"/>
                        </a:rPr>
                        <a:t>769 579</a:t>
                      </a:r>
                      <a:endParaRPr lang="es-PE" sz="1200" kern="1200" dirty="0">
                        <a:solidFill>
                          <a:schemeClr val="tx1"/>
                        </a:solidFill>
                        <a:effectLst/>
                        <a:latin typeface="Arial Narrow" panose="020B0606020202030204" pitchFamily="34" charset="0"/>
                        <a:ea typeface="+mn-ea"/>
                        <a:cs typeface="+mn-cs"/>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757598"/>
                  </a:ext>
                </a:extLst>
              </a:tr>
              <a:tr h="161925">
                <a:tc>
                  <a:txBody>
                    <a:bodyPr/>
                    <a:lstStyle/>
                    <a:p>
                      <a:pPr algn="l">
                        <a:spcAft>
                          <a:spcPts val="0"/>
                        </a:spcAft>
                        <a:tabLst>
                          <a:tab pos="-457200" algn="l"/>
                        </a:tabLst>
                      </a:pPr>
                      <a:r>
                        <a:rPr lang="es-PE" sz="1200" dirty="0">
                          <a:solidFill>
                            <a:schemeClr val="tx1"/>
                          </a:solidFill>
                          <a:effectLst/>
                          <a:latin typeface="Arial Narrow" panose="020B0606020202030204" pitchFamily="34" charset="0"/>
                        </a:rPr>
                        <a:t>Celda de Línea 500 </a:t>
                      </a:r>
                      <a:r>
                        <a:rPr lang="es-PE" sz="1200" dirty="0" err="1">
                          <a:solidFill>
                            <a:schemeClr val="tx1"/>
                          </a:solidFill>
                          <a:effectLst/>
                          <a:latin typeface="Arial Narrow" panose="020B0606020202030204" pitchFamily="34" charset="0"/>
                        </a:rPr>
                        <a:t>kV</a:t>
                      </a:r>
                      <a:r>
                        <a:rPr lang="es-PE" sz="1200" dirty="0">
                          <a:solidFill>
                            <a:schemeClr val="tx1"/>
                          </a:solidFill>
                          <a:effectLst/>
                          <a:latin typeface="Arial Narrow" panose="020B0606020202030204" pitchFamily="34" charset="0"/>
                        </a:rPr>
                        <a:t> a SET Montalvo, SET San José</a:t>
                      </a:r>
                      <a:endParaRPr lang="es-PE"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tabLst>
                          <a:tab pos="-457200" algn="l"/>
                        </a:tabLst>
                      </a:pPr>
                      <a:r>
                        <a:rPr lang="es-PE" sz="1200" kern="1200" dirty="0" smtClean="0">
                          <a:solidFill>
                            <a:schemeClr val="tx1"/>
                          </a:solidFill>
                          <a:effectLst/>
                          <a:latin typeface="Arial Narrow" panose="020B0606020202030204" pitchFamily="34" charset="0"/>
                          <a:ea typeface="+mn-ea"/>
                          <a:cs typeface="+mn-cs"/>
                        </a:rPr>
                        <a:t>769 579</a:t>
                      </a:r>
                      <a:endParaRPr lang="es-PE" sz="1200" kern="1200" dirty="0">
                        <a:solidFill>
                          <a:schemeClr val="tx1"/>
                        </a:solidFill>
                        <a:effectLst/>
                        <a:latin typeface="Arial Narrow" panose="020B0606020202030204" pitchFamily="34" charset="0"/>
                        <a:ea typeface="+mn-ea"/>
                        <a:cs typeface="+mn-cs"/>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853172"/>
                  </a:ext>
                </a:extLst>
              </a:tr>
            </a:tbl>
          </a:graphicData>
        </a:graphic>
      </p:graphicFrame>
      <p:sp>
        <p:nvSpPr>
          <p:cNvPr id="6" name="Rectángulo 5"/>
          <p:cNvSpPr/>
          <p:nvPr/>
        </p:nvSpPr>
        <p:spPr>
          <a:xfrm>
            <a:off x="827586" y="1196752"/>
            <a:ext cx="7488831" cy="369332"/>
          </a:xfrm>
          <a:prstGeom prst="rect">
            <a:avLst/>
          </a:prstGeom>
        </p:spPr>
        <p:txBody>
          <a:bodyPr wrap="square">
            <a:spAutoFit/>
          </a:bodyPr>
          <a:lstStyle/>
          <a:p>
            <a:pPr algn="ctr"/>
            <a:r>
              <a:rPr lang="es-ES"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Costo Medio Anual (CMA) del SCTLN de Sociedad Minera Cerro Verde S.A.A</a:t>
            </a:r>
            <a:endPar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827585" y="3097033"/>
            <a:ext cx="7488831" cy="369332"/>
          </a:xfrm>
          <a:prstGeom prst="rect">
            <a:avLst/>
          </a:prstGeom>
        </p:spPr>
        <p:txBody>
          <a:bodyPr wrap="square">
            <a:spAutoFit/>
          </a:bodyPr>
          <a:lstStyle/>
          <a:p>
            <a:pPr algn="ctr"/>
            <a:r>
              <a:rPr lang="es-ES"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Coeficientes de la Fórmula de Actualización del CMA del SCTLN</a:t>
            </a:r>
            <a:endPar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772286419"/>
              </p:ext>
            </p:extLst>
          </p:nvPr>
        </p:nvGraphicFramePr>
        <p:xfrm>
          <a:off x="2186622" y="3501008"/>
          <a:ext cx="4770755" cy="548640"/>
        </p:xfrm>
        <a:graphic>
          <a:graphicData uri="http://schemas.openxmlformats.org/drawingml/2006/table">
            <a:tbl>
              <a:tblPr firstRow="1" firstCol="1" bandRow="1">
                <a:tableStyleId>{5C22544A-7EE6-4342-B048-85BDC9FD1C3A}</a:tableStyleId>
              </a:tblPr>
              <a:tblGrid>
                <a:gridCol w="1710055">
                  <a:extLst>
                    <a:ext uri="{9D8B030D-6E8A-4147-A177-3AD203B41FA5}">
                      <a16:colId xmlns:a16="http://schemas.microsoft.com/office/drawing/2014/main" val="3264060359"/>
                    </a:ext>
                  </a:extLst>
                </a:gridCol>
                <a:gridCol w="796925">
                  <a:extLst>
                    <a:ext uri="{9D8B030D-6E8A-4147-A177-3AD203B41FA5}">
                      <a16:colId xmlns:a16="http://schemas.microsoft.com/office/drawing/2014/main" val="1040958245"/>
                    </a:ext>
                  </a:extLst>
                </a:gridCol>
                <a:gridCol w="796925">
                  <a:extLst>
                    <a:ext uri="{9D8B030D-6E8A-4147-A177-3AD203B41FA5}">
                      <a16:colId xmlns:a16="http://schemas.microsoft.com/office/drawing/2014/main" val="1938248944"/>
                    </a:ext>
                  </a:extLst>
                </a:gridCol>
                <a:gridCol w="796925">
                  <a:extLst>
                    <a:ext uri="{9D8B030D-6E8A-4147-A177-3AD203B41FA5}">
                      <a16:colId xmlns:a16="http://schemas.microsoft.com/office/drawing/2014/main" val="3003422990"/>
                    </a:ext>
                  </a:extLst>
                </a:gridCol>
                <a:gridCol w="669925">
                  <a:extLst>
                    <a:ext uri="{9D8B030D-6E8A-4147-A177-3AD203B41FA5}">
                      <a16:colId xmlns:a16="http://schemas.microsoft.com/office/drawing/2014/main" val="1473446706"/>
                    </a:ext>
                  </a:extLst>
                </a:gridCol>
              </a:tblGrid>
              <a:tr h="180975">
                <a:tc>
                  <a:txBody>
                    <a:bodyPr/>
                    <a:lstStyle/>
                    <a:p>
                      <a:endParaRPr lang="es-PE" sz="1050">
                        <a:solidFill>
                          <a:sysClr val="windowText" lastClr="000000"/>
                        </a:solidFill>
                        <a:effectLst/>
                        <a:latin typeface="Arial Narrow" panose="020B0606020202030204" pitchFamily="34"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200" dirty="0">
                          <a:solidFill>
                            <a:sysClr val="windowText" lastClr="000000"/>
                          </a:solidFill>
                          <a:effectLst/>
                          <a:latin typeface="Arial Narrow" panose="020B0606020202030204" pitchFamily="34" charset="0"/>
                        </a:rPr>
                        <a:t>a</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200" dirty="0">
                          <a:solidFill>
                            <a:sysClr val="windowText" lastClr="000000"/>
                          </a:solidFill>
                          <a:effectLst/>
                          <a:latin typeface="Arial Narrow" panose="020B0606020202030204" pitchFamily="34" charset="0"/>
                        </a:rPr>
                        <a:t>b</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200">
                          <a:solidFill>
                            <a:sysClr val="windowText" lastClr="000000"/>
                          </a:solidFill>
                          <a:effectLst/>
                          <a:latin typeface="Arial Narrow" panose="020B0606020202030204" pitchFamily="34" charset="0"/>
                        </a:rPr>
                        <a:t>c</a:t>
                      </a:r>
                      <a:endParaRPr lang="es-PE" sz="12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200">
                          <a:solidFill>
                            <a:sysClr val="windowText" lastClr="000000"/>
                          </a:solidFill>
                          <a:effectLst/>
                          <a:latin typeface="Arial Narrow" panose="020B0606020202030204" pitchFamily="34" charset="0"/>
                        </a:rPr>
                        <a:t>d</a:t>
                      </a:r>
                      <a:endParaRPr lang="es-PE" sz="12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613596"/>
                  </a:ext>
                </a:extLst>
              </a:tr>
              <a:tr h="180975">
                <a:tc>
                  <a:txBody>
                    <a:bodyPr/>
                    <a:lstStyle/>
                    <a:p>
                      <a:pPr algn="ctr">
                        <a:spcAft>
                          <a:spcPts val="0"/>
                        </a:spcAft>
                        <a:tabLst>
                          <a:tab pos="-457200" algn="l"/>
                        </a:tabLst>
                      </a:pPr>
                      <a:r>
                        <a:rPr lang="es-PE" sz="1200" dirty="0">
                          <a:solidFill>
                            <a:sysClr val="windowText" lastClr="000000"/>
                          </a:solidFill>
                          <a:effectLst/>
                          <a:latin typeface="Arial Narrow" panose="020B0606020202030204" pitchFamily="34" charset="0"/>
                        </a:rPr>
                        <a:t>Celdas de línea 500 </a:t>
                      </a:r>
                      <a:r>
                        <a:rPr lang="es-PE" sz="1200" dirty="0" err="1">
                          <a:solidFill>
                            <a:sysClr val="windowText" lastClr="000000"/>
                          </a:solidFill>
                          <a:effectLst/>
                          <a:latin typeface="Arial Narrow" panose="020B0606020202030204" pitchFamily="34" charset="0"/>
                        </a:rPr>
                        <a:t>kV</a:t>
                      </a:r>
                      <a:r>
                        <a:rPr lang="es-PE" sz="1200" dirty="0">
                          <a:solidFill>
                            <a:sysClr val="windowText" lastClr="000000"/>
                          </a:solidFill>
                          <a:effectLst/>
                          <a:latin typeface="Arial Narrow" panose="020B0606020202030204" pitchFamily="34" charset="0"/>
                        </a:rPr>
                        <a:t> en SET San José</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000"/>
                        </a:lnSpc>
                        <a:spcAft>
                          <a:spcPts val="0"/>
                        </a:spcAft>
                        <a:tabLst>
                          <a:tab pos="-457200" algn="l"/>
                        </a:tabLst>
                      </a:pPr>
                      <a:r>
                        <a:rPr lang="es-PE" sz="1050" dirty="0" smtClean="0">
                          <a:solidFill>
                            <a:sysClr val="windowText" lastClr="000000"/>
                          </a:solidFill>
                          <a:effectLst/>
                          <a:latin typeface="Arial Narrow" panose="020B0606020202030204" pitchFamily="34" charset="0"/>
                        </a:rPr>
                        <a:t>0,4527</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000"/>
                        </a:lnSpc>
                        <a:spcAft>
                          <a:spcPts val="0"/>
                        </a:spcAft>
                        <a:tabLst>
                          <a:tab pos="-457200" algn="l"/>
                        </a:tabLst>
                      </a:pPr>
                      <a:r>
                        <a:rPr lang="es-PE" sz="1050" dirty="0" smtClean="0">
                          <a:solidFill>
                            <a:sysClr val="windowText" lastClr="000000"/>
                          </a:solidFill>
                          <a:effectLst/>
                          <a:latin typeface="Arial Narrow" panose="020B0606020202030204" pitchFamily="34" charset="0"/>
                        </a:rPr>
                        <a:t>0,5364</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000"/>
                        </a:lnSpc>
                        <a:spcAft>
                          <a:spcPts val="0"/>
                        </a:spcAft>
                        <a:tabLst>
                          <a:tab pos="-457200" algn="l"/>
                        </a:tabLst>
                      </a:pPr>
                      <a:r>
                        <a:rPr lang="es-PE" sz="1050">
                          <a:solidFill>
                            <a:sysClr val="windowText" lastClr="000000"/>
                          </a:solidFill>
                          <a:effectLst/>
                          <a:latin typeface="Arial Narrow" panose="020B0606020202030204" pitchFamily="34" charset="0"/>
                        </a:rPr>
                        <a:t>0,0000</a:t>
                      </a:r>
                      <a:endParaRPr lang="es-PE" sz="12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000"/>
                        </a:lnSpc>
                        <a:spcAft>
                          <a:spcPts val="0"/>
                        </a:spcAft>
                        <a:tabLst>
                          <a:tab pos="-457200" algn="l"/>
                        </a:tabLst>
                      </a:pPr>
                      <a:r>
                        <a:rPr lang="es-PE" sz="1050" dirty="0" smtClean="0">
                          <a:solidFill>
                            <a:sysClr val="windowText" lastClr="000000"/>
                          </a:solidFill>
                          <a:effectLst/>
                          <a:latin typeface="Arial Narrow" panose="020B0606020202030204" pitchFamily="34" charset="0"/>
                        </a:rPr>
                        <a:t>0,0109</a:t>
                      </a:r>
                      <a:endParaRPr lang="es-PE" sz="12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66934"/>
                  </a:ext>
                </a:extLst>
              </a:tr>
            </a:tbl>
          </a:graphicData>
        </a:graphic>
      </p:graphicFrame>
      <p:sp>
        <p:nvSpPr>
          <p:cNvPr id="9" name="Rectángulo 8"/>
          <p:cNvSpPr/>
          <p:nvPr/>
        </p:nvSpPr>
        <p:spPr>
          <a:xfrm>
            <a:off x="1259634" y="4131258"/>
            <a:ext cx="7200798" cy="1323439"/>
          </a:xfrm>
          <a:prstGeom prst="rect">
            <a:avLst/>
          </a:prstGeom>
        </p:spPr>
        <p:txBody>
          <a:bodyPr wrap="square">
            <a:spAutoFit/>
          </a:bodyPr>
          <a:lstStyle/>
          <a:p>
            <a:pPr marL="540385" indent="-540385" algn="just">
              <a:spcAft>
                <a:spcPts val="600"/>
              </a:spcAft>
              <a:tabLst>
                <a:tab pos="-457200" algn="l"/>
                <a:tab pos="1397000"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Donde:</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a:p>
            <a:pPr indent="-470535" algn="just">
              <a:spcAft>
                <a:spcPts val="600"/>
              </a:spcAft>
              <a:tabLst>
                <a:tab pos="-457200" algn="l"/>
                <a:tab pos="540385"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a	:	Porcentaje de participación del costo de procedencia extranjera (sin incluir el componente Cobre y Aluminio).</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a:p>
            <a:pPr indent="-470535" algn="just">
              <a:spcAft>
                <a:spcPts val="600"/>
              </a:spcAft>
              <a:tabLst>
                <a:tab pos="-457200" algn="l"/>
                <a:tab pos="540385"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b	:	Porcentaje de participación del costo de procedencia nacional (sin incluir el componente Cobre y Aluminio).</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a:p>
            <a:pPr indent="-470535" algn="just">
              <a:spcAft>
                <a:spcPts val="600"/>
              </a:spcAft>
              <a:tabLst>
                <a:tab pos="-457200" algn="l"/>
                <a:tab pos="540385"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c	:	Porcentaje de participación de costos del Cobre.</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a:p>
            <a:pPr indent="-470535" algn="just">
              <a:spcAft>
                <a:spcPts val="600"/>
              </a:spcAft>
              <a:tabLst>
                <a:tab pos="-457200" algn="l"/>
                <a:tab pos="540385"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d	:	Porcentaje de participación de costos del Aluminio.</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899594" y="5541618"/>
            <a:ext cx="7560837" cy="276999"/>
          </a:xfrm>
          <a:prstGeom prst="rect">
            <a:avLst/>
          </a:prstGeom>
        </p:spPr>
        <p:txBody>
          <a:bodyPr wrap="square">
            <a:spAutoFit/>
          </a:bodyPr>
          <a:lstStyle/>
          <a:p>
            <a:pPr algn="just">
              <a:spcAft>
                <a:spcPts val="600"/>
              </a:spcAft>
              <a:tabLst>
                <a:tab pos="-457200" algn="l"/>
                <a:tab pos="1397000" algn="l"/>
              </a:tabLst>
            </a:pPr>
            <a:r>
              <a:rPr lang="es-ES" sz="1200" dirty="0">
                <a:latin typeface="Arial Narrow" panose="020B0606020202030204" pitchFamily="34" charset="0"/>
                <a:ea typeface="Times New Roman" panose="02020603050405020304" pitchFamily="18" charset="0"/>
                <a:cs typeface="Times New Roman" panose="02020603050405020304" pitchFamily="18" charset="0"/>
              </a:rPr>
              <a:t>Dicho factor de actualización, se aplicará en las condiciones establecidas en la Ley de Concesiones Eléctricas y su Reglamento.</a:t>
            </a:r>
            <a:endParaRPr lang="es-PE" sz="12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1" name="3 Rectángulo"/>
          <p:cNvSpPr/>
          <p:nvPr/>
        </p:nvSpPr>
        <p:spPr>
          <a:xfrm>
            <a:off x="1907704" y="354142"/>
            <a:ext cx="5328592" cy="430887"/>
          </a:xfrm>
          <a:prstGeom prst="rect">
            <a:avLst/>
          </a:prstGeom>
        </p:spPr>
        <p:txBody>
          <a:bodyPr wrap="square">
            <a:spAutoFit/>
          </a:bodyPr>
          <a:lstStyle/>
          <a:p>
            <a:pPr algn="ctr"/>
            <a:r>
              <a:rPr lang="es-PE" altLang="es-PE" sz="2200" b="1" dirty="0" smtClean="0">
                <a:solidFill>
                  <a:schemeClr val="bg1"/>
                </a:solidFill>
                <a:latin typeface="Arial" panose="020B0604020202020204" pitchFamily="34" charset="0"/>
                <a:cs typeface="Arial" panose="020B0604020202020204" pitchFamily="34" charset="0"/>
              </a:rPr>
              <a:t>Resultados (1 de 3)</a:t>
            </a:r>
            <a:endParaRPr lang="es-PE" altLang="es-PE"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02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7585" y="1268760"/>
            <a:ext cx="7488831" cy="369332"/>
          </a:xfrm>
          <a:prstGeom prst="rect">
            <a:avLst/>
          </a:prstGeom>
        </p:spPr>
        <p:txBody>
          <a:bodyPr wrap="square">
            <a:spAutoFit/>
          </a:bodyPr>
          <a:lstStyle/>
          <a:p>
            <a:pPr algn="ctr"/>
            <a:r>
              <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Índices Iniciales de la Fórmula de Actualización del CMA del SCTLN</a:t>
            </a:r>
          </a:p>
        </p:txBody>
      </p:sp>
      <p:sp>
        <p:nvSpPr>
          <p:cNvPr id="6" name="Rectángulo 5"/>
          <p:cNvSpPr/>
          <p:nvPr/>
        </p:nvSpPr>
        <p:spPr>
          <a:xfrm>
            <a:off x="827584" y="3169041"/>
            <a:ext cx="7488831" cy="369332"/>
          </a:xfrm>
          <a:prstGeom prst="rect">
            <a:avLst/>
          </a:prstGeom>
        </p:spPr>
        <p:txBody>
          <a:bodyPr wrap="square">
            <a:spAutoFit/>
          </a:bodyPr>
          <a:lstStyle/>
          <a:p>
            <a:pPr algn="ctr"/>
            <a:r>
              <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Asignación de la Responsabilidad de Pago</a:t>
            </a:r>
          </a:p>
        </p:txBody>
      </p:sp>
      <p:graphicFrame>
        <p:nvGraphicFramePr>
          <p:cNvPr id="7" name="Tabla 6"/>
          <p:cNvGraphicFramePr>
            <a:graphicFrameLocks noGrp="1"/>
          </p:cNvGraphicFramePr>
          <p:nvPr>
            <p:extLst>
              <p:ext uri="{D42A27DB-BD31-4B8C-83A1-F6EECF244321}">
                <p14:modId xmlns:p14="http://schemas.microsoft.com/office/powerpoint/2010/main" val="1100060387"/>
              </p:ext>
            </p:extLst>
          </p:nvPr>
        </p:nvGraphicFramePr>
        <p:xfrm>
          <a:off x="2627784" y="1728744"/>
          <a:ext cx="4032449" cy="820983"/>
        </p:xfrm>
        <a:graphic>
          <a:graphicData uri="http://schemas.openxmlformats.org/drawingml/2006/table">
            <a:tbl>
              <a:tblPr firstRow="1" firstCol="1" bandRow="1">
                <a:tableStyleId>{5C22544A-7EE6-4342-B048-85BDC9FD1C3A}</a:tableStyleId>
              </a:tblPr>
              <a:tblGrid>
                <a:gridCol w="948566">
                  <a:extLst>
                    <a:ext uri="{9D8B030D-6E8A-4147-A177-3AD203B41FA5}">
                      <a16:colId xmlns:a16="http://schemas.microsoft.com/office/drawing/2014/main" val="1954392890"/>
                    </a:ext>
                  </a:extLst>
                </a:gridCol>
                <a:gridCol w="952745">
                  <a:extLst>
                    <a:ext uri="{9D8B030D-6E8A-4147-A177-3AD203B41FA5}">
                      <a16:colId xmlns:a16="http://schemas.microsoft.com/office/drawing/2014/main" val="2750519172"/>
                    </a:ext>
                  </a:extLst>
                </a:gridCol>
                <a:gridCol w="1066404">
                  <a:extLst>
                    <a:ext uri="{9D8B030D-6E8A-4147-A177-3AD203B41FA5}">
                      <a16:colId xmlns:a16="http://schemas.microsoft.com/office/drawing/2014/main" val="3405588054"/>
                    </a:ext>
                  </a:extLst>
                </a:gridCol>
                <a:gridCol w="1064734">
                  <a:extLst>
                    <a:ext uri="{9D8B030D-6E8A-4147-A177-3AD203B41FA5}">
                      <a16:colId xmlns:a16="http://schemas.microsoft.com/office/drawing/2014/main" val="2125103182"/>
                    </a:ext>
                  </a:extLst>
                </a:gridCol>
              </a:tblGrid>
              <a:tr h="273661">
                <a:tc gridSpan="4">
                  <a:txBody>
                    <a:bodyPr/>
                    <a:lstStyle/>
                    <a:p>
                      <a:pPr algn="ctr">
                        <a:spcAft>
                          <a:spcPts val="0"/>
                        </a:spcAft>
                      </a:pPr>
                      <a:r>
                        <a:rPr lang="es-PE" sz="1100" dirty="0">
                          <a:solidFill>
                            <a:schemeClr val="tx1"/>
                          </a:solidFill>
                          <a:effectLst/>
                          <a:latin typeface="Arial Narrow" panose="020B0606020202030204" pitchFamily="34" charset="0"/>
                        </a:rPr>
                        <a:t>Índices Iniciales para Actualización</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218152960"/>
                  </a:ext>
                </a:extLst>
              </a:tr>
              <a:tr h="273661">
                <a:tc>
                  <a:txBody>
                    <a:bodyPr/>
                    <a:lstStyle/>
                    <a:p>
                      <a:pPr algn="ctr">
                        <a:spcAft>
                          <a:spcPts val="0"/>
                        </a:spcAft>
                      </a:pPr>
                      <a:r>
                        <a:rPr lang="es-PE" sz="1100">
                          <a:solidFill>
                            <a:schemeClr val="tx1"/>
                          </a:solidFill>
                          <a:effectLst/>
                          <a:latin typeface="Arial Narrow" panose="020B0606020202030204" pitchFamily="34" charset="0"/>
                        </a:rPr>
                        <a:t>Tc</a:t>
                      </a:r>
                      <a:r>
                        <a:rPr lang="es-PE" sz="1100" baseline="-25000">
                          <a:solidFill>
                            <a:schemeClr val="tx1"/>
                          </a:solidFill>
                          <a:effectLst/>
                          <a:latin typeface="Arial Narrow" panose="020B0606020202030204" pitchFamily="34" charset="0"/>
                        </a:rPr>
                        <a:t>0</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a:solidFill>
                            <a:schemeClr val="tx1"/>
                          </a:solidFill>
                          <a:effectLst/>
                          <a:latin typeface="Arial Narrow" panose="020B0606020202030204" pitchFamily="34" charset="0"/>
                        </a:rPr>
                        <a:t>IPM</a:t>
                      </a:r>
                      <a:r>
                        <a:rPr lang="es-PE" sz="1100" baseline="-25000">
                          <a:solidFill>
                            <a:schemeClr val="tx1"/>
                          </a:solidFill>
                          <a:effectLst/>
                          <a:latin typeface="Arial Narrow" panose="020B0606020202030204" pitchFamily="34" charset="0"/>
                        </a:rPr>
                        <a:t>0</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a:solidFill>
                            <a:schemeClr val="tx1"/>
                          </a:solidFill>
                          <a:effectLst/>
                          <a:latin typeface="Arial Narrow" panose="020B0606020202030204" pitchFamily="34" charset="0"/>
                        </a:rPr>
                        <a:t>Cu</a:t>
                      </a:r>
                      <a:r>
                        <a:rPr lang="es-PE" sz="1100" baseline="-25000">
                          <a:solidFill>
                            <a:schemeClr val="tx1"/>
                          </a:solidFill>
                          <a:effectLst/>
                          <a:latin typeface="Arial Narrow" panose="020B0606020202030204" pitchFamily="34" charset="0"/>
                        </a:rPr>
                        <a:t>0</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dirty="0">
                          <a:solidFill>
                            <a:schemeClr val="tx1"/>
                          </a:solidFill>
                          <a:effectLst/>
                          <a:latin typeface="Arial Narrow" panose="020B0606020202030204" pitchFamily="34" charset="0"/>
                        </a:rPr>
                        <a:t>Al</a:t>
                      </a:r>
                      <a:r>
                        <a:rPr lang="es-PE" sz="1100" baseline="-25000" dirty="0">
                          <a:solidFill>
                            <a:schemeClr val="tx1"/>
                          </a:solidFill>
                          <a:effectLst/>
                          <a:latin typeface="Arial Narrow" panose="020B0606020202030204" pitchFamily="34" charset="0"/>
                        </a:rPr>
                        <a:t>0</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686892"/>
                  </a:ext>
                </a:extLst>
              </a:tr>
              <a:tr h="273661">
                <a:tc>
                  <a:txBody>
                    <a:bodyPr/>
                    <a:lstStyle/>
                    <a:p>
                      <a:pPr algn="ctr">
                        <a:spcAft>
                          <a:spcPts val="0"/>
                        </a:spcAft>
                      </a:pPr>
                      <a:r>
                        <a:rPr lang="es-PE" sz="1100">
                          <a:solidFill>
                            <a:schemeClr val="tx1"/>
                          </a:solidFill>
                          <a:effectLst/>
                          <a:latin typeface="Arial Narrow" panose="020B0606020202030204" pitchFamily="34" charset="0"/>
                        </a:rPr>
                        <a:t>3,249</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dirty="0">
                          <a:solidFill>
                            <a:schemeClr val="tx1"/>
                          </a:solidFill>
                          <a:effectLst/>
                          <a:latin typeface="Arial Narrow" panose="020B0606020202030204" pitchFamily="34" charset="0"/>
                        </a:rPr>
                        <a:t>223,9234</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a:solidFill>
                            <a:schemeClr val="tx1"/>
                          </a:solidFill>
                          <a:effectLst/>
                          <a:latin typeface="Arial Narrow" panose="020B0606020202030204" pitchFamily="34" charset="0"/>
                        </a:rPr>
                        <a:t>225,3333</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PE" sz="1100" dirty="0">
                          <a:solidFill>
                            <a:schemeClr val="tx1"/>
                          </a:solidFill>
                          <a:effectLst/>
                          <a:latin typeface="Arial Narrow" panose="020B0606020202030204" pitchFamily="34" charset="0"/>
                        </a:rPr>
                        <a:t>1 627,7070</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935663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071283809"/>
              </p:ext>
            </p:extLst>
          </p:nvPr>
        </p:nvGraphicFramePr>
        <p:xfrm>
          <a:off x="2503141" y="3651258"/>
          <a:ext cx="4229100" cy="1341120"/>
        </p:xfrm>
        <a:graphic>
          <a:graphicData uri="http://schemas.openxmlformats.org/drawingml/2006/table">
            <a:tbl>
              <a:tblPr firstRow="1" firstCol="1" bandRow="1">
                <a:tableStyleId>{5C22544A-7EE6-4342-B048-85BDC9FD1C3A}</a:tableStyleId>
              </a:tblPr>
              <a:tblGrid>
                <a:gridCol w="2069803">
                  <a:extLst>
                    <a:ext uri="{9D8B030D-6E8A-4147-A177-3AD203B41FA5}">
                      <a16:colId xmlns:a16="http://schemas.microsoft.com/office/drawing/2014/main" val="3346081957"/>
                    </a:ext>
                  </a:extLst>
                </a:gridCol>
                <a:gridCol w="989519">
                  <a:extLst>
                    <a:ext uri="{9D8B030D-6E8A-4147-A177-3AD203B41FA5}">
                      <a16:colId xmlns:a16="http://schemas.microsoft.com/office/drawing/2014/main" val="1130856481"/>
                    </a:ext>
                  </a:extLst>
                </a:gridCol>
                <a:gridCol w="1169778">
                  <a:extLst>
                    <a:ext uri="{9D8B030D-6E8A-4147-A177-3AD203B41FA5}">
                      <a16:colId xmlns:a16="http://schemas.microsoft.com/office/drawing/2014/main" val="2118032900"/>
                    </a:ext>
                  </a:extLst>
                </a:gridCol>
              </a:tblGrid>
              <a:tr h="501015">
                <a:tc>
                  <a:txBody>
                    <a:bodyPr/>
                    <a:lstStyle/>
                    <a:p>
                      <a:pPr algn="ctr">
                        <a:spcBef>
                          <a:spcPts val="300"/>
                        </a:spcBef>
                        <a:spcAft>
                          <a:spcPts val="300"/>
                        </a:spcAft>
                      </a:pPr>
                      <a:r>
                        <a:rPr lang="es-PE" sz="1100">
                          <a:solidFill>
                            <a:schemeClr val="tx1"/>
                          </a:solidFill>
                          <a:effectLst/>
                          <a:latin typeface="Arial Narrow" panose="020B0606020202030204" pitchFamily="34" charset="0"/>
                        </a:rPr>
                        <a:t>Elemento</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s-PE" sz="1100">
                          <a:solidFill>
                            <a:schemeClr val="tx1"/>
                          </a:solidFill>
                          <a:effectLst/>
                          <a:latin typeface="Arial Narrow" panose="020B0606020202030204" pitchFamily="34" charset="0"/>
                        </a:rPr>
                        <a:t>% </a:t>
                      </a:r>
                      <a:br>
                        <a:rPr lang="es-PE" sz="1100">
                          <a:solidFill>
                            <a:schemeClr val="tx1"/>
                          </a:solidFill>
                          <a:effectLst/>
                          <a:latin typeface="Arial Narrow" panose="020B0606020202030204" pitchFamily="34" charset="0"/>
                        </a:rPr>
                      </a:br>
                      <a:r>
                        <a:rPr lang="es-PE" sz="1100">
                          <a:solidFill>
                            <a:schemeClr val="tx1"/>
                          </a:solidFill>
                          <a:effectLst/>
                          <a:latin typeface="Arial Narrow" panose="020B0606020202030204" pitchFamily="34" charset="0"/>
                        </a:rPr>
                        <a:t>Sociedad Minera Cerro Verde S.A.A.</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s-PE" sz="1100" dirty="0">
                          <a:solidFill>
                            <a:schemeClr val="tx1"/>
                          </a:solidFill>
                          <a:effectLst/>
                          <a:latin typeface="Arial Narrow" panose="020B0606020202030204" pitchFamily="34" charset="0"/>
                        </a:rPr>
                        <a:t>% </a:t>
                      </a:r>
                      <a:br>
                        <a:rPr lang="es-PE" sz="1100" dirty="0">
                          <a:solidFill>
                            <a:schemeClr val="tx1"/>
                          </a:solidFill>
                          <a:effectLst/>
                          <a:latin typeface="Arial Narrow" panose="020B0606020202030204" pitchFamily="34" charset="0"/>
                        </a:rPr>
                      </a:br>
                      <a:r>
                        <a:rPr lang="es-PE" sz="1100" dirty="0" err="1">
                          <a:solidFill>
                            <a:schemeClr val="tx1"/>
                          </a:solidFill>
                          <a:effectLst/>
                          <a:latin typeface="Arial Narrow" panose="020B0606020202030204" pitchFamily="34" charset="0"/>
                        </a:rPr>
                        <a:t>Samay</a:t>
                      </a:r>
                      <a:r>
                        <a:rPr lang="es-PE" sz="1100" dirty="0">
                          <a:solidFill>
                            <a:schemeClr val="tx1"/>
                          </a:solidFill>
                          <a:effectLst/>
                          <a:latin typeface="Arial Narrow" panose="020B0606020202030204" pitchFamily="34" charset="0"/>
                        </a:rPr>
                        <a:t> I S.A.</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850295"/>
                  </a:ext>
                </a:extLst>
              </a:tr>
              <a:tr h="161925">
                <a:tc>
                  <a:txBody>
                    <a:bodyPr/>
                    <a:lstStyle/>
                    <a:p>
                      <a:pPr algn="ctr">
                        <a:spcAft>
                          <a:spcPts val="0"/>
                        </a:spcAft>
                      </a:pPr>
                      <a:r>
                        <a:rPr lang="es-ES" sz="1100">
                          <a:solidFill>
                            <a:schemeClr val="tx1"/>
                          </a:solidFill>
                          <a:effectLst/>
                          <a:latin typeface="Arial Narrow" panose="020B0606020202030204" pitchFamily="34" charset="0"/>
                        </a:rPr>
                        <a:t>Celda de Línea 500 kV a SET Ocoña, SET San José</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ES" sz="1100">
                          <a:solidFill>
                            <a:schemeClr val="tx1"/>
                          </a:solidFill>
                          <a:effectLst/>
                          <a:latin typeface="Arial Narrow" panose="020B0606020202030204" pitchFamily="34" charset="0"/>
                        </a:rPr>
                        <a:t>100,00%</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ES" sz="1100">
                          <a:solidFill>
                            <a:schemeClr val="tx1"/>
                          </a:solidFill>
                          <a:effectLst/>
                          <a:latin typeface="Arial Narrow" panose="020B0606020202030204" pitchFamily="34" charset="0"/>
                        </a:rPr>
                        <a:t>0,00%</a:t>
                      </a:r>
                      <a:endParaRPr lang="es-PE" sz="11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555089"/>
                  </a:ext>
                </a:extLst>
              </a:tr>
              <a:tr h="161925">
                <a:tc>
                  <a:txBody>
                    <a:bodyPr/>
                    <a:lstStyle/>
                    <a:p>
                      <a:pPr algn="ctr">
                        <a:spcAft>
                          <a:spcPts val="0"/>
                        </a:spcAft>
                      </a:pPr>
                      <a:r>
                        <a:rPr lang="es-ES" sz="1100" dirty="0">
                          <a:solidFill>
                            <a:schemeClr val="tx1"/>
                          </a:solidFill>
                          <a:effectLst/>
                          <a:latin typeface="Arial Narrow" panose="020B0606020202030204" pitchFamily="34" charset="0"/>
                        </a:rPr>
                        <a:t>Celda de Línea 500 </a:t>
                      </a:r>
                      <a:r>
                        <a:rPr lang="es-ES" sz="1100" dirty="0" err="1">
                          <a:solidFill>
                            <a:schemeClr val="tx1"/>
                          </a:solidFill>
                          <a:effectLst/>
                          <a:latin typeface="Arial Narrow" panose="020B0606020202030204" pitchFamily="34" charset="0"/>
                        </a:rPr>
                        <a:t>kV</a:t>
                      </a:r>
                      <a:r>
                        <a:rPr lang="es-ES" sz="1100" dirty="0">
                          <a:solidFill>
                            <a:schemeClr val="tx1"/>
                          </a:solidFill>
                          <a:effectLst/>
                          <a:latin typeface="Arial Narrow" panose="020B0606020202030204" pitchFamily="34" charset="0"/>
                        </a:rPr>
                        <a:t> a SET Montalvo, SET San José</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ES" sz="1100" dirty="0" smtClean="0">
                          <a:solidFill>
                            <a:schemeClr val="tx1"/>
                          </a:solidFill>
                          <a:effectLst/>
                          <a:latin typeface="Arial Narrow" panose="020B0606020202030204" pitchFamily="34" charset="0"/>
                        </a:rPr>
                        <a:t>64,79%</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s-ES" sz="1100" dirty="0" smtClean="0">
                          <a:solidFill>
                            <a:schemeClr val="tx1"/>
                          </a:solidFill>
                          <a:effectLst/>
                          <a:latin typeface="Arial Narrow" panose="020B0606020202030204" pitchFamily="34" charset="0"/>
                        </a:rPr>
                        <a:t>35,21%</a:t>
                      </a:r>
                      <a:endParaRPr lang="es-PE" sz="11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901123"/>
                  </a:ext>
                </a:extLst>
              </a:tr>
            </a:tbl>
          </a:graphicData>
        </a:graphic>
      </p:graphicFrame>
      <p:sp>
        <p:nvSpPr>
          <p:cNvPr id="9" name="Rectángulo 8"/>
          <p:cNvSpPr/>
          <p:nvPr/>
        </p:nvSpPr>
        <p:spPr>
          <a:xfrm>
            <a:off x="2358008" y="5119172"/>
            <a:ext cx="4572000" cy="600164"/>
          </a:xfrm>
          <a:prstGeom prst="rect">
            <a:avLst/>
          </a:prstGeom>
        </p:spPr>
        <p:txBody>
          <a:bodyPr wrap="square">
            <a:spAutoFit/>
          </a:bodyPr>
          <a:lstStyle/>
          <a:p>
            <a:pPr algn="just"/>
            <a:r>
              <a:rPr lang="es-ES" sz="1100" dirty="0">
                <a:latin typeface="Arial Narrow" panose="020B0606020202030204" pitchFamily="34" charset="0"/>
                <a:ea typeface="Times New Roman" panose="02020603050405020304" pitchFamily="18" charset="0"/>
                <a:cs typeface="Times New Roman" panose="02020603050405020304" pitchFamily="18" charset="0"/>
              </a:rPr>
              <a:t>(*) Estos porcentajes solo podrán ser revisados si un tercero se conecta a la Subestación San José, de conformidad con lo establecido en el artículo 27 de la Ley N° 28832.</a:t>
            </a:r>
            <a:endParaRPr lang="es-PE" sz="11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2719165" y="2615204"/>
            <a:ext cx="3797052" cy="261610"/>
          </a:xfrm>
          <a:prstGeom prst="rect">
            <a:avLst/>
          </a:prstGeom>
        </p:spPr>
        <p:txBody>
          <a:bodyPr wrap="square">
            <a:spAutoFit/>
          </a:bodyPr>
          <a:lstStyle/>
          <a:p>
            <a:pPr algn="just"/>
            <a:r>
              <a:rPr lang="es-PE" sz="1100" dirty="0">
                <a:latin typeface="Arial Narrow" panose="020B0606020202030204" pitchFamily="34" charset="0"/>
                <a:ea typeface="Times New Roman" panose="02020603050405020304" pitchFamily="18" charset="0"/>
                <a:cs typeface="Times New Roman" panose="02020603050405020304" pitchFamily="18" charset="0"/>
              </a:rPr>
              <a:t>Nota: Los índices iniciales corresponden al 31 de marzo del año 2017</a:t>
            </a:r>
          </a:p>
        </p:txBody>
      </p:sp>
      <p:sp>
        <p:nvSpPr>
          <p:cNvPr id="11" name="3 Rectángulo"/>
          <p:cNvSpPr/>
          <p:nvPr/>
        </p:nvSpPr>
        <p:spPr>
          <a:xfrm>
            <a:off x="1907704" y="354142"/>
            <a:ext cx="5328592" cy="430887"/>
          </a:xfrm>
          <a:prstGeom prst="rect">
            <a:avLst/>
          </a:prstGeom>
        </p:spPr>
        <p:txBody>
          <a:bodyPr wrap="square">
            <a:spAutoFit/>
          </a:bodyPr>
          <a:lstStyle/>
          <a:p>
            <a:pPr algn="ctr"/>
            <a:r>
              <a:rPr lang="es-PE" altLang="es-PE" sz="2200" b="1" dirty="0" smtClean="0">
                <a:solidFill>
                  <a:schemeClr val="bg1"/>
                </a:solidFill>
                <a:latin typeface="Arial" panose="020B0604020202020204" pitchFamily="34" charset="0"/>
                <a:cs typeface="Arial" panose="020B0604020202020204" pitchFamily="34" charset="0"/>
              </a:rPr>
              <a:t>Resultados (2 de 3)</a:t>
            </a:r>
            <a:endParaRPr lang="es-PE" altLang="es-PE"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94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MX" altLang="es-PE" sz="2800" b="1" dirty="0">
                <a:solidFill>
                  <a:schemeClr val="bg1"/>
                </a:solidFill>
                <a:latin typeface="Arial" panose="020B0604020202020204" pitchFamily="34" charset="0"/>
                <a:cs typeface="Arial" panose="020B0604020202020204" pitchFamily="34" charset="0"/>
              </a:rPr>
              <a:t>Objetivo del Proceso</a:t>
            </a:r>
            <a:endParaRPr lang="es-PE" altLang="es-PE" sz="2800" b="1"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683568" y="1398255"/>
            <a:ext cx="7776096" cy="3970318"/>
          </a:xfrm>
          <a:prstGeom prst="rect">
            <a:avLst/>
          </a:prstGeom>
        </p:spPr>
        <p:txBody>
          <a:bodyPr wrap="square">
            <a:spAutoFit/>
          </a:bodyPr>
          <a:lstStyle/>
          <a:p>
            <a:pPr algn="just">
              <a:defRPr/>
            </a:pPr>
            <a:r>
              <a:rPr lang="es-ES" sz="2800" dirty="0">
                <a:latin typeface="Arial" panose="020B0604020202020204" pitchFamily="34" charset="0"/>
                <a:ea typeface="Times New Roman" panose="02020603050405020304" pitchFamily="18" charset="0"/>
                <a:cs typeface="Arial" panose="020B0604020202020204" pitchFamily="34" charset="0"/>
              </a:rPr>
              <a:t>Sustentar y exponer los criterios, metodología y modelos empleados para la elaboración del Proyecto de Resolución que </a:t>
            </a:r>
            <a:r>
              <a:rPr lang="es-PE" sz="2800" dirty="0">
                <a:latin typeface="Arial" panose="020B0604020202020204" pitchFamily="34" charset="0"/>
                <a:ea typeface="Times New Roman" panose="02020603050405020304" pitchFamily="18" charset="0"/>
                <a:cs typeface="Arial" panose="020B0604020202020204" pitchFamily="34" charset="0"/>
              </a:rPr>
              <a:t>fija los Peajes y Compensaciones de las instalaciones del SCT de Libre Negociación de la empresa Sociedad Minera Cerro Verde S.A.A</a:t>
            </a:r>
            <a:r>
              <a:rPr lang="es-PE" sz="2800" dirty="0" smtClean="0">
                <a:latin typeface="Arial" panose="020B0604020202020204" pitchFamily="34" charset="0"/>
                <a:ea typeface="Times New Roman" panose="02020603050405020304" pitchFamily="18" charset="0"/>
                <a:cs typeface="Arial" panose="020B0604020202020204" pitchFamily="34" charset="0"/>
              </a:rPr>
              <a:t>. (SMCV), </a:t>
            </a:r>
            <a:r>
              <a:rPr lang="es-PE" sz="2800" dirty="0">
                <a:latin typeface="Arial" panose="020B0604020202020204" pitchFamily="34" charset="0"/>
                <a:ea typeface="Times New Roman" panose="02020603050405020304" pitchFamily="18" charset="0"/>
                <a:cs typeface="Arial" panose="020B0604020202020204" pitchFamily="34" charset="0"/>
              </a:rPr>
              <a:t>cuyos cargos corresponden asumir a </a:t>
            </a:r>
            <a:r>
              <a:rPr lang="es-PE" sz="2800" dirty="0" smtClean="0">
                <a:latin typeface="Arial" panose="020B0604020202020204" pitchFamily="34" charset="0"/>
                <a:ea typeface="Times New Roman" panose="02020603050405020304" pitchFamily="18" charset="0"/>
                <a:cs typeface="Arial" panose="020B0604020202020204" pitchFamily="34" charset="0"/>
              </a:rPr>
              <a:t>terceros</a:t>
            </a:r>
            <a:r>
              <a:rPr lang="es-ES" sz="2800" dirty="0" smtClean="0">
                <a:latin typeface="Arial" panose="020B0604020202020204" pitchFamily="34" charset="0"/>
                <a:ea typeface="Times New Roman" panose="02020603050405020304" pitchFamily="18" charset="0"/>
                <a:cs typeface="Arial" panose="020B0604020202020204" pitchFamily="34" charset="0"/>
              </a:rPr>
              <a:t>, </a:t>
            </a:r>
            <a:r>
              <a:rPr lang="es-ES" sz="2800" dirty="0">
                <a:latin typeface="Arial" panose="020B0604020202020204" pitchFamily="34" charset="0"/>
                <a:ea typeface="Times New Roman" panose="02020603050405020304" pitchFamily="18" charset="0"/>
                <a:cs typeface="Arial" panose="020B0604020202020204" pitchFamily="34" charset="0"/>
              </a:rPr>
              <a:t>para el periodo comprendido entre </a:t>
            </a:r>
            <a:r>
              <a:rPr lang="es-ES" sz="2800" dirty="0" smtClean="0">
                <a:latin typeface="Arial" panose="020B0604020202020204" pitchFamily="34" charset="0"/>
                <a:ea typeface="Times New Roman" panose="02020603050405020304" pitchFamily="18" charset="0"/>
                <a:cs typeface="Arial" panose="020B0604020202020204" pitchFamily="34" charset="0"/>
              </a:rPr>
              <a:t>26 </a:t>
            </a:r>
            <a:r>
              <a:rPr lang="es-ES" sz="2800" dirty="0">
                <a:latin typeface="Arial" panose="020B0604020202020204" pitchFamily="34" charset="0"/>
                <a:ea typeface="Times New Roman" panose="02020603050405020304" pitchFamily="18" charset="0"/>
                <a:cs typeface="Arial" panose="020B0604020202020204" pitchFamily="34" charset="0"/>
              </a:rPr>
              <a:t>de mayo de </a:t>
            </a:r>
            <a:r>
              <a:rPr lang="es-ES" sz="2800" dirty="0" smtClean="0">
                <a:latin typeface="Arial" panose="020B0604020202020204" pitchFamily="34" charset="0"/>
                <a:ea typeface="Times New Roman" panose="02020603050405020304" pitchFamily="18" charset="0"/>
                <a:cs typeface="Arial" panose="020B0604020202020204" pitchFamily="34" charset="0"/>
              </a:rPr>
              <a:t>2016 </a:t>
            </a:r>
            <a:r>
              <a:rPr lang="es-ES" sz="2800" dirty="0">
                <a:latin typeface="Arial" panose="020B0604020202020204" pitchFamily="34" charset="0"/>
                <a:ea typeface="Times New Roman" panose="02020603050405020304" pitchFamily="18" charset="0"/>
                <a:cs typeface="Arial" panose="020B0604020202020204" pitchFamily="34" charset="0"/>
              </a:rPr>
              <a:t>y el 30 de abril de 2021. </a:t>
            </a:r>
            <a:endParaRPr lang="es-P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798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268760"/>
            <a:ext cx="7488831" cy="646331"/>
          </a:xfrm>
          <a:prstGeom prst="rect">
            <a:avLst/>
          </a:prstGeom>
        </p:spPr>
        <p:txBody>
          <a:bodyPr wrap="square">
            <a:spAutoFit/>
          </a:bodyPr>
          <a:lstStyle/>
          <a:p>
            <a:pPr algn="ctr"/>
            <a:r>
              <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Compensaciones para las Instalaciones del SCTLN de Sociedad Minera Cerro Verde S.A.A.</a:t>
            </a:r>
          </a:p>
        </p:txBody>
      </p:sp>
      <p:sp>
        <p:nvSpPr>
          <p:cNvPr id="3" name="Rectángulo 2"/>
          <p:cNvSpPr/>
          <p:nvPr/>
        </p:nvSpPr>
        <p:spPr>
          <a:xfrm>
            <a:off x="899592" y="3645024"/>
            <a:ext cx="7488831" cy="369332"/>
          </a:xfrm>
          <a:prstGeom prst="rect">
            <a:avLst/>
          </a:prstGeom>
        </p:spPr>
        <p:txBody>
          <a:bodyPr wrap="square">
            <a:spAutoFit/>
          </a:bodyPr>
          <a:lstStyle/>
          <a:p>
            <a:pPr algn="ctr"/>
            <a:r>
              <a:rPr lang="es-PE" sz="1800" b="1" dirty="0" smtClean="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Peajes para las Instalaciones del SCTLN de Sociedad Minera Cerro Verde S.A.A</a:t>
            </a:r>
            <a:endParaRPr lang="es-PE" sz="18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79836834"/>
              </p:ext>
            </p:extLst>
          </p:nvPr>
        </p:nvGraphicFramePr>
        <p:xfrm>
          <a:off x="1691680" y="1869493"/>
          <a:ext cx="6048672" cy="1210206"/>
        </p:xfrm>
        <a:graphic>
          <a:graphicData uri="http://schemas.openxmlformats.org/drawingml/2006/table">
            <a:tbl>
              <a:tblPr firstRow="1" firstCol="1" bandRow="1">
                <a:tableStyleId>{5C22544A-7EE6-4342-B048-85BDC9FD1C3A}</a:tableStyleId>
              </a:tblPr>
              <a:tblGrid>
                <a:gridCol w="1880196">
                  <a:extLst>
                    <a:ext uri="{9D8B030D-6E8A-4147-A177-3AD203B41FA5}">
                      <a16:colId xmlns:a16="http://schemas.microsoft.com/office/drawing/2014/main" val="2277698705"/>
                    </a:ext>
                  </a:extLst>
                </a:gridCol>
                <a:gridCol w="1880196">
                  <a:extLst>
                    <a:ext uri="{9D8B030D-6E8A-4147-A177-3AD203B41FA5}">
                      <a16:colId xmlns:a16="http://schemas.microsoft.com/office/drawing/2014/main" val="1359188609"/>
                    </a:ext>
                  </a:extLst>
                </a:gridCol>
                <a:gridCol w="1144140">
                  <a:extLst>
                    <a:ext uri="{9D8B030D-6E8A-4147-A177-3AD203B41FA5}">
                      <a16:colId xmlns:a16="http://schemas.microsoft.com/office/drawing/2014/main" val="513744790"/>
                    </a:ext>
                  </a:extLst>
                </a:gridCol>
                <a:gridCol w="1144140">
                  <a:extLst>
                    <a:ext uri="{9D8B030D-6E8A-4147-A177-3AD203B41FA5}">
                      <a16:colId xmlns:a16="http://schemas.microsoft.com/office/drawing/2014/main" val="2254853312"/>
                    </a:ext>
                  </a:extLst>
                </a:gridCol>
              </a:tblGrid>
              <a:tr h="471524">
                <a:tc>
                  <a:txBody>
                    <a:bodyPr/>
                    <a:lstStyle/>
                    <a:p>
                      <a:pPr algn="ctr">
                        <a:spcAft>
                          <a:spcPts val="0"/>
                        </a:spcAft>
                        <a:tabLst>
                          <a:tab pos="-457200" algn="l"/>
                        </a:tabLst>
                      </a:pPr>
                      <a:r>
                        <a:rPr lang="es-ES" sz="1100">
                          <a:solidFill>
                            <a:sysClr val="windowText" lastClr="000000"/>
                          </a:solidFill>
                          <a:effectLst/>
                          <a:latin typeface="Arial Narrow" panose="020B0606020202030204" pitchFamily="34" charset="0"/>
                        </a:rPr>
                        <a:t>Titular </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ES" sz="1100">
                          <a:solidFill>
                            <a:sysClr val="windowText" lastClr="000000"/>
                          </a:solidFill>
                          <a:effectLst/>
                          <a:latin typeface="Arial Narrow" panose="020B0606020202030204" pitchFamily="34" charset="0"/>
                        </a:rPr>
                        <a:t>Elemento</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Compensación Mensual (*)</a:t>
                      </a:r>
                    </a:p>
                    <a:p>
                      <a:pPr algn="ctr">
                        <a:spcAft>
                          <a:spcPts val="0"/>
                        </a:spcAft>
                        <a:tabLst>
                          <a:tab pos="-457200" algn="l"/>
                        </a:tabLst>
                      </a:pPr>
                      <a:r>
                        <a:rPr lang="es-PE" sz="1100">
                          <a:solidFill>
                            <a:sysClr val="windowText" lastClr="000000"/>
                          </a:solidFill>
                          <a:effectLst/>
                          <a:latin typeface="Arial Narrow" panose="020B0606020202030204" pitchFamily="34" charset="0"/>
                        </a:rPr>
                        <a:t>S/</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Responsables de Pago</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096257"/>
                  </a:ext>
                </a:extLst>
              </a:tr>
              <a:tr h="353643">
                <a:tc rowSpan="2">
                  <a:txBody>
                    <a:bodyPr/>
                    <a:lstStyle/>
                    <a:p>
                      <a:pPr algn="ctr">
                        <a:spcAft>
                          <a:spcPts val="0"/>
                        </a:spcAft>
                        <a:tabLst>
                          <a:tab pos="-457200" algn="l"/>
                          <a:tab pos="449580" algn="l"/>
                        </a:tabLst>
                      </a:pPr>
                      <a:r>
                        <a:rPr lang="es-ES" sz="1100" dirty="0">
                          <a:solidFill>
                            <a:sysClr val="windowText" lastClr="000000"/>
                          </a:solidFill>
                          <a:effectLst/>
                          <a:latin typeface="Arial Narrow" panose="020B0606020202030204" pitchFamily="34" charset="0"/>
                        </a:rPr>
                        <a:t>Sociedad Minera Cerro Verde S.A.A.</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 pos="449580" algn="l"/>
                        </a:tabLst>
                      </a:pPr>
                      <a:r>
                        <a:rPr lang="es-ES" sz="1100">
                          <a:solidFill>
                            <a:sysClr val="windowText" lastClr="000000"/>
                          </a:solidFill>
                          <a:effectLst/>
                          <a:latin typeface="Arial Narrow" panose="020B0606020202030204" pitchFamily="34" charset="0"/>
                        </a:rPr>
                        <a:t>Celda de Línea 500 kV a SET Ocoña, SET San José</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839237"/>
                  </a:ext>
                </a:extLst>
              </a:tr>
              <a:tr h="353643">
                <a:tc vMerge="1">
                  <a:txBody>
                    <a:bodyPr/>
                    <a:lstStyle/>
                    <a:p>
                      <a:endParaRPr lang="es-PE"/>
                    </a:p>
                  </a:txBody>
                  <a:tcPr/>
                </a:tc>
                <a:tc>
                  <a:txBody>
                    <a:bodyPr/>
                    <a:lstStyle/>
                    <a:p>
                      <a:pPr algn="ctr">
                        <a:spcAft>
                          <a:spcPts val="0"/>
                        </a:spcAft>
                        <a:tabLst>
                          <a:tab pos="-457200" algn="l"/>
                          <a:tab pos="449580" algn="l"/>
                        </a:tabLst>
                      </a:pPr>
                      <a:r>
                        <a:rPr lang="es-ES" sz="1100" dirty="0">
                          <a:solidFill>
                            <a:sysClr val="windowText" lastClr="000000"/>
                          </a:solidFill>
                          <a:effectLst/>
                          <a:latin typeface="Arial Narrow" panose="020B0606020202030204" pitchFamily="34" charset="0"/>
                        </a:rPr>
                        <a:t>Celda de Línea 500 </a:t>
                      </a:r>
                      <a:r>
                        <a:rPr lang="es-ES" sz="1100" dirty="0" err="1">
                          <a:solidFill>
                            <a:sysClr val="windowText" lastClr="000000"/>
                          </a:solidFill>
                          <a:effectLst/>
                          <a:latin typeface="Arial Narrow" panose="020B0606020202030204" pitchFamily="34" charset="0"/>
                        </a:rPr>
                        <a:t>kV</a:t>
                      </a:r>
                      <a:r>
                        <a:rPr lang="es-ES" sz="1100" dirty="0">
                          <a:solidFill>
                            <a:sysClr val="windowText" lastClr="000000"/>
                          </a:solidFill>
                          <a:effectLst/>
                          <a:latin typeface="Arial Narrow" panose="020B0606020202030204" pitchFamily="34" charset="0"/>
                        </a:rPr>
                        <a:t> a SET Montalvo, SET San José</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dirty="0" smtClean="0">
                          <a:solidFill>
                            <a:sysClr val="windowText" lastClr="000000"/>
                          </a:solidFill>
                          <a:effectLst/>
                          <a:latin typeface="Arial Narrow" panose="020B0606020202030204" pitchFamily="34" charset="0"/>
                        </a:rPr>
                        <a:t>21 429</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dirty="0" err="1">
                          <a:solidFill>
                            <a:sysClr val="windowText" lastClr="000000"/>
                          </a:solidFill>
                          <a:effectLst/>
                          <a:latin typeface="Arial Narrow" panose="020B0606020202030204" pitchFamily="34" charset="0"/>
                        </a:rPr>
                        <a:t>Samay</a:t>
                      </a:r>
                      <a:r>
                        <a:rPr lang="es-PE" sz="1100" dirty="0">
                          <a:solidFill>
                            <a:sysClr val="windowText" lastClr="000000"/>
                          </a:solidFill>
                          <a:effectLst/>
                          <a:latin typeface="Arial Narrow" panose="020B0606020202030204" pitchFamily="34" charset="0"/>
                        </a:rPr>
                        <a:t> I S.A.</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22435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80503775"/>
              </p:ext>
            </p:extLst>
          </p:nvPr>
        </p:nvGraphicFramePr>
        <p:xfrm>
          <a:off x="2123728" y="4149080"/>
          <a:ext cx="5314950" cy="838200"/>
        </p:xfrm>
        <a:graphic>
          <a:graphicData uri="http://schemas.openxmlformats.org/drawingml/2006/table">
            <a:tbl>
              <a:tblPr firstRow="1" firstCol="1" bandRow="1">
                <a:tableStyleId>{5C22544A-7EE6-4342-B048-85BDC9FD1C3A}</a:tableStyleId>
              </a:tblPr>
              <a:tblGrid>
                <a:gridCol w="991946">
                  <a:extLst>
                    <a:ext uri="{9D8B030D-6E8A-4147-A177-3AD203B41FA5}">
                      <a16:colId xmlns:a16="http://schemas.microsoft.com/office/drawing/2014/main" val="1800405069"/>
                    </a:ext>
                  </a:extLst>
                </a:gridCol>
                <a:gridCol w="2072856">
                  <a:extLst>
                    <a:ext uri="{9D8B030D-6E8A-4147-A177-3AD203B41FA5}">
                      <a16:colId xmlns:a16="http://schemas.microsoft.com/office/drawing/2014/main" val="165007163"/>
                    </a:ext>
                  </a:extLst>
                </a:gridCol>
                <a:gridCol w="988769">
                  <a:extLst>
                    <a:ext uri="{9D8B030D-6E8A-4147-A177-3AD203B41FA5}">
                      <a16:colId xmlns:a16="http://schemas.microsoft.com/office/drawing/2014/main" val="2573726306"/>
                    </a:ext>
                  </a:extLst>
                </a:gridCol>
                <a:gridCol w="1261379">
                  <a:extLst>
                    <a:ext uri="{9D8B030D-6E8A-4147-A177-3AD203B41FA5}">
                      <a16:colId xmlns:a16="http://schemas.microsoft.com/office/drawing/2014/main" val="3723708768"/>
                    </a:ext>
                  </a:extLst>
                </a:gridCol>
              </a:tblGrid>
              <a:tr h="0">
                <a:tc>
                  <a:txBody>
                    <a:bodyPr/>
                    <a:lstStyle/>
                    <a:p>
                      <a:pPr algn="ctr">
                        <a:spcAft>
                          <a:spcPts val="0"/>
                        </a:spcAft>
                        <a:tabLst>
                          <a:tab pos="-457200" algn="l"/>
                        </a:tabLst>
                      </a:pPr>
                      <a:r>
                        <a:rPr lang="es-ES" sz="1100">
                          <a:solidFill>
                            <a:sysClr val="windowText" lastClr="000000"/>
                          </a:solidFill>
                          <a:effectLst/>
                          <a:latin typeface="Arial Narrow" panose="020B0606020202030204" pitchFamily="34" charset="0"/>
                        </a:rPr>
                        <a:t>Titular </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ES" sz="1100">
                          <a:solidFill>
                            <a:sysClr val="windowText" lastClr="000000"/>
                          </a:solidFill>
                          <a:effectLst/>
                          <a:latin typeface="Arial Narrow" panose="020B0606020202030204" pitchFamily="34" charset="0"/>
                        </a:rPr>
                        <a:t>Elemento</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Peaje</a:t>
                      </a:r>
                    </a:p>
                    <a:p>
                      <a:pPr algn="ctr">
                        <a:spcAft>
                          <a:spcPts val="0"/>
                        </a:spcAft>
                        <a:tabLst>
                          <a:tab pos="-457200" algn="l"/>
                        </a:tabLst>
                      </a:pPr>
                      <a:r>
                        <a:rPr lang="es-PE" sz="1100">
                          <a:solidFill>
                            <a:sysClr val="windowText" lastClr="000000"/>
                          </a:solidFill>
                          <a:effectLst/>
                          <a:latin typeface="Arial Narrow" panose="020B0606020202030204" pitchFamily="34" charset="0"/>
                        </a:rPr>
                        <a:t>Ctm. S//kWh</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Lst>
                      </a:pPr>
                      <a:r>
                        <a:rPr lang="es-PE" sz="1100">
                          <a:solidFill>
                            <a:sysClr val="windowText" lastClr="000000"/>
                          </a:solidFill>
                          <a:effectLst/>
                          <a:latin typeface="Arial Narrow" panose="020B0606020202030204" pitchFamily="34" charset="0"/>
                        </a:rPr>
                        <a:t>Responsable de Pago</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312401"/>
                  </a:ext>
                </a:extLst>
              </a:tr>
              <a:tr h="436880">
                <a:tc>
                  <a:txBody>
                    <a:bodyPr/>
                    <a:lstStyle/>
                    <a:p>
                      <a:pPr algn="ctr">
                        <a:spcAft>
                          <a:spcPts val="0"/>
                        </a:spcAft>
                        <a:tabLst>
                          <a:tab pos="-457200" algn="l"/>
                          <a:tab pos="449580" algn="l"/>
                        </a:tabLst>
                      </a:pPr>
                      <a:r>
                        <a:rPr lang="es-ES" sz="1100">
                          <a:solidFill>
                            <a:sysClr val="windowText" lastClr="000000"/>
                          </a:solidFill>
                          <a:effectLst/>
                          <a:latin typeface="Arial Narrow" panose="020B0606020202030204" pitchFamily="34" charset="0"/>
                        </a:rPr>
                        <a:t>Sociedad Minera Cerro Verde S.A.A.</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 pos="449580" algn="l"/>
                        </a:tabLst>
                      </a:pPr>
                      <a:r>
                        <a:rPr lang="es-ES" sz="1100">
                          <a:solidFill>
                            <a:sysClr val="windowText" lastClr="000000"/>
                          </a:solidFill>
                          <a:effectLst/>
                          <a:latin typeface="Arial Narrow" panose="020B0606020202030204" pitchFamily="34" charset="0"/>
                        </a:rPr>
                        <a:t>Dos Celdas de Línea de 500 kV en la SET San José</a:t>
                      </a:r>
                      <a:endParaRPr lang="es-PE" sz="110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 pos="449580" algn="l"/>
                        </a:tabLst>
                      </a:pPr>
                      <a:r>
                        <a:rPr lang="es-ES" sz="1100" dirty="0" smtClean="0">
                          <a:solidFill>
                            <a:sysClr val="windowText" lastClr="000000"/>
                          </a:solidFill>
                          <a:effectLst/>
                          <a:latin typeface="Arial Narrow" panose="020B0606020202030204" pitchFamily="34" charset="0"/>
                        </a:rPr>
                        <a:t>0,0315</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tabLst>
                          <a:tab pos="-457200" algn="l"/>
                          <a:tab pos="449580" algn="l"/>
                        </a:tabLst>
                      </a:pPr>
                      <a:r>
                        <a:rPr lang="es-ES" sz="1100" dirty="0">
                          <a:solidFill>
                            <a:sysClr val="windowText" lastClr="000000"/>
                          </a:solidFill>
                          <a:effectLst/>
                          <a:latin typeface="Arial Narrow" panose="020B0606020202030204" pitchFamily="34" charset="0"/>
                        </a:rPr>
                        <a:t>Sociedad Minera Cerro Verde S.A.A.</a:t>
                      </a:r>
                      <a:endParaRPr lang="es-PE" sz="1100" dirty="0">
                        <a:solidFill>
                          <a:sysClr val="windowText" lastClr="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36484"/>
                  </a:ext>
                </a:extLst>
              </a:tr>
            </a:tbl>
          </a:graphicData>
        </a:graphic>
      </p:graphicFrame>
      <p:sp>
        <p:nvSpPr>
          <p:cNvPr id="6" name="Rectángulo 5"/>
          <p:cNvSpPr/>
          <p:nvPr/>
        </p:nvSpPr>
        <p:spPr>
          <a:xfrm>
            <a:off x="2123728" y="5122004"/>
            <a:ext cx="5314949" cy="600164"/>
          </a:xfrm>
          <a:prstGeom prst="rect">
            <a:avLst/>
          </a:prstGeom>
        </p:spPr>
        <p:txBody>
          <a:bodyPr wrap="square">
            <a:spAutoFit/>
          </a:bodyPr>
          <a:lstStyle/>
          <a:p>
            <a:pPr algn="just"/>
            <a:r>
              <a:rPr lang="es-ES" sz="1100" dirty="0">
                <a:latin typeface="Arial Narrow" panose="020B0606020202030204" pitchFamily="34" charset="0"/>
                <a:ea typeface="Times New Roman" panose="02020603050405020304" pitchFamily="18" charset="0"/>
                <a:cs typeface="Times New Roman" panose="02020603050405020304" pitchFamily="18" charset="0"/>
              </a:rPr>
              <a:t>(*) Los valores se aplican sólo si SMCV transfiere las instalaciones de la SET San José a otro titular de transmisión y/o no existe contrato por el servicio de transmisión entre el titular de la instalación y la minera Cerro Verde</a:t>
            </a:r>
            <a:endParaRPr lang="es-PE" sz="1100" dirty="0">
              <a:latin typeface="Arial Narrow" panose="020B0606020202030204" pitchFamily="34" charset="0"/>
            </a:endParaRPr>
          </a:p>
        </p:txBody>
      </p:sp>
      <p:sp>
        <p:nvSpPr>
          <p:cNvPr id="7" name="Rectángulo 6"/>
          <p:cNvSpPr/>
          <p:nvPr/>
        </p:nvSpPr>
        <p:spPr>
          <a:xfrm>
            <a:off x="2430016" y="3138264"/>
            <a:ext cx="4572000" cy="261610"/>
          </a:xfrm>
          <a:prstGeom prst="rect">
            <a:avLst/>
          </a:prstGeom>
        </p:spPr>
        <p:txBody>
          <a:bodyPr wrap="square">
            <a:spAutoFit/>
          </a:bodyPr>
          <a:lstStyle/>
          <a:p>
            <a:pPr algn="just"/>
            <a:r>
              <a:rPr lang="es-PE" sz="1100" dirty="0">
                <a:latin typeface="Arial Narrow" panose="020B0606020202030204" pitchFamily="34" charset="0"/>
                <a:ea typeface="Times New Roman" panose="02020603050405020304" pitchFamily="18" charset="0"/>
                <a:cs typeface="Times New Roman" panose="02020603050405020304" pitchFamily="18" charset="0"/>
              </a:rPr>
              <a:t>(*) Para las compensaciones mensuales no aplica fórmula de actualización</a:t>
            </a:r>
          </a:p>
        </p:txBody>
      </p:sp>
      <p:sp>
        <p:nvSpPr>
          <p:cNvPr id="8" name="3 Rectángulo"/>
          <p:cNvSpPr/>
          <p:nvPr/>
        </p:nvSpPr>
        <p:spPr>
          <a:xfrm>
            <a:off x="1907704" y="354142"/>
            <a:ext cx="5328592" cy="430887"/>
          </a:xfrm>
          <a:prstGeom prst="rect">
            <a:avLst/>
          </a:prstGeom>
        </p:spPr>
        <p:txBody>
          <a:bodyPr wrap="square">
            <a:spAutoFit/>
          </a:bodyPr>
          <a:lstStyle/>
          <a:p>
            <a:pPr algn="ctr"/>
            <a:r>
              <a:rPr lang="es-PE" altLang="es-PE" sz="2200" b="1" dirty="0" smtClean="0">
                <a:solidFill>
                  <a:schemeClr val="bg1"/>
                </a:solidFill>
                <a:latin typeface="Arial" panose="020B0604020202020204" pitchFamily="34" charset="0"/>
                <a:cs typeface="Arial" panose="020B0604020202020204" pitchFamily="34" charset="0"/>
              </a:rPr>
              <a:t>Resultados (3 de 3)</a:t>
            </a:r>
            <a:endParaRPr lang="es-PE" altLang="es-PE"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978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 CuadroTexto"/>
          <p:cNvSpPr txBox="1">
            <a:spLocks noChangeArrowheads="1"/>
          </p:cNvSpPr>
          <p:nvPr/>
        </p:nvSpPr>
        <p:spPr bwMode="auto">
          <a:xfrm>
            <a:off x="5000625" y="4000500"/>
            <a:ext cx="4000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s-PE" sz="4800">
                <a:latin typeface="Arial Narrow" panose="020B0606020202030204" pitchFamily="34" charset="0"/>
              </a:rPr>
              <a:t>V. Publicación en la Página Web</a:t>
            </a:r>
            <a:endParaRPr lang="es-ES_tradnl" altLang="es-PE" sz="1600">
              <a:latin typeface="Arial Narrow" panose="020B0606020202030204" pitchFamily="34" charset="0"/>
            </a:endParaRPr>
          </a:p>
        </p:txBody>
      </p:sp>
      <p:pic>
        <p:nvPicPr>
          <p:cNvPr id="6" name="Picture 2" descr="C:\Documents and Settings\rmitma\Mis documentos\Mis imágenes\Galería multimedia de Microsoft\j0185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rmitma\Mis documentos\Mis imágenes\Galería multimedia de Microsoft\j0178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rmitma\Mis documentos\Mis imágenes\Galería multimedia de Microsoft\j01785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53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971600" y="1052736"/>
            <a:ext cx="7200800" cy="5117924"/>
          </a:xfrm>
          <a:prstGeom prst="rect">
            <a:avLst/>
          </a:prstGeom>
        </p:spPr>
      </p:pic>
      <p:sp>
        <p:nvSpPr>
          <p:cNvPr id="12" name="Rectangle 6"/>
          <p:cNvSpPr>
            <a:spLocks noChangeArrowheads="1"/>
          </p:cNvSpPr>
          <p:nvPr/>
        </p:nvSpPr>
        <p:spPr bwMode="auto">
          <a:xfrm>
            <a:off x="3203848" y="5445224"/>
            <a:ext cx="4824536" cy="431800"/>
          </a:xfrm>
          <a:prstGeom prst="rect">
            <a:avLst/>
          </a:prstGeom>
          <a:noFill/>
          <a:ln w="317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PE" sz="1600"/>
          </a:p>
        </p:txBody>
      </p:sp>
    </p:spTree>
    <p:extLst>
      <p:ext uri="{BB962C8B-B14F-4D97-AF65-F5344CB8AC3E}">
        <p14:creationId xmlns:p14="http://schemas.microsoft.com/office/powerpoint/2010/main" val="4164287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CuadroTexto"/>
          <p:cNvSpPr txBox="1">
            <a:spLocks noChangeArrowheads="1"/>
          </p:cNvSpPr>
          <p:nvPr/>
        </p:nvSpPr>
        <p:spPr bwMode="auto">
          <a:xfrm>
            <a:off x="5000625" y="4000500"/>
            <a:ext cx="400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6302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_tradnl" altLang="es-PE" sz="4800" dirty="0">
                <a:latin typeface="Arial Narrow" panose="020B0606020202030204" pitchFamily="34" charset="0"/>
              </a:rPr>
              <a:t>II. </a:t>
            </a:r>
            <a:r>
              <a:rPr lang="es-ES_tradnl" altLang="es-PE" sz="4800" dirty="0" smtClean="0">
                <a:latin typeface="Arial Narrow" panose="020B0606020202030204" pitchFamily="34" charset="0"/>
              </a:rPr>
              <a:t>Aspectos Regulatorios</a:t>
            </a:r>
            <a:endParaRPr lang="es-ES_tradnl" altLang="es-PE" sz="1600" dirty="0">
              <a:latin typeface="Arial Narrow" panose="020B0606020202030204" pitchFamily="34" charset="0"/>
            </a:endParaRPr>
          </a:p>
        </p:txBody>
      </p:sp>
      <p:pic>
        <p:nvPicPr>
          <p:cNvPr id="5" name="Picture 2" descr="C:\Documents and Settings\rmitma\Mis documentos\Mis imágenes\Galería multimedia de Microsoft\j0185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rmitma\Mis documentos\Mis imágenes\Galería multimedia de Microsoft\j0178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rmitma\Mis documentos\Mis imágenes\Galería multimedia de Microsoft\j01785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88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60648"/>
            <a:ext cx="9144000" cy="523220"/>
          </a:xfrm>
          <a:prstGeom prst="rect">
            <a:avLst/>
          </a:prstGeom>
        </p:spPr>
        <p:txBody>
          <a:bodyPr wrap="square">
            <a:spAutoFit/>
          </a:bodyPr>
          <a:lstStyle/>
          <a:p>
            <a:pPr algn="ctr"/>
            <a:r>
              <a:rPr lang="es-MX" altLang="es-PE" sz="2800" b="1" dirty="0">
                <a:solidFill>
                  <a:schemeClr val="bg1"/>
                </a:solidFill>
                <a:latin typeface="Arial" panose="020B0604020202020204" pitchFamily="34" charset="0"/>
                <a:cs typeface="Arial" panose="020B0604020202020204" pitchFamily="34" charset="0"/>
              </a:rPr>
              <a:t>Marco Legal</a:t>
            </a:r>
          </a:p>
        </p:txBody>
      </p:sp>
      <p:sp>
        <p:nvSpPr>
          <p:cNvPr id="4" name="Rectángulo 3"/>
          <p:cNvSpPr/>
          <p:nvPr/>
        </p:nvSpPr>
        <p:spPr>
          <a:xfrm>
            <a:off x="179512" y="965621"/>
            <a:ext cx="8640960" cy="5509200"/>
          </a:xfrm>
          <a:prstGeom prst="rect">
            <a:avLst/>
          </a:prstGeom>
        </p:spPr>
        <p:txBody>
          <a:bodyPr wrap="square">
            <a:spAutoFit/>
          </a:bodyPr>
          <a:lstStyle/>
          <a:p>
            <a:pPr marL="342900" indent="-342900" algn="just">
              <a:buFont typeface="Arial" panose="020B0604020202020204" pitchFamily="34" charset="0"/>
              <a:buChar char="•"/>
              <a:defRPr/>
            </a:pPr>
            <a:r>
              <a:rPr lang="es-PE" sz="2200" dirty="0">
                <a:latin typeface="Arial" panose="020B0604020202020204" pitchFamily="34" charset="0"/>
                <a:ea typeface="Times New Roman" panose="02020603050405020304" pitchFamily="18" charset="0"/>
                <a:cs typeface="Arial" panose="020B0604020202020204" pitchFamily="34" charset="0"/>
              </a:rPr>
              <a:t>En el Artículo 139 del Reglamento de la Ley de Concesiones Eléctricas, se ha dispuesto que los cargos que correspondan asumir a terceros por instalaciones construidas por acuerdo de partes, </a:t>
            </a:r>
            <a:r>
              <a:rPr lang="es-PE" sz="2200" u="sng" dirty="0">
                <a:latin typeface="Arial" panose="020B0604020202020204" pitchFamily="34" charset="0"/>
                <a:ea typeface="Times New Roman" panose="02020603050405020304" pitchFamily="18" charset="0"/>
                <a:cs typeface="Arial" panose="020B0604020202020204" pitchFamily="34" charset="0"/>
              </a:rPr>
              <a:t>serán determinados por Osinergmin a solicitud de los interesados</a:t>
            </a:r>
            <a:r>
              <a:rPr lang="es-PE" sz="22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defRPr/>
            </a:pPr>
            <a:endParaRPr lang="es-PE" sz="22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defRPr/>
            </a:pPr>
            <a:r>
              <a:rPr lang="es-PE" sz="2200" dirty="0">
                <a:latin typeface="Arial" panose="020B0604020202020204" pitchFamily="34" charset="0"/>
                <a:ea typeface="Times New Roman" panose="02020603050405020304" pitchFamily="18" charset="0"/>
                <a:cs typeface="Arial" panose="020B0604020202020204" pitchFamily="34" charset="0"/>
              </a:rPr>
              <a:t>Para cumplir con estos aspectos regulatorios, con la Resolución N° 217-2013-OS/CD se aprobaron los criterios, metodología y formatos para la presentación del estudio que sustente la propuesta de regulación de los SST y SCT (“NORMA TARIFAS”). Además, con Resolución N° 383-2008-OS/CD se aprobó el “Procedimiento para la Asignación de Responsabilidad de Pago de los SST y SCT” (“NORMA ASIGNACIÓN”) dentro del cual está comprendido el proceso de determinación del porcentaje de pago asignado a la generación y demanda y el monto de la compensación por el uso de los SCT.</a:t>
            </a:r>
          </a:p>
        </p:txBody>
      </p:sp>
    </p:spTree>
    <p:extLst>
      <p:ext uri="{BB962C8B-B14F-4D97-AF65-F5344CB8AC3E}">
        <p14:creationId xmlns:p14="http://schemas.microsoft.com/office/powerpoint/2010/main" val="1322642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32656"/>
            <a:ext cx="9144000" cy="415498"/>
          </a:xfrm>
          <a:prstGeom prst="rect">
            <a:avLst/>
          </a:prstGeom>
        </p:spPr>
        <p:txBody>
          <a:bodyPr wrap="square">
            <a:spAutoFit/>
          </a:bodyPr>
          <a:lstStyle/>
          <a:p>
            <a:pPr algn="ctr"/>
            <a:r>
              <a:rPr lang="es-PE" altLang="es-PE" sz="2100" b="1" dirty="0">
                <a:solidFill>
                  <a:schemeClr val="bg1"/>
                </a:solidFill>
                <a:latin typeface="Arial" panose="020B0604020202020204" pitchFamily="34" charset="0"/>
                <a:cs typeface="Arial" panose="020B0604020202020204" pitchFamily="34" charset="0"/>
              </a:rPr>
              <a:t>Pirámide Jerárquica del Nuevo Marco Regulatorio de la Transmisión</a:t>
            </a:r>
          </a:p>
        </p:txBody>
      </p:sp>
      <p:sp>
        <p:nvSpPr>
          <p:cNvPr id="6" name="Freeform 2"/>
          <p:cNvSpPr>
            <a:spLocks/>
          </p:cNvSpPr>
          <p:nvPr/>
        </p:nvSpPr>
        <p:spPr bwMode="auto">
          <a:xfrm>
            <a:off x="3148013" y="2386359"/>
            <a:ext cx="2563812" cy="650875"/>
          </a:xfrm>
          <a:custGeom>
            <a:avLst/>
            <a:gdLst>
              <a:gd name="T0" fmla="*/ 2147483646 w 1680"/>
              <a:gd name="T1" fmla="*/ 2147483646 h 486"/>
              <a:gd name="T2" fmla="*/ 2147483646 w 1680"/>
              <a:gd name="T3" fmla="*/ 0 h 486"/>
              <a:gd name="T4" fmla="*/ 2147483646 w 1680"/>
              <a:gd name="T5" fmla="*/ 2147483646 h 486"/>
              <a:gd name="T6" fmla="*/ 0 w 1680"/>
              <a:gd name="T7" fmla="*/ 2147483646 h 486"/>
              <a:gd name="T8" fmla="*/ 2147483646 w 1680"/>
              <a:gd name="T9" fmla="*/ 2147483646 h 486"/>
              <a:gd name="T10" fmla="*/ 0 60000 65536"/>
              <a:gd name="T11" fmla="*/ 0 60000 65536"/>
              <a:gd name="T12" fmla="*/ 0 60000 65536"/>
              <a:gd name="T13" fmla="*/ 0 60000 65536"/>
              <a:gd name="T14" fmla="*/ 0 60000 65536"/>
              <a:gd name="T15" fmla="*/ 0 w 1680"/>
              <a:gd name="T16" fmla="*/ 0 h 486"/>
              <a:gd name="T17" fmla="*/ 1680 w 1680"/>
              <a:gd name="T18" fmla="*/ 486 h 486"/>
            </a:gdLst>
            <a:ahLst/>
            <a:cxnLst>
              <a:cxn ang="T10">
                <a:pos x="T0" y="T1"/>
              </a:cxn>
              <a:cxn ang="T11">
                <a:pos x="T2" y="T3"/>
              </a:cxn>
              <a:cxn ang="T12">
                <a:pos x="T4" y="T5"/>
              </a:cxn>
              <a:cxn ang="T13">
                <a:pos x="T6" y="T7"/>
              </a:cxn>
              <a:cxn ang="T14">
                <a:pos x="T8" y="T9"/>
              </a:cxn>
            </a:cxnLst>
            <a:rect l="T15" t="T16" r="T17" b="T18"/>
            <a:pathLst>
              <a:path w="1680" h="486">
                <a:moveTo>
                  <a:pt x="336" y="4"/>
                </a:moveTo>
                <a:lnTo>
                  <a:pt x="1326" y="0"/>
                </a:lnTo>
                <a:lnTo>
                  <a:pt x="1680" y="486"/>
                </a:lnTo>
                <a:lnTo>
                  <a:pt x="0" y="486"/>
                </a:lnTo>
                <a:lnTo>
                  <a:pt x="336" y="4"/>
                </a:lnTo>
                <a:close/>
              </a:path>
            </a:pathLst>
          </a:custGeom>
          <a:solidFill>
            <a:srgbClr val="FFFF99"/>
          </a:solidFill>
          <a:ln w="9525">
            <a:solidFill>
              <a:schemeClr val="tx1"/>
            </a:solidFill>
            <a:round/>
            <a:headEnd/>
            <a:tailEnd/>
          </a:ln>
        </p:spPr>
        <p:txBody>
          <a:bodyPr wrap="none" anchor="ctr"/>
          <a:lstStyle/>
          <a:p>
            <a:endParaRPr lang="es-PE"/>
          </a:p>
        </p:txBody>
      </p:sp>
      <p:sp>
        <p:nvSpPr>
          <p:cNvPr id="7" name="AutoShape 4"/>
          <p:cNvSpPr>
            <a:spLocks noChangeArrowheads="1"/>
          </p:cNvSpPr>
          <p:nvPr/>
        </p:nvSpPr>
        <p:spPr bwMode="auto">
          <a:xfrm>
            <a:off x="3698875" y="1437034"/>
            <a:ext cx="1454150" cy="911225"/>
          </a:xfrm>
          <a:prstGeom prst="triangle">
            <a:avLst>
              <a:gd name="adj" fmla="val 50000"/>
            </a:avLst>
          </a:prstGeom>
          <a:solidFill>
            <a:srgbClr val="FFFF99"/>
          </a:solidFill>
          <a:ln w="1270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altLang="es-PE" sz="1600" b="1">
                <a:latin typeface="Arial Narrow" panose="020B0606020202030204" pitchFamily="34" charset="0"/>
              </a:rPr>
              <a:t>Ley 28832</a:t>
            </a:r>
          </a:p>
          <a:p>
            <a:pPr algn="ctr" eaLnBrk="1" hangingPunct="1">
              <a:spcBef>
                <a:spcPct val="0"/>
              </a:spcBef>
              <a:buFontTx/>
              <a:buNone/>
            </a:pPr>
            <a:r>
              <a:rPr lang="es-PE" altLang="es-PE" sz="1600" b="1">
                <a:latin typeface="Arial Narrow" panose="020B0606020202030204" pitchFamily="34" charset="0"/>
              </a:rPr>
              <a:t>y LCE</a:t>
            </a:r>
          </a:p>
        </p:txBody>
      </p:sp>
      <p:sp>
        <p:nvSpPr>
          <p:cNvPr id="8" name="Freeform 5"/>
          <p:cNvSpPr>
            <a:spLocks/>
          </p:cNvSpPr>
          <p:nvPr/>
        </p:nvSpPr>
        <p:spPr bwMode="auto">
          <a:xfrm>
            <a:off x="2555875" y="3116609"/>
            <a:ext cx="3810000" cy="747713"/>
          </a:xfrm>
          <a:custGeom>
            <a:avLst/>
            <a:gdLst>
              <a:gd name="T0" fmla="*/ 2147483646 w 2496"/>
              <a:gd name="T1" fmla="*/ 0 h 558"/>
              <a:gd name="T2" fmla="*/ 2147483646 w 2496"/>
              <a:gd name="T3" fmla="*/ 2147483646 h 558"/>
              <a:gd name="T4" fmla="*/ 2147483646 w 2496"/>
              <a:gd name="T5" fmla="*/ 2147483646 h 558"/>
              <a:gd name="T6" fmla="*/ 0 w 2496"/>
              <a:gd name="T7" fmla="*/ 2147483646 h 558"/>
              <a:gd name="T8" fmla="*/ 2147483646 w 2496"/>
              <a:gd name="T9" fmla="*/ 0 h 558"/>
              <a:gd name="T10" fmla="*/ 0 60000 65536"/>
              <a:gd name="T11" fmla="*/ 0 60000 65536"/>
              <a:gd name="T12" fmla="*/ 0 60000 65536"/>
              <a:gd name="T13" fmla="*/ 0 60000 65536"/>
              <a:gd name="T14" fmla="*/ 0 60000 65536"/>
              <a:gd name="T15" fmla="*/ 0 w 2496"/>
              <a:gd name="T16" fmla="*/ 0 h 558"/>
              <a:gd name="T17" fmla="*/ 2496 w 2496"/>
              <a:gd name="T18" fmla="*/ 558 h 558"/>
            </a:gdLst>
            <a:ahLst/>
            <a:cxnLst>
              <a:cxn ang="T10">
                <a:pos x="T0" y="T1"/>
              </a:cxn>
              <a:cxn ang="T11">
                <a:pos x="T2" y="T3"/>
              </a:cxn>
              <a:cxn ang="T12">
                <a:pos x="T4" y="T5"/>
              </a:cxn>
              <a:cxn ang="T13">
                <a:pos x="T6" y="T7"/>
              </a:cxn>
              <a:cxn ang="T14">
                <a:pos x="T8" y="T9"/>
              </a:cxn>
            </a:cxnLst>
            <a:rect l="T15" t="T16" r="T17" b="T18"/>
            <a:pathLst>
              <a:path w="2496" h="558">
                <a:moveTo>
                  <a:pt x="360" y="0"/>
                </a:moveTo>
                <a:lnTo>
                  <a:pt x="2106" y="6"/>
                </a:lnTo>
                <a:lnTo>
                  <a:pt x="2496" y="558"/>
                </a:lnTo>
                <a:lnTo>
                  <a:pt x="0" y="540"/>
                </a:lnTo>
                <a:lnTo>
                  <a:pt x="360" y="0"/>
                </a:lnTo>
                <a:close/>
              </a:path>
            </a:pathLst>
          </a:custGeom>
          <a:solidFill>
            <a:srgbClr val="FFFF99"/>
          </a:solidFill>
          <a:ln w="9525">
            <a:solidFill>
              <a:schemeClr val="tx1"/>
            </a:solidFill>
            <a:round/>
            <a:headEnd/>
            <a:tailEnd/>
          </a:ln>
        </p:spPr>
        <p:txBody>
          <a:bodyPr wrap="none" anchor="ctr"/>
          <a:lstStyle/>
          <a:p>
            <a:endParaRPr lang="es-PE"/>
          </a:p>
        </p:txBody>
      </p:sp>
      <p:sp>
        <p:nvSpPr>
          <p:cNvPr id="9" name="Text Box 6"/>
          <p:cNvSpPr txBox="1">
            <a:spLocks noChangeArrowheads="1"/>
          </p:cNvSpPr>
          <p:nvPr/>
        </p:nvSpPr>
        <p:spPr bwMode="auto">
          <a:xfrm>
            <a:off x="2700338" y="2473672"/>
            <a:ext cx="3462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PE" altLang="es-PE" sz="1400" b="1">
                <a:latin typeface="Arial Narrow" panose="020B0606020202030204" pitchFamily="34" charset="0"/>
              </a:rPr>
              <a:t>Reglamento de Transmisión (D.S. 027-2007)</a:t>
            </a:r>
          </a:p>
          <a:p>
            <a:pPr algn="ctr" eaLnBrk="1" hangingPunct="1">
              <a:lnSpc>
                <a:spcPct val="50000"/>
              </a:lnSpc>
              <a:spcBef>
                <a:spcPct val="50000"/>
              </a:spcBef>
              <a:buFontTx/>
              <a:buNone/>
            </a:pPr>
            <a:r>
              <a:rPr lang="es-PE" altLang="es-PE" sz="1400" b="1">
                <a:latin typeface="Arial Narrow" panose="020B0606020202030204" pitchFamily="34" charset="0"/>
              </a:rPr>
              <a:t>Reglamento de la LCE</a:t>
            </a:r>
          </a:p>
        </p:txBody>
      </p:sp>
      <p:sp>
        <p:nvSpPr>
          <p:cNvPr id="10" name="Text Box 7"/>
          <p:cNvSpPr txBox="1">
            <a:spLocks noChangeArrowheads="1"/>
          </p:cNvSpPr>
          <p:nvPr/>
        </p:nvSpPr>
        <p:spPr bwMode="auto">
          <a:xfrm>
            <a:off x="2830513" y="3224559"/>
            <a:ext cx="32543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PE" altLang="es-PE" sz="1300" b="1">
                <a:latin typeface="Arial Narrow" panose="020B0606020202030204" pitchFamily="34" charset="0"/>
              </a:rPr>
              <a:t>Norma Tarifas SST-SCT</a:t>
            </a:r>
          </a:p>
          <a:p>
            <a:pPr algn="ctr" eaLnBrk="1" hangingPunct="1">
              <a:spcBef>
                <a:spcPct val="50000"/>
              </a:spcBef>
              <a:buFontTx/>
              <a:buNone/>
            </a:pPr>
            <a:r>
              <a:rPr lang="es-PE" altLang="es-PE" sz="1300" b="1">
                <a:latin typeface="Arial Narrow" panose="020B0606020202030204" pitchFamily="34" charset="0"/>
              </a:rPr>
              <a:t>Resolución N° 217-2013-OS/CD</a:t>
            </a:r>
          </a:p>
        </p:txBody>
      </p:sp>
      <p:sp>
        <p:nvSpPr>
          <p:cNvPr id="11" name="Freeform 8"/>
          <p:cNvSpPr>
            <a:spLocks/>
          </p:cNvSpPr>
          <p:nvPr/>
        </p:nvSpPr>
        <p:spPr bwMode="auto">
          <a:xfrm>
            <a:off x="895350" y="3932584"/>
            <a:ext cx="7061200" cy="1944688"/>
          </a:xfrm>
          <a:custGeom>
            <a:avLst/>
            <a:gdLst>
              <a:gd name="T0" fmla="*/ 2147483646 w 4626"/>
              <a:gd name="T1" fmla="*/ 0 h 1452"/>
              <a:gd name="T2" fmla="*/ 2147483646 w 4626"/>
              <a:gd name="T3" fmla="*/ 0 h 1452"/>
              <a:gd name="T4" fmla="*/ 2147483646 w 4626"/>
              <a:gd name="T5" fmla="*/ 2147483646 h 1452"/>
              <a:gd name="T6" fmla="*/ 0 w 4626"/>
              <a:gd name="T7" fmla="*/ 2147483646 h 1452"/>
              <a:gd name="T8" fmla="*/ 2147483646 w 4626"/>
              <a:gd name="T9" fmla="*/ 0 h 1452"/>
              <a:gd name="T10" fmla="*/ 0 60000 65536"/>
              <a:gd name="T11" fmla="*/ 0 60000 65536"/>
              <a:gd name="T12" fmla="*/ 0 60000 65536"/>
              <a:gd name="T13" fmla="*/ 0 60000 65536"/>
              <a:gd name="T14" fmla="*/ 0 60000 65536"/>
              <a:gd name="T15" fmla="*/ 0 w 4626"/>
              <a:gd name="T16" fmla="*/ 0 h 1452"/>
              <a:gd name="T17" fmla="*/ 4626 w 4626"/>
              <a:gd name="T18" fmla="*/ 1452 h 1452"/>
            </a:gdLst>
            <a:ahLst/>
            <a:cxnLst>
              <a:cxn ang="T10">
                <a:pos x="T0" y="T1"/>
              </a:cxn>
              <a:cxn ang="T11">
                <a:pos x="T2" y="T3"/>
              </a:cxn>
              <a:cxn ang="T12">
                <a:pos x="T4" y="T5"/>
              </a:cxn>
              <a:cxn ang="T13">
                <a:pos x="T6" y="T7"/>
              </a:cxn>
              <a:cxn ang="T14">
                <a:pos x="T8" y="T9"/>
              </a:cxn>
            </a:cxnLst>
            <a:rect l="T15" t="T16" r="T17" b="T18"/>
            <a:pathLst>
              <a:path w="4626" h="1452">
                <a:moveTo>
                  <a:pt x="1045" y="0"/>
                </a:moveTo>
                <a:lnTo>
                  <a:pt x="3588" y="0"/>
                </a:lnTo>
                <a:lnTo>
                  <a:pt x="4626" y="1452"/>
                </a:lnTo>
                <a:lnTo>
                  <a:pt x="0" y="1440"/>
                </a:lnTo>
                <a:lnTo>
                  <a:pt x="1045" y="0"/>
                </a:lnTo>
                <a:close/>
              </a:path>
            </a:pathLst>
          </a:custGeom>
          <a:solidFill>
            <a:srgbClr val="FFFF99"/>
          </a:solidFill>
          <a:ln w="9525">
            <a:solidFill>
              <a:schemeClr val="tx1"/>
            </a:solidFill>
            <a:round/>
            <a:headEnd/>
            <a:tailEnd/>
          </a:ln>
        </p:spPr>
        <p:txBody>
          <a:bodyPr wrap="none" anchor="ctr"/>
          <a:lstStyle/>
          <a:p>
            <a:endParaRPr lang="es-PE"/>
          </a:p>
        </p:txBody>
      </p:sp>
      <p:sp>
        <p:nvSpPr>
          <p:cNvPr id="12" name="Text Box 9"/>
          <p:cNvSpPr txBox="1">
            <a:spLocks noChangeArrowheads="1"/>
          </p:cNvSpPr>
          <p:nvPr/>
        </p:nvSpPr>
        <p:spPr bwMode="auto">
          <a:xfrm>
            <a:off x="1143000" y="3957984"/>
            <a:ext cx="6508750" cy="173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s-PE" altLang="es-PE" sz="1300" b="1" dirty="0">
                <a:latin typeface="Arial Narrow" panose="020B0606020202030204" pitchFamily="34" charset="0"/>
              </a:rPr>
              <a:t>Procedimientos Específicos:</a:t>
            </a:r>
          </a:p>
          <a:p>
            <a:pPr algn="ctr" eaLnBrk="1" hangingPunct="1"/>
            <a:r>
              <a:rPr lang="es-PE" altLang="es-PE" sz="1300" dirty="0">
                <a:latin typeface="Arial Narrow" panose="020B0606020202030204" pitchFamily="34" charset="0"/>
              </a:rPr>
              <a:t>Altas y Bajas (Res 018-2014-OS/CD)</a:t>
            </a:r>
          </a:p>
          <a:p>
            <a:pPr algn="ctr" eaLnBrk="1" hangingPunct="1"/>
            <a:r>
              <a:rPr lang="es-PE" altLang="es-PE" sz="1300" dirty="0">
                <a:latin typeface="Arial Narrow" panose="020B0606020202030204" pitchFamily="34" charset="0"/>
              </a:rPr>
              <a:t>Módulos Estándares de Inversión (Res 063-2016-OS/CD)</a:t>
            </a:r>
          </a:p>
          <a:p>
            <a:pPr algn="ctr" eaLnBrk="1" hangingPunct="1"/>
            <a:r>
              <a:rPr lang="es-PE" altLang="es-PE" sz="1300" dirty="0">
                <a:latin typeface="Arial Narrow" panose="020B0606020202030204" pitchFamily="34" charset="0"/>
              </a:rPr>
              <a:t>Porcentajes de </a:t>
            </a:r>
            <a:r>
              <a:rPr lang="es-PE" altLang="es-PE" sz="1300" dirty="0" err="1">
                <a:latin typeface="Arial Narrow" panose="020B0606020202030204" pitchFamily="34" charset="0"/>
              </a:rPr>
              <a:t>COyM</a:t>
            </a:r>
            <a:r>
              <a:rPr lang="es-PE" altLang="es-PE" sz="1300" dirty="0">
                <a:latin typeface="Arial Narrow" panose="020B0606020202030204" pitchFamily="34" charset="0"/>
              </a:rPr>
              <a:t> (Res 147-2015-OS/CD)</a:t>
            </a:r>
          </a:p>
          <a:p>
            <a:pPr algn="ctr" eaLnBrk="1" hangingPunct="1"/>
            <a:r>
              <a:rPr lang="es-PE" altLang="es-PE" sz="1300" dirty="0">
                <a:latin typeface="Arial Narrow" panose="020B0606020202030204" pitchFamily="34" charset="0"/>
              </a:rPr>
              <a:t> Liquidación (Res 261-2012-OS/CD)</a:t>
            </a:r>
          </a:p>
          <a:p>
            <a:pPr algn="ctr" eaLnBrk="1" hangingPunct="1"/>
            <a:r>
              <a:rPr lang="es-PE" altLang="es-PE" sz="1300" dirty="0">
                <a:latin typeface="Arial Narrow" panose="020B0606020202030204" pitchFamily="34" charset="0"/>
              </a:rPr>
              <a:t>Áreas de Demanda (Res 083-2015-OS/CD) y </a:t>
            </a:r>
            <a:r>
              <a:rPr lang="es-PE" altLang="es-PE" sz="1300" dirty="0" err="1">
                <a:latin typeface="Arial Narrow" panose="020B0606020202030204" pitchFamily="34" charset="0"/>
              </a:rPr>
              <a:t>Mod</a:t>
            </a:r>
            <a:r>
              <a:rPr lang="es-PE" altLang="es-PE" sz="1300" dirty="0">
                <a:latin typeface="Arial Narrow" panose="020B0606020202030204" pitchFamily="34" charset="0"/>
              </a:rPr>
              <a:t> Res 197-2015-OS/CD)</a:t>
            </a:r>
          </a:p>
          <a:p>
            <a:pPr algn="ctr" eaLnBrk="1" hangingPunct="1"/>
            <a:r>
              <a:rPr lang="es-PE" altLang="es-PE" sz="1300" dirty="0">
                <a:latin typeface="Arial Narrow" panose="020B0606020202030204" pitchFamily="34" charset="0"/>
              </a:rPr>
              <a:t>Asignación de </a:t>
            </a:r>
            <a:r>
              <a:rPr lang="es-PE" altLang="es-PE" sz="1300" dirty="0" smtClean="0">
                <a:latin typeface="Arial Narrow" panose="020B0606020202030204" pitchFamily="34" charset="0"/>
              </a:rPr>
              <a:t>Responsabilidad </a:t>
            </a:r>
            <a:r>
              <a:rPr lang="es-PE" altLang="es-PE" sz="1300" dirty="0">
                <a:latin typeface="Arial Narrow" panose="020B0606020202030204" pitchFamily="34" charset="0"/>
              </a:rPr>
              <a:t>SST/SCT (Res 383-2008-OS/CD), sustituida con Res 164-2016-OS/CD.</a:t>
            </a:r>
          </a:p>
        </p:txBody>
      </p:sp>
    </p:spTree>
    <p:extLst>
      <p:ext uri="{BB962C8B-B14F-4D97-AF65-F5344CB8AC3E}">
        <p14:creationId xmlns:p14="http://schemas.microsoft.com/office/powerpoint/2010/main" val="3959585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32656"/>
            <a:ext cx="8244408" cy="430887"/>
          </a:xfrm>
          <a:prstGeom prst="rect">
            <a:avLst/>
          </a:prstGeom>
        </p:spPr>
        <p:txBody>
          <a:bodyPr wrap="square">
            <a:spAutoFit/>
          </a:bodyPr>
          <a:lstStyle/>
          <a:p>
            <a:pPr algn="ctr"/>
            <a:r>
              <a:rPr lang="es-PE" altLang="es-PE" sz="2200" b="1" dirty="0">
                <a:solidFill>
                  <a:schemeClr val="bg1"/>
                </a:solidFill>
                <a:latin typeface="Arial" panose="020B0604020202020204" pitchFamily="34" charset="0"/>
                <a:cs typeface="Arial" panose="020B0604020202020204" pitchFamily="34" charset="0"/>
              </a:rPr>
              <a:t>Tipos de Sistemas de Transmisión (1 de 2)</a:t>
            </a:r>
          </a:p>
        </p:txBody>
      </p:sp>
      <p:sp>
        <p:nvSpPr>
          <p:cNvPr id="13" name="Line 3"/>
          <p:cNvSpPr>
            <a:spLocks noChangeShapeType="1"/>
          </p:cNvSpPr>
          <p:nvPr/>
        </p:nvSpPr>
        <p:spPr bwMode="auto">
          <a:xfrm>
            <a:off x="4352925" y="1942803"/>
            <a:ext cx="0" cy="2590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s-PE"/>
          </a:p>
        </p:txBody>
      </p:sp>
      <p:sp>
        <p:nvSpPr>
          <p:cNvPr id="14" name="Text Box 4"/>
          <p:cNvSpPr txBox="1">
            <a:spLocks noChangeArrowheads="1"/>
          </p:cNvSpPr>
          <p:nvPr/>
        </p:nvSpPr>
        <p:spPr bwMode="auto">
          <a:xfrm>
            <a:off x="3462338" y="5051128"/>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altLang="es-PE" sz="1600" b="1">
                <a:latin typeface="Arial Narrow" panose="020B0606020202030204" pitchFamily="34" charset="0"/>
              </a:rPr>
              <a:t>23 Julio 2006 </a:t>
            </a:r>
          </a:p>
          <a:p>
            <a:pPr algn="ctr" eaLnBrk="1" hangingPunct="1">
              <a:spcBef>
                <a:spcPct val="0"/>
              </a:spcBef>
              <a:buFontTx/>
              <a:buNone/>
            </a:pPr>
            <a:r>
              <a:rPr lang="es-PE" altLang="es-PE" sz="1600" b="1">
                <a:latin typeface="Arial Narrow" panose="020B0606020202030204" pitchFamily="34" charset="0"/>
              </a:rPr>
              <a:t>(Ley 28832)</a:t>
            </a:r>
            <a:endParaRPr lang="es-ES" altLang="es-PE" sz="1600" b="1">
              <a:latin typeface="Arial Narrow" panose="020B0606020202030204" pitchFamily="34" charset="0"/>
            </a:endParaRPr>
          </a:p>
        </p:txBody>
      </p:sp>
      <p:sp>
        <p:nvSpPr>
          <p:cNvPr id="15" name="AutoShape 11"/>
          <p:cNvSpPr>
            <a:spLocks noChangeArrowheads="1"/>
          </p:cNvSpPr>
          <p:nvPr/>
        </p:nvSpPr>
        <p:spPr bwMode="auto">
          <a:xfrm>
            <a:off x="395288" y="4533603"/>
            <a:ext cx="8569325" cy="155575"/>
          </a:xfrm>
          <a:prstGeom prst="rightArrow">
            <a:avLst>
              <a:gd name="adj1" fmla="val 50000"/>
              <a:gd name="adj2" fmla="val 53169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PE" sz="1600"/>
          </a:p>
        </p:txBody>
      </p:sp>
      <p:sp>
        <p:nvSpPr>
          <p:cNvPr id="16" name="AutoShape 12"/>
          <p:cNvSpPr>
            <a:spLocks noChangeArrowheads="1"/>
          </p:cNvSpPr>
          <p:nvPr/>
        </p:nvSpPr>
        <p:spPr bwMode="auto">
          <a:xfrm>
            <a:off x="4060825" y="4697115"/>
            <a:ext cx="598488" cy="287338"/>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s-PE" sz="1600"/>
          </a:p>
        </p:txBody>
      </p:sp>
      <p:graphicFrame>
        <p:nvGraphicFramePr>
          <p:cNvPr id="17" name="Diagrama 16"/>
          <p:cNvGraphicFramePr/>
          <p:nvPr>
            <p:extLst>
              <p:ext uri="{D42A27DB-BD31-4B8C-83A1-F6EECF244321}">
                <p14:modId xmlns:p14="http://schemas.microsoft.com/office/powerpoint/2010/main" val="3178695430"/>
              </p:ext>
            </p:extLst>
          </p:nvPr>
        </p:nvGraphicFramePr>
        <p:xfrm>
          <a:off x="395536" y="2446883"/>
          <a:ext cx="3888432" cy="1904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p:cNvGraphicFramePr/>
          <p:nvPr>
            <p:extLst>
              <p:ext uri="{D42A27DB-BD31-4B8C-83A1-F6EECF244321}">
                <p14:modId xmlns:p14="http://schemas.microsoft.com/office/powerpoint/2010/main" val="2876412365"/>
              </p:ext>
            </p:extLst>
          </p:nvPr>
        </p:nvGraphicFramePr>
        <p:xfrm>
          <a:off x="4499992" y="1484784"/>
          <a:ext cx="4392488" cy="2859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2281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32656"/>
            <a:ext cx="7956376" cy="430887"/>
          </a:xfrm>
          <a:prstGeom prst="rect">
            <a:avLst/>
          </a:prstGeom>
        </p:spPr>
        <p:txBody>
          <a:bodyPr wrap="square">
            <a:spAutoFit/>
          </a:bodyPr>
          <a:lstStyle/>
          <a:p>
            <a:pPr algn="ctr"/>
            <a:r>
              <a:rPr lang="es-PE" altLang="es-PE" sz="2200" b="1" dirty="0">
                <a:solidFill>
                  <a:schemeClr val="bg1"/>
                </a:solidFill>
                <a:latin typeface="Arial" panose="020B0604020202020204" pitchFamily="34" charset="0"/>
                <a:cs typeface="Arial" panose="020B0604020202020204" pitchFamily="34" charset="0"/>
              </a:rPr>
              <a:t>Tipos de Sistemas de Transmisión </a:t>
            </a:r>
            <a:r>
              <a:rPr lang="es-PE" altLang="es-PE" sz="2200" b="1" dirty="0" smtClean="0">
                <a:solidFill>
                  <a:schemeClr val="bg1"/>
                </a:solidFill>
                <a:latin typeface="Arial" panose="020B0604020202020204" pitchFamily="34" charset="0"/>
                <a:cs typeface="Arial" panose="020B0604020202020204" pitchFamily="34" charset="0"/>
              </a:rPr>
              <a:t>(2 </a:t>
            </a:r>
            <a:r>
              <a:rPr lang="es-PE" altLang="es-PE" sz="2200" b="1" dirty="0">
                <a:solidFill>
                  <a:schemeClr val="bg1"/>
                </a:solidFill>
                <a:latin typeface="Arial" panose="020B0604020202020204" pitchFamily="34" charset="0"/>
                <a:cs typeface="Arial" panose="020B0604020202020204" pitchFamily="34" charset="0"/>
              </a:rPr>
              <a:t>de 2)</a:t>
            </a:r>
          </a:p>
        </p:txBody>
      </p:sp>
      <p:graphicFrame>
        <p:nvGraphicFramePr>
          <p:cNvPr id="9" name="18 Tabla"/>
          <p:cNvGraphicFramePr>
            <a:graphicFrameLocks noGrp="1"/>
          </p:cNvGraphicFramePr>
          <p:nvPr>
            <p:extLst>
              <p:ext uri="{D42A27DB-BD31-4B8C-83A1-F6EECF244321}">
                <p14:modId xmlns:p14="http://schemas.microsoft.com/office/powerpoint/2010/main" val="4181961483"/>
              </p:ext>
            </p:extLst>
          </p:nvPr>
        </p:nvGraphicFramePr>
        <p:xfrm>
          <a:off x="131763" y="1730018"/>
          <a:ext cx="4392612" cy="2259012"/>
        </p:xfrm>
        <a:graphic>
          <a:graphicData uri="http://schemas.openxmlformats.org/drawingml/2006/table">
            <a:tbl>
              <a:tblPr firstRow="1" bandRow="1">
                <a:tableStyleId>{5C22544A-7EE6-4342-B048-85BDC9FD1C3A}</a:tableStyleId>
              </a:tblPr>
              <a:tblGrid>
                <a:gridCol w="778305">
                  <a:extLst>
                    <a:ext uri="{9D8B030D-6E8A-4147-A177-3AD203B41FA5}">
                      <a16:colId xmlns:a16="http://schemas.microsoft.com/office/drawing/2014/main" val="20000"/>
                    </a:ext>
                  </a:extLst>
                </a:gridCol>
                <a:gridCol w="3614307">
                  <a:extLst>
                    <a:ext uri="{9D8B030D-6E8A-4147-A177-3AD203B41FA5}">
                      <a16:colId xmlns:a16="http://schemas.microsoft.com/office/drawing/2014/main" val="20001"/>
                    </a:ext>
                  </a:extLst>
                </a:gridCol>
              </a:tblGrid>
              <a:tr h="419968">
                <a:tc>
                  <a:txBody>
                    <a:bodyPr/>
                    <a:lstStyle/>
                    <a:p>
                      <a:pPr algn="ctr"/>
                      <a:r>
                        <a:rPr lang="es-PE" sz="1600" b="1" dirty="0" smtClean="0">
                          <a:solidFill>
                            <a:schemeClr val="tx1"/>
                          </a:solidFill>
                          <a:latin typeface="Arial Narrow" panose="020B0606020202030204" pitchFamily="34" charset="0"/>
                        </a:rPr>
                        <a:t>Tipo</a:t>
                      </a:r>
                      <a:endParaRPr lang="es-PE" sz="1600" b="1" dirty="0">
                        <a:solidFill>
                          <a:schemeClr val="tx1"/>
                        </a:solidFill>
                        <a:latin typeface="Arial Narrow" panose="020B0606020202030204" pitchFamily="34" charset="0"/>
                      </a:endParaRPr>
                    </a:p>
                  </a:txBody>
                  <a:tcPr marL="91437" marR="91437"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600" b="1" dirty="0" smtClean="0">
                          <a:solidFill>
                            <a:schemeClr val="tx1"/>
                          </a:solidFill>
                          <a:latin typeface="Arial Narrow" panose="020B0606020202030204" pitchFamily="34" charset="0"/>
                        </a:rPr>
                        <a:t>Pago</a:t>
                      </a:r>
                      <a:endParaRPr lang="es-PE" sz="1600" b="1" dirty="0">
                        <a:solidFill>
                          <a:schemeClr val="tx1"/>
                        </a:solidFill>
                        <a:latin typeface="Arial Narrow" panose="020B0606020202030204" pitchFamily="34" charset="0"/>
                      </a:endParaRPr>
                    </a:p>
                  </a:txBody>
                  <a:tcPr marL="91437" marR="91437"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968">
                <a:tc>
                  <a:txBody>
                    <a:bodyPr/>
                    <a:lstStyle/>
                    <a:p>
                      <a:r>
                        <a:rPr lang="es-PE" sz="1600" dirty="0" smtClean="0">
                          <a:latin typeface="Arial Narrow" panose="020B0606020202030204" pitchFamily="34" charset="0"/>
                        </a:rPr>
                        <a:t>SST</a:t>
                      </a:r>
                      <a:r>
                        <a:rPr lang="es-PE" sz="1600" b="1" dirty="0" smtClean="0">
                          <a:solidFill>
                            <a:srgbClr val="FF0000"/>
                          </a:solidFill>
                          <a:latin typeface="Arial Narrow" panose="020B0606020202030204" pitchFamily="34" charset="0"/>
                        </a:rPr>
                        <a:t>D</a:t>
                      </a:r>
                      <a:endParaRPr lang="es-PE" sz="1600" b="1" dirty="0">
                        <a:solidFill>
                          <a:srgbClr val="FF0000"/>
                        </a:solidFill>
                        <a:latin typeface="Arial Narrow" panose="020B0606020202030204" pitchFamily="34" charset="0"/>
                      </a:endParaRPr>
                    </a:p>
                  </a:txBody>
                  <a:tcPr marL="91437" marR="91437" marT="45706" marB="457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100% asignado a los Usuarios</a:t>
                      </a:r>
                      <a:endParaRPr lang="es-PE" sz="1600" dirty="0">
                        <a:latin typeface="Arial Narrow" panose="020B0606020202030204" pitchFamily="34" charset="0"/>
                      </a:endParaRPr>
                    </a:p>
                  </a:txBody>
                  <a:tcPr marL="91437" marR="91437"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968">
                <a:tc>
                  <a:txBody>
                    <a:bodyPr/>
                    <a:lstStyle/>
                    <a:p>
                      <a:r>
                        <a:rPr lang="es-PE" sz="1600" dirty="0" smtClean="0">
                          <a:latin typeface="Arial Narrow" panose="020B0606020202030204" pitchFamily="34" charset="0"/>
                        </a:rPr>
                        <a:t>SST</a:t>
                      </a:r>
                      <a:r>
                        <a:rPr lang="es-PE" sz="1600" b="1" dirty="0" smtClean="0">
                          <a:solidFill>
                            <a:srgbClr val="FF0000"/>
                          </a:solidFill>
                          <a:latin typeface="Arial Narrow" panose="020B0606020202030204" pitchFamily="34" charset="0"/>
                        </a:rPr>
                        <a:t>G</a:t>
                      </a:r>
                      <a:endParaRPr lang="es-PE" sz="1600" b="1" dirty="0">
                        <a:solidFill>
                          <a:srgbClr val="FF0000"/>
                        </a:solidFill>
                        <a:latin typeface="Arial Narrow" panose="020B0606020202030204" pitchFamily="34" charset="0"/>
                      </a:endParaRPr>
                    </a:p>
                  </a:txBody>
                  <a:tcPr marL="91437" marR="91437" marT="45706" marB="457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100% asignado a los Generadores</a:t>
                      </a:r>
                      <a:endParaRPr lang="es-PE" sz="1600" dirty="0">
                        <a:latin typeface="Arial Narrow" panose="020B0606020202030204" pitchFamily="34" charset="0"/>
                      </a:endParaRPr>
                    </a:p>
                  </a:txBody>
                  <a:tcPr marL="91437" marR="91437"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9968">
                <a:tc>
                  <a:txBody>
                    <a:bodyPr/>
                    <a:lstStyle/>
                    <a:p>
                      <a:r>
                        <a:rPr lang="es-PE" sz="1600" dirty="0" smtClean="0">
                          <a:latin typeface="Arial Narrow" panose="020B0606020202030204" pitchFamily="34" charset="0"/>
                        </a:rPr>
                        <a:t>SST</a:t>
                      </a:r>
                      <a:r>
                        <a:rPr lang="es-PE" sz="1600" b="1" dirty="0" smtClean="0">
                          <a:solidFill>
                            <a:srgbClr val="FF0000"/>
                          </a:solidFill>
                          <a:latin typeface="Arial Narrow" panose="020B0606020202030204" pitchFamily="34" charset="0"/>
                        </a:rPr>
                        <a:t>GD</a:t>
                      </a:r>
                      <a:endParaRPr lang="es-PE" sz="1600" b="1" dirty="0">
                        <a:solidFill>
                          <a:srgbClr val="FF0000"/>
                        </a:solidFill>
                        <a:latin typeface="Arial Narrow" panose="020B0606020202030204" pitchFamily="34" charset="0"/>
                      </a:endParaRPr>
                    </a:p>
                  </a:txBody>
                  <a:tcPr marL="91437" marR="91437" marT="45706" marB="457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Compartido entre Usuarios y Generadores</a:t>
                      </a:r>
                      <a:endParaRPr lang="es-PE" sz="1600" dirty="0">
                        <a:latin typeface="Arial Narrow" panose="020B0606020202030204" pitchFamily="34" charset="0"/>
                      </a:endParaRPr>
                    </a:p>
                  </a:txBody>
                  <a:tcPr marL="91437" marR="91437"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9140">
                <a:tc>
                  <a:txBody>
                    <a:bodyPr/>
                    <a:lstStyle/>
                    <a:p>
                      <a:r>
                        <a:rPr lang="es-PE" sz="1600" dirty="0" smtClean="0">
                          <a:latin typeface="Arial Narrow" panose="020B0606020202030204" pitchFamily="34" charset="0"/>
                        </a:rPr>
                        <a:t>SST</a:t>
                      </a:r>
                      <a:r>
                        <a:rPr lang="es-PE" sz="1600" b="1" dirty="0" smtClean="0">
                          <a:solidFill>
                            <a:srgbClr val="FF0000"/>
                          </a:solidFill>
                          <a:latin typeface="Arial Narrow" panose="020B0606020202030204" pitchFamily="34" charset="0"/>
                        </a:rPr>
                        <a:t>L</a:t>
                      </a:r>
                      <a:endParaRPr lang="es-PE" sz="1600" b="1" dirty="0">
                        <a:solidFill>
                          <a:srgbClr val="FF0000"/>
                        </a:solidFill>
                        <a:latin typeface="Arial Narrow" panose="020B0606020202030204" pitchFamily="34" charset="0"/>
                      </a:endParaRPr>
                    </a:p>
                  </a:txBody>
                  <a:tcPr marL="91437" marR="91437" marT="45706" marB="457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Compartido entre Privados y Terceros que se conecten después de emisión de la Ley 28832</a:t>
                      </a:r>
                      <a:endParaRPr lang="es-PE" sz="1600" dirty="0">
                        <a:latin typeface="Arial Narrow" panose="020B0606020202030204" pitchFamily="34" charset="0"/>
                      </a:endParaRPr>
                    </a:p>
                  </a:txBody>
                  <a:tcPr marL="91437" marR="91437"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19 Tabla"/>
          <p:cNvGraphicFramePr>
            <a:graphicFrameLocks noGrp="1"/>
          </p:cNvGraphicFramePr>
          <p:nvPr>
            <p:extLst>
              <p:ext uri="{D42A27DB-BD31-4B8C-83A1-F6EECF244321}">
                <p14:modId xmlns:p14="http://schemas.microsoft.com/office/powerpoint/2010/main" val="1301653401"/>
              </p:ext>
            </p:extLst>
          </p:nvPr>
        </p:nvGraphicFramePr>
        <p:xfrm>
          <a:off x="4587875" y="2980968"/>
          <a:ext cx="4418013" cy="2608272"/>
        </p:xfrm>
        <a:graphic>
          <a:graphicData uri="http://schemas.openxmlformats.org/drawingml/2006/table">
            <a:tbl>
              <a:tblPr firstRow="1" bandRow="1">
                <a:tableStyleId>{5C22544A-7EE6-4342-B048-85BDC9FD1C3A}</a:tableStyleId>
              </a:tblPr>
              <a:tblGrid>
                <a:gridCol w="782806">
                  <a:extLst>
                    <a:ext uri="{9D8B030D-6E8A-4147-A177-3AD203B41FA5}">
                      <a16:colId xmlns:a16="http://schemas.microsoft.com/office/drawing/2014/main" val="20000"/>
                    </a:ext>
                  </a:extLst>
                </a:gridCol>
                <a:gridCol w="3635207">
                  <a:extLst>
                    <a:ext uri="{9D8B030D-6E8A-4147-A177-3AD203B41FA5}">
                      <a16:colId xmlns:a16="http://schemas.microsoft.com/office/drawing/2014/main" val="20001"/>
                    </a:ext>
                  </a:extLst>
                </a:gridCol>
              </a:tblGrid>
              <a:tr h="383352">
                <a:tc>
                  <a:txBody>
                    <a:bodyPr/>
                    <a:lstStyle/>
                    <a:p>
                      <a:pPr algn="ctr"/>
                      <a:r>
                        <a:rPr lang="es-PE" sz="1600" b="1" dirty="0" smtClean="0">
                          <a:solidFill>
                            <a:schemeClr val="tx1"/>
                          </a:solidFill>
                          <a:latin typeface="Arial Narrow" panose="020B0606020202030204" pitchFamily="34" charset="0"/>
                        </a:rPr>
                        <a:t>Tipo</a:t>
                      </a:r>
                      <a:endParaRPr lang="es-PE" sz="1600" b="1" dirty="0">
                        <a:solidFill>
                          <a:schemeClr val="tx1"/>
                        </a:solidFill>
                        <a:latin typeface="Arial Narrow" panose="020B0606020202030204" pitchFamily="34" charset="0"/>
                      </a:endParaRPr>
                    </a:p>
                  </a:txBody>
                  <a:tcPr marL="91437" marR="9143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600" b="1" dirty="0" smtClean="0">
                          <a:solidFill>
                            <a:schemeClr val="tx1"/>
                          </a:solidFill>
                          <a:latin typeface="Arial Narrow" panose="020B0606020202030204" pitchFamily="34" charset="0"/>
                        </a:rPr>
                        <a:t>Pago</a:t>
                      </a:r>
                      <a:endParaRPr lang="es-PE" sz="1600" b="1" dirty="0">
                        <a:solidFill>
                          <a:schemeClr val="tx1"/>
                        </a:solidFill>
                        <a:latin typeface="Arial Narrow" panose="020B0606020202030204" pitchFamily="34" charset="0"/>
                      </a:endParaRPr>
                    </a:p>
                  </a:txBody>
                  <a:tcPr marL="91437" marR="9143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2917">
                <a:tc>
                  <a:txBody>
                    <a:bodyPr/>
                    <a:lstStyle/>
                    <a:p>
                      <a:r>
                        <a:rPr lang="es-PE" sz="1600" dirty="0" smtClean="0">
                          <a:latin typeface="Arial Narrow" panose="020B0606020202030204" pitchFamily="34" charset="0"/>
                        </a:rPr>
                        <a:t>SCT</a:t>
                      </a:r>
                      <a:r>
                        <a:rPr lang="es-PE" sz="1600" b="1" dirty="0" smtClean="0">
                          <a:solidFill>
                            <a:srgbClr val="FF0000"/>
                          </a:solidFill>
                          <a:latin typeface="Arial Narrow" panose="020B0606020202030204" pitchFamily="34" charset="0"/>
                        </a:rPr>
                        <a:t>PT</a:t>
                      </a:r>
                      <a:endParaRPr lang="es-PE" sz="1600" b="1" dirty="0">
                        <a:solidFill>
                          <a:srgbClr val="FF0000"/>
                        </a:solidFill>
                        <a:latin typeface="Arial Narrow" panose="020B0606020202030204" pitchFamily="34" charset="0"/>
                      </a:endParaRPr>
                    </a:p>
                  </a:txBody>
                  <a:tcPr marL="91437" marR="91437" marT="45700" marB="457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Asignado a la Demanda, a la Generación o a ambos. Proviene del </a:t>
                      </a:r>
                      <a:r>
                        <a:rPr lang="es-ES_tradnl" sz="1600" dirty="0" smtClean="0">
                          <a:solidFill>
                            <a:srgbClr val="FF0000"/>
                          </a:solidFill>
                          <a:latin typeface="Arial Narrow" panose="020B0606020202030204" pitchFamily="34" charset="0"/>
                        </a:rPr>
                        <a:t>Plan de Transmisión</a:t>
                      </a:r>
                      <a:r>
                        <a:rPr lang="es-ES_tradnl" sz="1600" dirty="0" smtClean="0">
                          <a:solidFill>
                            <a:srgbClr val="000000"/>
                          </a:solidFill>
                          <a:latin typeface="Arial Narrow" panose="020B0606020202030204" pitchFamily="34" charset="0"/>
                        </a:rPr>
                        <a:t> y es construido por iniciativa propia.</a:t>
                      </a:r>
                      <a:endParaRPr lang="es-PE" sz="1600" dirty="0">
                        <a:latin typeface="Arial Narrow" panose="020B0606020202030204" pitchFamily="34" charset="0"/>
                      </a:endParaRPr>
                    </a:p>
                  </a:txBody>
                  <a:tcPr marL="91437" marR="9143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2917">
                <a:tc>
                  <a:txBody>
                    <a:bodyPr/>
                    <a:lstStyle/>
                    <a:p>
                      <a:r>
                        <a:rPr lang="es-PE" sz="1600" dirty="0" smtClean="0">
                          <a:latin typeface="Arial Narrow" panose="020B0606020202030204" pitchFamily="34" charset="0"/>
                        </a:rPr>
                        <a:t>SCT</a:t>
                      </a:r>
                      <a:r>
                        <a:rPr lang="es-PE" sz="1600" b="1" dirty="0" smtClean="0">
                          <a:solidFill>
                            <a:srgbClr val="FF0000"/>
                          </a:solidFill>
                          <a:latin typeface="Arial Narrow" panose="020B0606020202030204" pitchFamily="34" charset="0"/>
                        </a:rPr>
                        <a:t>PI</a:t>
                      </a:r>
                      <a:endParaRPr lang="es-PE" sz="1600" b="1" dirty="0">
                        <a:solidFill>
                          <a:srgbClr val="FF0000"/>
                        </a:solidFill>
                        <a:latin typeface="Arial Narrow" panose="020B0606020202030204" pitchFamily="34" charset="0"/>
                      </a:endParaRPr>
                    </a:p>
                  </a:txBody>
                  <a:tcPr marL="91437" marR="91437" marT="45700" marB="457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Asignado a la Demanda, a la Generación o a ambos. Proviene del </a:t>
                      </a:r>
                      <a:r>
                        <a:rPr lang="es-ES_tradnl" sz="1600" dirty="0" smtClean="0">
                          <a:solidFill>
                            <a:srgbClr val="FF0000"/>
                          </a:solidFill>
                          <a:latin typeface="Arial Narrow" panose="020B0606020202030204" pitchFamily="34" charset="0"/>
                        </a:rPr>
                        <a:t>Plan de Inversiones </a:t>
                      </a:r>
                      <a:r>
                        <a:rPr lang="es-ES_tradnl" sz="1600" dirty="0" smtClean="0">
                          <a:solidFill>
                            <a:srgbClr val="000000"/>
                          </a:solidFill>
                          <a:latin typeface="Arial Narrow" panose="020B0606020202030204" pitchFamily="34" charset="0"/>
                        </a:rPr>
                        <a:t>aprobado por OSINERGMIN.</a:t>
                      </a:r>
                      <a:endParaRPr lang="es-PE" sz="1600" dirty="0">
                        <a:latin typeface="Arial Narrow" panose="020B0606020202030204" pitchFamily="34" charset="0"/>
                      </a:endParaRPr>
                    </a:p>
                  </a:txBody>
                  <a:tcPr marL="91437" marR="9143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078">
                <a:tc>
                  <a:txBody>
                    <a:bodyPr/>
                    <a:lstStyle/>
                    <a:p>
                      <a:r>
                        <a:rPr lang="es-PE" sz="1600" dirty="0" smtClean="0">
                          <a:latin typeface="Arial Narrow" panose="020B0606020202030204" pitchFamily="34" charset="0"/>
                        </a:rPr>
                        <a:t>SCT</a:t>
                      </a:r>
                      <a:r>
                        <a:rPr lang="es-PE" sz="1600" b="1" dirty="0" smtClean="0">
                          <a:solidFill>
                            <a:srgbClr val="FF0000"/>
                          </a:solidFill>
                          <a:latin typeface="Arial Narrow" panose="020B0606020202030204" pitchFamily="34" charset="0"/>
                        </a:rPr>
                        <a:t>LN</a:t>
                      </a:r>
                      <a:endParaRPr lang="es-PE" sz="1600" b="1" dirty="0">
                        <a:solidFill>
                          <a:srgbClr val="FF0000"/>
                        </a:solidFill>
                        <a:latin typeface="Arial Narrow" panose="020B0606020202030204" pitchFamily="34" charset="0"/>
                      </a:endParaRPr>
                    </a:p>
                  </a:txBody>
                  <a:tcPr marL="91437" marR="91437" marT="45700" marB="457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_tradnl" sz="1600" dirty="0" smtClean="0">
                          <a:solidFill>
                            <a:srgbClr val="000000"/>
                          </a:solidFill>
                          <a:latin typeface="Arial Narrow" panose="020B0606020202030204" pitchFamily="34" charset="0"/>
                        </a:rPr>
                        <a:t>Cuya construcción y remuneración resulte de una </a:t>
                      </a:r>
                      <a:r>
                        <a:rPr lang="es-ES_tradnl" sz="1600" dirty="0" smtClean="0">
                          <a:solidFill>
                            <a:srgbClr val="FF0000"/>
                          </a:solidFill>
                          <a:latin typeface="Arial Narrow" panose="020B0606020202030204" pitchFamily="34" charset="0"/>
                        </a:rPr>
                        <a:t>libre negociación</a:t>
                      </a:r>
                      <a:r>
                        <a:rPr lang="es-ES_tradnl" sz="1600" dirty="0" smtClean="0">
                          <a:solidFill>
                            <a:srgbClr val="000000"/>
                          </a:solidFill>
                          <a:latin typeface="Arial Narrow" panose="020B0606020202030204" pitchFamily="34" charset="0"/>
                        </a:rPr>
                        <a:t>.</a:t>
                      </a:r>
                      <a:endParaRPr lang="es-PE" sz="1600" dirty="0">
                        <a:latin typeface="Arial Narrow" panose="020B0606020202030204" pitchFamily="34" charset="0"/>
                      </a:endParaRPr>
                    </a:p>
                  </a:txBody>
                  <a:tcPr marL="91437" marR="9143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42"/>
          <p:cNvSpPr>
            <a:spLocks noChangeArrowheads="1"/>
          </p:cNvSpPr>
          <p:nvPr/>
        </p:nvSpPr>
        <p:spPr bwMode="auto">
          <a:xfrm>
            <a:off x="4427538" y="2363431"/>
            <a:ext cx="1576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PE" sz="2400"/>
              <a:t>SCT</a:t>
            </a:r>
          </a:p>
        </p:txBody>
      </p:sp>
      <p:sp>
        <p:nvSpPr>
          <p:cNvPr id="12" name="Rectangle 42"/>
          <p:cNvSpPr>
            <a:spLocks noChangeArrowheads="1"/>
          </p:cNvSpPr>
          <p:nvPr/>
        </p:nvSpPr>
        <p:spPr bwMode="auto">
          <a:xfrm>
            <a:off x="-323850" y="1199793"/>
            <a:ext cx="157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PE" sz="2400"/>
              <a:t>SST</a:t>
            </a:r>
          </a:p>
        </p:txBody>
      </p:sp>
    </p:spTree>
    <p:extLst>
      <p:ext uri="{BB962C8B-B14F-4D97-AF65-F5344CB8AC3E}">
        <p14:creationId xmlns:p14="http://schemas.microsoft.com/office/powerpoint/2010/main" val="132163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nts and Settings\rmitma\Mis documentos\Mis imágenes\Galería multimedia de Microsoft\j03904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rmitma\Mis documentos\Mis imágenes\Galería multimedia de Microsoft\j03991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Documents and Settings\rmitma\Mis documentos\Mis imágenes\Galería multimedia de Microsoft\j03991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16 Conector recto"/>
          <p:cNvCxnSpPr/>
          <p:nvPr/>
        </p:nvCxnSpPr>
        <p:spPr>
          <a:xfrm rot="5400000">
            <a:off x="4001294" y="3428206"/>
            <a:ext cx="6858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18 CuadroTexto"/>
          <p:cNvSpPr txBox="1"/>
          <p:nvPr/>
        </p:nvSpPr>
        <p:spPr>
          <a:xfrm>
            <a:off x="571500" y="3714750"/>
            <a:ext cx="5357813" cy="923330"/>
          </a:xfrm>
          <a:prstGeom prst="rect">
            <a:avLst/>
          </a:prstGeom>
          <a:noFill/>
        </p:spPr>
        <p:txBody>
          <a:bodyPr>
            <a:spAutoFit/>
          </a:bodyPr>
          <a:lstStyle/>
          <a:p>
            <a:pPr algn="r" eaLnBrk="1" fontAlgn="auto" hangingPunct="1">
              <a:spcBef>
                <a:spcPts val="0"/>
              </a:spcBef>
              <a:spcAft>
                <a:spcPts val="0"/>
              </a:spcAft>
              <a:defRPr/>
            </a:pPr>
            <a:r>
              <a:rPr lang="es-ES_tradnl" sz="5400" dirty="0" smtClean="0">
                <a:latin typeface="+mj-lt"/>
              </a:rPr>
              <a:t>III. Antecedentes</a:t>
            </a:r>
            <a:endParaRPr lang="es-ES_tradnl" sz="2000" dirty="0">
              <a:latin typeface="+mj-lt"/>
            </a:endParaRPr>
          </a:p>
        </p:txBody>
      </p:sp>
      <p:pic>
        <p:nvPicPr>
          <p:cNvPr id="16" name="Picture 5" descr="C:\Documents and Settings\rmitma\Mis documentos\Mis imágenes\Galería multimedia de Microsoft\j01808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3434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345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Presentaciones-institucionales-ofici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63C3A0B880AD54F9109E00D11445432" ma:contentTypeVersion="0" ma:contentTypeDescription="Crear nuevo documento." ma:contentTypeScope="" ma:versionID="cefe94d417c84961321e55d476029c68">
  <xsd:schema xmlns:xsd="http://www.w3.org/2001/XMLSchema" xmlns:xs="http://www.w3.org/2001/XMLSchema" xmlns:p="http://schemas.microsoft.com/office/2006/metadata/properties" xmlns:ns2="c9af1732-5c4a-47a8-8a40-65a3d58cbfeb" targetNamespace="http://schemas.microsoft.com/office/2006/metadata/properties" ma:root="true" ma:fieldsID="a5a5b789e4febee8a7e9d157610f8485" ns2:_="">
    <xsd:import namespace="c9af1732-5c4a-47a8-8a40-65a3d58cbfe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f1732-5c4a-47a8-8a40-65a3d58cbfe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9af1732-5c4a-47a8-8a40-65a3d58cbfeb">H4ZUARPRAJFR-87-7451</_dlc_DocId>
    <_dlc_DocIdUrl xmlns="c9af1732-5c4a-47a8-8a40-65a3d58cbfeb">
      <Url>http://portal/seccion/centro_documental/gart/_layouts/15/DocIdRedir.aspx?ID=H4ZUARPRAJFR-87-7451</Url>
      <Description>H4ZUARPRAJFR-87-7451</Description>
    </_dlc_DocIdUrl>
  </documentManagement>
</p:properties>
</file>

<file path=customXml/itemProps1.xml><?xml version="1.0" encoding="utf-8"?>
<ds:datastoreItem xmlns:ds="http://schemas.openxmlformats.org/officeDocument/2006/customXml" ds:itemID="{A833EC06-C270-4DED-BEB1-5E6CF06B2CFB}"/>
</file>

<file path=customXml/itemProps2.xml><?xml version="1.0" encoding="utf-8"?>
<ds:datastoreItem xmlns:ds="http://schemas.openxmlformats.org/officeDocument/2006/customXml" ds:itemID="{4B0A3EC6-FD7C-4343-A20F-7E2E143B3C39}"/>
</file>

<file path=customXml/itemProps3.xml><?xml version="1.0" encoding="utf-8"?>
<ds:datastoreItem xmlns:ds="http://schemas.openxmlformats.org/officeDocument/2006/customXml" ds:itemID="{641B1565-80C8-4B96-A3E3-3EB931344BD4}"/>
</file>

<file path=customXml/itemProps4.xml><?xml version="1.0" encoding="utf-8"?>
<ds:datastoreItem xmlns:ds="http://schemas.openxmlformats.org/officeDocument/2006/customXml" ds:itemID="{4339474B-A3FC-4256-8A91-7467E10B2912}"/>
</file>

<file path=docProps/app.xml><?xml version="1.0" encoding="utf-8"?>
<Properties xmlns="http://schemas.openxmlformats.org/officeDocument/2006/extended-properties" xmlns:vt="http://schemas.openxmlformats.org/officeDocument/2006/docPropsVTypes">
  <Template>1-Presentaciones-institucionales-oficiales</Template>
  <TotalTime>422</TotalTime>
  <Words>2743</Words>
  <Application>Microsoft Office PowerPoint</Application>
  <PresentationFormat>Presentación en pantalla (4:3)</PresentationFormat>
  <Paragraphs>305</Paragraphs>
  <Slides>33</Slides>
  <Notes>24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33</vt:i4>
      </vt:variant>
    </vt:vector>
  </HeadingPairs>
  <TitlesOfParts>
    <vt:vector size="42" baseType="lpstr">
      <vt:lpstr>Arial</vt:lpstr>
      <vt:lpstr>Arial Narrow</vt:lpstr>
      <vt:lpstr>Calibri</vt:lpstr>
      <vt:lpstr>Symbol</vt:lpstr>
      <vt:lpstr>Times New Roman</vt:lpstr>
      <vt:lpstr>Wingdings</vt:lpstr>
      <vt:lpstr>1-Presentaciones-institucionales-oficiales</vt:lpstr>
      <vt:lpstr>Ecuación</vt:lpstr>
      <vt:lpstr>Equação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DGT</dc:creator>
  <cp:keywords>PPT Osinergmin</cp:keywords>
  <cp:lastModifiedBy>James Washington Coris Cáceres</cp:lastModifiedBy>
  <cp:revision>63</cp:revision>
  <cp:lastPrinted>2017-08-07T21:43:33Z</cp:lastPrinted>
  <dcterms:created xsi:type="dcterms:W3CDTF">2017-04-10T19:19:37Z</dcterms:created>
  <dcterms:modified xsi:type="dcterms:W3CDTF">2018-07-26T12:58:49Z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625e55ae-4904-4811-b40c-9ca1eaa917a3</vt:lpwstr>
  </property>
  <property fmtid="{D5CDD505-2E9C-101B-9397-08002B2CF9AE}" pid="3" name="ContentTypeId">
    <vt:lpwstr>0x010100863C3A0B880AD54F9109E00D11445432</vt:lpwstr>
  </property>
</Properties>
</file>