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67" r:id="rId4"/>
    <p:sldId id="269" r:id="rId5"/>
    <p:sldId id="277" r:id="rId6"/>
    <p:sldId id="275" r:id="rId7"/>
    <p:sldId id="262" r:id="rId8"/>
    <p:sldId id="273" r:id="rId9"/>
    <p:sldId id="264" r:id="rId10"/>
    <p:sldId id="279" r:id="rId11"/>
    <p:sldId id="259" r:id="rId12"/>
  </p:sldIdLst>
  <p:sldSz cx="9144000" cy="6858000" type="screen4x3"/>
  <p:notesSz cx="6858000" cy="9144000"/>
  <p:defaultTextStyle>
    <a:defPPr>
      <a:defRPr lang="es-P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99FF99"/>
    <a:srgbClr val="0000FF"/>
    <a:srgbClr val="81A1CC"/>
    <a:srgbClr val="DFDFDF"/>
    <a:srgbClr val="00529A"/>
    <a:srgbClr val="0F4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D97CD-E8C6-45D3-8BE7-3A7A97AA5A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0DE7EE6-7D86-4D0A-AA6E-6853BF50902D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Ley de Concesiones Eléctricas</a:t>
          </a:r>
          <a:endParaRPr lang="es-PE" sz="1800" dirty="0">
            <a:solidFill>
              <a:schemeClr val="tx1"/>
            </a:solidFill>
          </a:endParaRPr>
        </a:p>
      </dgm:t>
    </dgm:pt>
    <dgm:pt modelId="{BF1BDD59-516E-4A1B-9AA9-387647C0D702}" type="parTrans" cxnId="{C2EDDAC4-C4F0-4922-881A-7F28A28303F1}">
      <dgm:prSet/>
      <dgm:spPr/>
      <dgm:t>
        <a:bodyPr/>
        <a:lstStyle/>
        <a:p>
          <a:endParaRPr lang="es-PE"/>
        </a:p>
      </dgm:t>
    </dgm:pt>
    <dgm:pt modelId="{4417AB17-D0D4-414D-88D6-62E2123CE631}" type="sibTrans" cxnId="{C2EDDAC4-C4F0-4922-881A-7F28A28303F1}">
      <dgm:prSet/>
      <dgm:spPr/>
      <dgm:t>
        <a:bodyPr/>
        <a:lstStyle/>
        <a:p>
          <a:endParaRPr lang="es-PE"/>
        </a:p>
      </dgm:t>
    </dgm:pt>
    <dgm:pt modelId="{656EBE69-1420-4E68-AB60-E891370257DF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Reglamento de la LCE</a:t>
          </a:r>
          <a:endParaRPr lang="es-PE" sz="1800" dirty="0">
            <a:solidFill>
              <a:schemeClr val="tx1"/>
            </a:solidFill>
          </a:endParaRPr>
        </a:p>
      </dgm:t>
    </dgm:pt>
    <dgm:pt modelId="{375FB100-B290-4201-A254-2E576A35F4A8}" type="parTrans" cxnId="{A9F42F64-06EC-487B-B876-836353B92EE6}">
      <dgm:prSet/>
      <dgm:spPr/>
      <dgm:t>
        <a:bodyPr/>
        <a:lstStyle/>
        <a:p>
          <a:endParaRPr lang="es-PE"/>
        </a:p>
      </dgm:t>
    </dgm:pt>
    <dgm:pt modelId="{D6150E3F-5215-4B8D-BE70-11EB9A6E9F73}" type="sibTrans" cxnId="{A9F42F64-06EC-487B-B876-836353B92EE6}">
      <dgm:prSet/>
      <dgm:spPr/>
      <dgm:t>
        <a:bodyPr/>
        <a:lstStyle/>
        <a:p>
          <a:endParaRPr lang="es-PE"/>
        </a:p>
      </dgm:t>
    </dgm:pt>
    <dgm:pt modelId="{8110BEA5-065E-42D9-B4F7-57E1F3D458E1}">
      <dgm:prSet phldrT="[Texto]" custT="1"/>
      <dgm:spPr/>
      <dgm:t>
        <a:bodyPr/>
        <a:lstStyle/>
        <a:p>
          <a:r>
            <a:rPr lang="es-PE" altLang="es-PE" sz="1800" dirty="0" smtClean="0">
              <a:solidFill>
                <a:schemeClr val="tx1"/>
              </a:solidFill>
            </a:rPr>
            <a:t>LEY</a:t>
          </a:r>
          <a:br>
            <a:rPr lang="es-PE" altLang="es-PE" sz="1800" dirty="0" smtClean="0">
              <a:solidFill>
                <a:schemeClr val="tx1"/>
              </a:solidFill>
            </a:rPr>
          </a:br>
          <a:r>
            <a:rPr lang="es-PE" altLang="es-PE" sz="1800" dirty="0" smtClean="0">
              <a:solidFill>
                <a:schemeClr val="tx1"/>
              </a:solidFill>
            </a:rPr>
            <a:t>28832</a:t>
          </a:r>
          <a:endParaRPr lang="es-PE" sz="1800" dirty="0">
            <a:solidFill>
              <a:schemeClr val="tx1"/>
            </a:solidFill>
          </a:endParaRPr>
        </a:p>
      </dgm:t>
    </dgm:pt>
    <dgm:pt modelId="{4E54C6B1-3DE6-4409-AC8A-083547EDD56D}" type="parTrans" cxnId="{95590895-0F94-44F0-9E1A-81B12B0D53A0}">
      <dgm:prSet/>
      <dgm:spPr/>
      <dgm:t>
        <a:bodyPr/>
        <a:lstStyle/>
        <a:p>
          <a:endParaRPr lang="es-PE"/>
        </a:p>
      </dgm:t>
    </dgm:pt>
    <dgm:pt modelId="{A9310918-5478-4357-94F6-C87A4C70B33A}" type="sibTrans" cxnId="{95590895-0F94-44F0-9E1A-81B12B0D53A0}">
      <dgm:prSet/>
      <dgm:spPr/>
      <dgm:t>
        <a:bodyPr/>
        <a:lstStyle/>
        <a:p>
          <a:endParaRPr lang="es-PE"/>
        </a:p>
      </dgm:t>
    </dgm:pt>
    <dgm:pt modelId="{B0F8D54F-5A9D-4093-9F7B-272FE249D692}">
      <dgm:prSet phldrT="[Texto]" custT="1"/>
      <dgm:spPr/>
      <dgm:t>
        <a:bodyPr/>
        <a:lstStyle/>
        <a:p>
          <a:r>
            <a:rPr lang="es-PE" altLang="es-PE" sz="1800" dirty="0" smtClean="0">
              <a:solidFill>
                <a:schemeClr val="tx1"/>
              </a:solidFill>
            </a:rPr>
            <a:t>Reglamento de Transmisión</a:t>
          </a:r>
          <a:endParaRPr lang="es-PE" sz="1800" dirty="0">
            <a:solidFill>
              <a:schemeClr val="tx1"/>
            </a:solidFill>
          </a:endParaRPr>
        </a:p>
      </dgm:t>
    </dgm:pt>
    <dgm:pt modelId="{A89183B8-58AC-4263-A2D4-238739721BD6}" type="parTrans" cxnId="{D56FFBEE-9299-4D41-8BDD-C4730D869D0B}">
      <dgm:prSet/>
      <dgm:spPr/>
      <dgm:t>
        <a:bodyPr/>
        <a:lstStyle/>
        <a:p>
          <a:endParaRPr lang="es-PE"/>
        </a:p>
      </dgm:t>
    </dgm:pt>
    <dgm:pt modelId="{B46AA2E5-3ADE-41AE-A3A3-8EF3DA396D37}" type="sibTrans" cxnId="{D56FFBEE-9299-4D41-8BDD-C4730D869D0B}">
      <dgm:prSet/>
      <dgm:spPr/>
      <dgm:t>
        <a:bodyPr/>
        <a:lstStyle/>
        <a:p>
          <a:endParaRPr lang="es-PE"/>
        </a:p>
      </dgm:t>
    </dgm:pt>
    <dgm:pt modelId="{BD46F8AF-B04F-47F9-86BE-A15108BE404C}" type="pres">
      <dgm:prSet presAssocID="{7B0D97CD-E8C6-45D3-8BE7-3A7A97AA5A4C}" presName="CompostProcess" presStyleCnt="0">
        <dgm:presLayoutVars>
          <dgm:dir/>
          <dgm:resizeHandles val="exact"/>
        </dgm:presLayoutVars>
      </dgm:prSet>
      <dgm:spPr/>
    </dgm:pt>
    <dgm:pt modelId="{12011EA5-52BF-42D1-9504-46E9E504C4AA}" type="pres">
      <dgm:prSet presAssocID="{7B0D97CD-E8C6-45D3-8BE7-3A7A97AA5A4C}" presName="arrow" presStyleLbl="bgShp" presStyleIdx="0" presStyleCnt="1" custScaleX="117647" custScaleY="64857"/>
      <dgm:spPr>
        <a:solidFill>
          <a:srgbClr val="FF0000"/>
        </a:solidFill>
      </dgm:spPr>
    </dgm:pt>
    <dgm:pt modelId="{28613486-B3A0-48D6-9AD1-C9F03651E16D}" type="pres">
      <dgm:prSet presAssocID="{7B0D97CD-E8C6-45D3-8BE7-3A7A97AA5A4C}" presName="linearProcess" presStyleCnt="0"/>
      <dgm:spPr/>
    </dgm:pt>
    <dgm:pt modelId="{F41D1993-8702-4096-BC18-8BDFCAB052FC}" type="pres">
      <dgm:prSet presAssocID="{60DE7EE6-7D86-4D0A-AA6E-6853BF50902D}" presName="textNode" presStyleLbl="node1" presStyleIdx="0" presStyleCnt="4" custScaleX="112565" custScaleY="113598" custLinFactNeighborX="-709" custLinFactNeighborY="40825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6017240-C4E9-4095-A775-3C68B24CD591}" type="pres">
      <dgm:prSet presAssocID="{4417AB17-D0D4-414D-88D6-62E2123CE631}" presName="sibTrans" presStyleCnt="0"/>
      <dgm:spPr/>
    </dgm:pt>
    <dgm:pt modelId="{4CC37542-4870-4416-A52E-35973D989201}" type="pres">
      <dgm:prSet presAssocID="{656EBE69-1420-4E68-AB60-E891370257DF}" presName="textNode" presStyleLbl="node1" presStyleIdx="1" presStyleCnt="4" custScaleX="107671" custLinFactNeighborX="-19150" custLinFactNeighborY="3005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0746408-9E37-4421-8E47-EE19AC411D42}" type="pres">
      <dgm:prSet presAssocID="{D6150E3F-5215-4B8D-BE70-11EB9A6E9F73}" presName="sibTrans" presStyleCnt="0"/>
      <dgm:spPr/>
    </dgm:pt>
    <dgm:pt modelId="{89564AA9-51BC-4EDA-AD5E-BF9E1FFF1F63}" type="pres">
      <dgm:prSet presAssocID="{8110BEA5-065E-42D9-B4F7-57E1F3D458E1}" presName="textNode" presStyleLbl="node1" presStyleIdx="2" presStyleCnt="4" custLinFactNeighborX="-3220" custLinFactNeighborY="3005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DECD66A-682A-4C2A-B318-2B8D06D9544A}" type="pres">
      <dgm:prSet presAssocID="{A9310918-5478-4357-94F6-C87A4C70B33A}" presName="sibTrans" presStyleCnt="0"/>
      <dgm:spPr/>
    </dgm:pt>
    <dgm:pt modelId="{4621AFF1-E648-4715-8715-FF9978A7B607}" type="pres">
      <dgm:prSet presAssocID="{B0F8D54F-5A9D-4093-9F7B-272FE249D692}" presName="textNode" presStyleLbl="node1" presStyleIdx="3" presStyleCnt="4" custScaleX="108256" custLinFactNeighborX="-1220" custLinFactNeighborY="3066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2533B3F-D9B7-4A43-942D-7CACD2A5244D}" type="presOf" srcId="{60DE7EE6-7D86-4D0A-AA6E-6853BF50902D}" destId="{F41D1993-8702-4096-BC18-8BDFCAB052FC}" srcOrd="0" destOrd="0" presId="urn:microsoft.com/office/officeart/2005/8/layout/hProcess9"/>
    <dgm:cxn modelId="{A9F42F64-06EC-487B-B876-836353B92EE6}" srcId="{7B0D97CD-E8C6-45D3-8BE7-3A7A97AA5A4C}" destId="{656EBE69-1420-4E68-AB60-E891370257DF}" srcOrd="1" destOrd="0" parTransId="{375FB100-B290-4201-A254-2E576A35F4A8}" sibTransId="{D6150E3F-5215-4B8D-BE70-11EB9A6E9F73}"/>
    <dgm:cxn modelId="{95590895-0F94-44F0-9E1A-81B12B0D53A0}" srcId="{7B0D97CD-E8C6-45D3-8BE7-3A7A97AA5A4C}" destId="{8110BEA5-065E-42D9-B4F7-57E1F3D458E1}" srcOrd="2" destOrd="0" parTransId="{4E54C6B1-3DE6-4409-AC8A-083547EDD56D}" sibTransId="{A9310918-5478-4357-94F6-C87A4C70B33A}"/>
    <dgm:cxn modelId="{C2EDDAC4-C4F0-4922-881A-7F28A28303F1}" srcId="{7B0D97CD-E8C6-45D3-8BE7-3A7A97AA5A4C}" destId="{60DE7EE6-7D86-4D0A-AA6E-6853BF50902D}" srcOrd="0" destOrd="0" parTransId="{BF1BDD59-516E-4A1B-9AA9-387647C0D702}" sibTransId="{4417AB17-D0D4-414D-88D6-62E2123CE631}"/>
    <dgm:cxn modelId="{D56FFBEE-9299-4D41-8BDD-C4730D869D0B}" srcId="{7B0D97CD-E8C6-45D3-8BE7-3A7A97AA5A4C}" destId="{B0F8D54F-5A9D-4093-9F7B-272FE249D692}" srcOrd="3" destOrd="0" parTransId="{A89183B8-58AC-4263-A2D4-238739721BD6}" sibTransId="{B46AA2E5-3ADE-41AE-A3A3-8EF3DA396D37}"/>
    <dgm:cxn modelId="{27C154E2-AEE2-4594-A62A-6CEADC9D909C}" type="presOf" srcId="{656EBE69-1420-4E68-AB60-E891370257DF}" destId="{4CC37542-4870-4416-A52E-35973D989201}" srcOrd="0" destOrd="0" presId="urn:microsoft.com/office/officeart/2005/8/layout/hProcess9"/>
    <dgm:cxn modelId="{973E50E2-B23D-49B9-8506-829F10F91044}" type="presOf" srcId="{B0F8D54F-5A9D-4093-9F7B-272FE249D692}" destId="{4621AFF1-E648-4715-8715-FF9978A7B607}" srcOrd="0" destOrd="0" presId="urn:microsoft.com/office/officeart/2005/8/layout/hProcess9"/>
    <dgm:cxn modelId="{BA42DAE8-B4D2-40CA-B82A-06EF4213BA00}" type="presOf" srcId="{8110BEA5-065E-42D9-B4F7-57E1F3D458E1}" destId="{89564AA9-51BC-4EDA-AD5E-BF9E1FFF1F63}" srcOrd="0" destOrd="0" presId="urn:microsoft.com/office/officeart/2005/8/layout/hProcess9"/>
    <dgm:cxn modelId="{A520D599-6AA2-40BE-8F3F-0751BC6F96E3}" type="presOf" srcId="{7B0D97CD-E8C6-45D3-8BE7-3A7A97AA5A4C}" destId="{BD46F8AF-B04F-47F9-86BE-A15108BE404C}" srcOrd="0" destOrd="0" presId="urn:microsoft.com/office/officeart/2005/8/layout/hProcess9"/>
    <dgm:cxn modelId="{515412D3-8448-4EC8-9024-82AC2409DAB3}" type="presParOf" srcId="{BD46F8AF-B04F-47F9-86BE-A15108BE404C}" destId="{12011EA5-52BF-42D1-9504-46E9E504C4AA}" srcOrd="0" destOrd="0" presId="urn:microsoft.com/office/officeart/2005/8/layout/hProcess9"/>
    <dgm:cxn modelId="{2DAD9E9C-2C22-4305-9851-85C356A14B8F}" type="presParOf" srcId="{BD46F8AF-B04F-47F9-86BE-A15108BE404C}" destId="{28613486-B3A0-48D6-9AD1-C9F03651E16D}" srcOrd="1" destOrd="0" presId="urn:microsoft.com/office/officeart/2005/8/layout/hProcess9"/>
    <dgm:cxn modelId="{35914AAB-F835-49F9-9CF7-A130C9601EEE}" type="presParOf" srcId="{28613486-B3A0-48D6-9AD1-C9F03651E16D}" destId="{F41D1993-8702-4096-BC18-8BDFCAB052FC}" srcOrd="0" destOrd="0" presId="urn:microsoft.com/office/officeart/2005/8/layout/hProcess9"/>
    <dgm:cxn modelId="{5B2FE73E-F307-42F6-9FF8-DC8EF40A561C}" type="presParOf" srcId="{28613486-B3A0-48D6-9AD1-C9F03651E16D}" destId="{B6017240-C4E9-4095-A775-3C68B24CD591}" srcOrd="1" destOrd="0" presId="urn:microsoft.com/office/officeart/2005/8/layout/hProcess9"/>
    <dgm:cxn modelId="{58FC4749-5AB9-4950-9149-81ECF44D7ED4}" type="presParOf" srcId="{28613486-B3A0-48D6-9AD1-C9F03651E16D}" destId="{4CC37542-4870-4416-A52E-35973D989201}" srcOrd="2" destOrd="0" presId="urn:microsoft.com/office/officeart/2005/8/layout/hProcess9"/>
    <dgm:cxn modelId="{CFB36996-A7E4-4662-B9C7-E3CB20639106}" type="presParOf" srcId="{28613486-B3A0-48D6-9AD1-C9F03651E16D}" destId="{C0746408-9E37-4421-8E47-EE19AC411D42}" srcOrd="3" destOrd="0" presId="urn:microsoft.com/office/officeart/2005/8/layout/hProcess9"/>
    <dgm:cxn modelId="{BA2D4BEC-822C-4ECB-9070-DE8618B84162}" type="presParOf" srcId="{28613486-B3A0-48D6-9AD1-C9F03651E16D}" destId="{89564AA9-51BC-4EDA-AD5E-BF9E1FFF1F63}" srcOrd="4" destOrd="0" presId="urn:microsoft.com/office/officeart/2005/8/layout/hProcess9"/>
    <dgm:cxn modelId="{F9C12703-DDF5-4911-887B-518255BD24B7}" type="presParOf" srcId="{28613486-B3A0-48D6-9AD1-C9F03651E16D}" destId="{ADECD66A-682A-4C2A-B318-2B8D06D9544A}" srcOrd="5" destOrd="0" presId="urn:microsoft.com/office/officeart/2005/8/layout/hProcess9"/>
    <dgm:cxn modelId="{3948E012-40B4-49E3-A4D4-18F666C6B1CD}" type="presParOf" srcId="{28613486-B3A0-48D6-9AD1-C9F03651E16D}" destId="{4621AFF1-E648-4715-8715-FF9978A7B60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D97CD-E8C6-45D3-8BE7-3A7A97AA5A4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0DE7EE6-7D86-4D0A-AA6E-6853BF50902D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Ley de Transparencia Procedimientos Regulatorios</a:t>
          </a:r>
          <a:endParaRPr lang="es-PE" sz="1800" dirty="0">
            <a:solidFill>
              <a:schemeClr val="tx1"/>
            </a:solidFill>
          </a:endParaRPr>
        </a:p>
      </dgm:t>
    </dgm:pt>
    <dgm:pt modelId="{BF1BDD59-516E-4A1B-9AA9-387647C0D702}" type="parTrans" cxnId="{C2EDDAC4-C4F0-4922-881A-7F28A28303F1}">
      <dgm:prSet/>
      <dgm:spPr/>
      <dgm:t>
        <a:bodyPr/>
        <a:lstStyle/>
        <a:p>
          <a:endParaRPr lang="es-PE"/>
        </a:p>
      </dgm:t>
    </dgm:pt>
    <dgm:pt modelId="{4417AB17-D0D4-414D-88D6-62E2123CE631}" type="sibTrans" cxnId="{C2EDDAC4-C4F0-4922-881A-7F28A28303F1}">
      <dgm:prSet/>
      <dgm:spPr/>
      <dgm:t>
        <a:bodyPr/>
        <a:lstStyle/>
        <a:p>
          <a:endParaRPr lang="es-PE"/>
        </a:p>
      </dgm:t>
    </dgm:pt>
    <dgm:pt modelId="{656EBE69-1420-4E68-AB60-E891370257DF}">
      <dgm:prSet phldrT="[Texto]" custT="1"/>
      <dgm:spPr/>
      <dgm:t>
        <a:bodyPr/>
        <a:lstStyle/>
        <a:p>
          <a:r>
            <a:rPr lang="es-PE" sz="1800" dirty="0" smtClean="0">
              <a:solidFill>
                <a:schemeClr val="tx1"/>
              </a:solidFill>
            </a:rPr>
            <a:t>Ley de Procedimiento Administrativo General</a:t>
          </a:r>
          <a:endParaRPr lang="es-PE" sz="1800" dirty="0">
            <a:solidFill>
              <a:schemeClr val="tx1"/>
            </a:solidFill>
          </a:endParaRPr>
        </a:p>
      </dgm:t>
    </dgm:pt>
    <dgm:pt modelId="{375FB100-B290-4201-A254-2E576A35F4A8}" type="parTrans" cxnId="{A9F42F64-06EC-487B-B876-836353B92EE6}">
      <dgm:prSet/>
      <dgm:spPr/>
      <dgm:t>
        <a:bodyPr/>
        <a:lstStyle/>
        <a:p>
          <a:endParaRPr lang="es-PE"/>
        </a:p>
      </dgm:t>
    </dgm:pt>
    <dgm:pt modelId="{D6150E3F-5215-4B8D-BE70-11EB9A6E9F73}" type="sibTrans" cxnId="{A9F42F64-06EC-487B-B876-836353B92EE6}">
      <dgm:prSet/>
      <dgm:spPr/>
      <dgm:t>
        <a:bodyPr/>
        <a:lstStyle/>
        <a:p>
          <a:endParaRPr lang="es-PE"/>
        </a:p>
      </dgm:t>
    </dgm:pt>
    <dgm:pt modelId="{B0F8D54F-5A9D-4093-9F7B-272FE249D692}">
      <dgm:prSet phldrT="[Texto]" custT="1"/>
      <dgm:spPr/>
      <dgm:t>
        <a:bodyPr/>
        <a:lstStyle/>
        <a:p>
          <a:r>
            <a:rPr lang="es-PE" altLang="es-PE" sz="1800" dirty="0" smtClean="0">
              <a:solidFill>
                <a:schemeClr val="tx1"/>
              </a:solidFill>
            </a:rPr>
            <a:t>Norma Procedimientos para Fijación de Precios Regulados</a:t>
          </a:r>
          <a:endParaRPr lang="es-PE" sz="1800" dirty="0">
            <a:solidFill>
              <a:schemeClr val="tx1"/>
            </a:solidFill>
          </a:endParaRPr>
        </a:p>
      </dgm:t>
    </dgm:pt>
    <dgm:pt modelId="{A89183B8-58AC-4263-A2D4-238739721BD6}" type="parTrans" cxnId="{D56FFBEE-9299-4D41-8BDD-C4730D869D0B}">
      <dgm:prSet/>
      <dgm:spPr/>
      <dgm:t>
        <a:bodyPr/>
        <a:lstStyle/>
        <a:p>
          <a:endParaRPr lang="es-PE"/>
        </a:p>
      </dgm:t>
    </dgm:pt>
    <dgm:pt modelId="{B46AA2E5-3ADE-41AE-A3A3-8EF3DA396D37}" type="sibTrans" cxnId="{D56FFBEE-9299-4D41-8BDD-C4730D869D0B}">
      <dgm:prSet/>
      <dgm:spPr/>
      <dgm:t>
        <a:bodyPr/>
        <a:lstStyle/>
        <a:p>
          <a:endParaRPr lang="es-PE"/>
        </a:p>
      </dgm:t>
    </dgm:pt>
    <dgm:pt modelId="{BD46F8AF-B04F-47F9-86BE-A15108BE404C}" type="pres">
      <dgm:prSet presAssocID="{7B0D97CD-E8C6-45D3-8BE7-3A7A97AA5A4C}" presName="CompostProcess" presStyleCnt="0">
        <dgm:presLayoutVars>
          <dgm:dir/>
          <dgm:resizeHandles val="exact"/>
        </dgm:presLayoutVars>
      </dgm:prSet>
      <dgm:spPr/>
    </dgm:pt>
    <dgm:pt modelId="{12011EA5-52BF-42D1-9504-46E9E504C4AA}" type="pres">
      <dgm:prSet presAssocID="{7B0D97CD-E8C6-45D3-8BE7-3A7A97AA5A4C}" presName="arrow" presStyleLbl="bgShp" presStyleIdx="0" presStyleCnt="1" custScaleX="117647" custScaleY="56211"/>
      <dgm:spPr>
        <a:solidFill>
          <a:srgbClr val="FF0000"/>
        </a:solidFill>
      </dgm:spPr>
    </dgm:pt>
    <dgm:pt modelId="{28613486-B3A0-48D6-9AD1-C9F03651E16D}" type="pres">
      <dgm:prSet presAssocID="{7B0D97CD-E8C6-45D3-8BE7-3A7A97AA5A4C}" presName="linearProcess" presStyleCnt="0"/>
      <dgm:spPr/>
    </dgm:pt>
    <dgm:pt modelId="{F41D1993-8702-4096-BC18-8BDFCAB052FC}" type="pres">
      <dgm:prSet presAssocID="{60DE7EE6-7D86-4D0A-AA6E-6853BF50902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B6017240-C4E9-4095-A775-3C68B24CD591}" type="pres">
      <dgm:prSet presAssocID="{4417AB17-D0D4-414D-88D6-62E2123CE631}" presName="sibTrans" presStyleCnt="0"/>
      <dgm:spPr/>
    </dgm:pt>
    <dgm:pt modelId="{4CC37542-4870-4416-A52E-35973D989201}" type="pres">
      <dgm:prSet presAssocID="{656EBE69-1420-4E68-AB60-E891370257DF}" presName="textNode" presStyleLbl="node1" presStyleIdx="1" presStyleCnt="3" custScaleX="107671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C0746408-9E37-4421-8E47-EE19AC411D42}" type="pres">
      <dgm:prSet presAssocID="{D6150E3F-5215-4B8D-BE70-11EB9A6E9F73}" presName="sibTrans" presStyleCnt="0"/>
      <dgm:spPr/>
    </dgm:pt>
    <dgm:pt modelId="{4621AFF1-E648-4715-8715-FF9978A7B607}" type="pres">
      <dgm:prSet presAssocID="{B0F8D54F-5A9D-4093-9F7B-272FE249D692}" presName="textNode" presStyleLbl="node1" presStyleIdx="2" presStyleCnt="3" custScaleX="108256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A9F42F64-06EC-487B-B876-836353B92EE6}" srcId="{7B0D97CD-E8C6-45D3-8BE7-3A7A97AA5A4C}" destId="{656EBE69-1420-4E68-AB60-E891370257DF}" srcOrd="1" destOrd="0" parTransId="{375FB100-B290-4201-A254-2E576A35F4A8}" sibTransId="{D6150E3F-5215-4B8D-BE70-11EB9A6E9F73}"/>
    <dgm:cxn modelId="{08BBAAA9-9334-4913-A24D-4D6F98A48225}" type="presOf" srcId="{656EBE69-1420-4E68-AB60-E891370257DF}" destId="{4CC37542-4870-4416-A52E-35973D989201}" srcOrd="0" destOrd="0" presId="urn:microsoft.com/office/officeart/2005/8/layout/hProcess9"/>
    <dgm:cxn modelId="{C2EDDAC4-C4F0-4922-881A-7F28A28303F1}" srcId="{7B0D97CD-E8C6-45D3-8BE7-3A7A97AA5A4C}" destId="{60DE7EE6-7D86-4D0A-AA6E-6853BF50902D}" srcOrd="0" destOrd="0" parTransId="{BF1BDD59-516E-4A1B-9AA9-387647C0D702}" sibTransId="{4417AB17-D0D4-414D-88D6-62E2123CE631}"/>
    <dgm:cxn modelId="{5B26B765-D1D5-4C41-B40B-7E43D23AE715}" type="presOf" srcId="{60DE7EE6-7D86-4D0A-AA6E-6853BF50902D}" destId="{F41D1993-8702-4096-BC18-8BDFCAB052FC}" srcOrd="0" destOrd="0" presId="urn:microsoft.com/office/officeart/2005/8/layout/hProcess9"/>
    <dgm:cxn modelId="{D56FFBEE-9299-4D41-8BDD-C4730D869D0B}" srcId="{7B0D97CD-E8C6-45D3-8BE7-3A7A97AA5A4C}" destId="{B0F8D54F-5A9D-4093-9F7B-272FE249D692}" srcOrd="2" destOrd="0" parTransId="{A89183B8-58AC-4263-A2D4-238739721BD6}" sibTransId="{B46AA2E5-3ADE-41AE-A3A3-8EF3DA396D37}"/>
    <dgm:cxn modelId="{6832973B-DE14-4270-8EA6-31AF6212AE90}" type="presOf" srcId="{B0F8D54F-5A9D-4093-9F7B-272FE249D692}" destId="{4621AFF1-E648-4715-8715-FF9978A7B607}" srcOrd="0" destOrd="0" presId="urn:microsoft.com/office/officeart/2005/8/layout/hProcess9"/>
    <dgm:cxn modelId="{C120A963-A54F-4CB4-BE49-4ED62A2E5336}" type="presOf" srcId="{7B0D97CD-E8C6-45D3-8BE7-3A7A97AA5A4C}" destId="{BD46F8AF-B04F-47F9-86BE-A15108BE404C}" srcOrd="0" destOrd="0" presId="urn:microsoft.com/office/officeart/2005/8/layout/hProcess9"/>
    <dgm:cxn modelId="{8B88790D-FF9A-416A-9DA5-B5871A9B4459}" type="presParOf" srcId="{BD46F8AF-B04F-47F9-86BE-A15108BE404C}" destId="{12011EA5-52BF-42D1-9504-46E9E504C4AA}" srcOrd="0" destOrd="0" presId="urn:microsoft.com/office/officeart/2005/8/layout/hProcess9"/>
    <dgm:cxn modelId="{271EDC7B-9FD3-44DB-830F-DD2B90349E10}" type="presParOf" srcId="{BD46F8AF-B04F-47F9-86BE-A15108BE404C}" destId="{28613486-B3A0-48D6-9AD1-C9F03651E16D}" srcOrd="1" destOrd="0" presId="urn:microsoft.com/office/officeart/2005/8/layout/hProcess9"/>
    <dgm:cxn modelId="{99CA6537-A887-45DA-853E-E9DCD7BDF5F0}" type="presParOf" srcId="{28613486-B3A0-48D6-9AD1-C9F03651E16D}" destId="{F41D1993-8702-4096-BC18-8BDFCAB052FC}" srcOrd="0" destOrd="0" presId="urn:microsoft.com/office/officeart/2005/8/layout/hProcess9"/>
    <dgm:cxn modelId="{4706451A-E71D-44A4-83C7-12FFC817A311}" type="presParOf" srcId="{28613486-B3A0-48D6-9AD1-C9F03651E16D}" destId="{B6017240-C4E9-4095-A775-3C68B24CD591}" srcOrd="1" destOrd="0" presId="urn:microsoft.com/office/officeart/2005/8/layout/hProcess9"/>
    <dgm:cxn modelId="{23AFB6AD-655F-4163-BA34-4A8C6C1DA860}" type="presParOf" srcId="{28613486-B3A0-48D6-9AD1-C9F03651E16D}" destId="{4CC37542-4870-4416-A52E-35973D989201}" srcOrd="2" destOrd="0" presId="urn:microsoft.com/office/officeart/2005/8/layout/hProcess9"/>
    <dgm:cxn modelId="{9394C8ED-93C3-4CC9-8E61-EAF734DBC622}" type="presParOf" srcId="{28613486-B3A0-48D6-9AD1-C9F03651E16D}" destId="{C0746408-9E37-4421-8E47-EE19AC411D42}" srcOrd="3" destOrd="0" presId="urn:microsoft.com/office/officeart/2005/8/layout/hProcess9"/>
    <dgm:cxn modelId="{70EC4165-E83B-4748-B1A8-349A8418FD84}" type="presParOf" srcId="{28613486-B3A0-48D6-9AD1-C9F03651E16D}" destId="{4621AFF1-E648-4715-8715-FF9978A7B6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11EA5-52BF-42D1-9504-46E9E504C4AA}">
      <dsp:nvSpPr>
        <dsp:cNvPr id="0" name=""/>
        <dsp:cNvSpPr/>
      </dsp:nvSpPr>
      <dsp:spPr>
        <a:xfrm>
          <a:off x="1" y="504058"/>
          <a:ext cx="6984772" cy="1860495"/>
        </a:xfrm>
        <a:prstGeom prst="right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D1993-8702-4096-BC18-8BDFCAB052FC}">
      <dsp:nvSpPr>
        <dsp:cNvPr id="0" name=""/>
        <dsp:cNvSpPr/>
      </dsp:nvSpPr>
      <dsp:spPr>
        <a:xfrm>
          <a:off x="0" y="1251013"/>
          <a:ext cx="1642353" cy="1303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Ley de Concesiones Eléctricas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63630" y="1314643"/>
        <a:ext cx="1515093" cy="1176214"/>
      </dsp:txXfrm>
    </dsp:sp>
    <dsp:sp modelId="{4CC37542-4870-4416-A52E-35973D989201}">
      <dsp:nvSpPr>
        <dsp:cNvPr id="0" name=""/>
        <dsp:cNvSpPr/>
      </dsp:nvSpPr>
      <dsp:spPr>
        <a:xfrm>
          <a:off x="1840681" y="1205425"/>
          <a:ext cx="1570948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Reglamento de la LCE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1896695" y="1261439"/>
        <a:ext cx="1458920" cy="1035416"/>
      </dsp:txXfrm>
    </dsp:sp>
    <dsp:sp modelId="{89564AA9-51BC-4EDA-AD5E-BF9E1FFF1F63}">
      <dsp:nvSpPr>
        <dsp:cNvPr id="0" name=""/>
        <dsp:cNvSpPr/>
      </dsp:nvSpPr>
      <dsp:spPr>
        <a:xfrm>
          <a:off x="3693539" y="1205425"/>
          <a:ext cx="1459026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1800" kern="1200" dirty="0" smtClean="0">
              <a:solidFill>
                <a:schemeClr val="tx1"/>
              </a:solidFill>
            </a:rPr>
            <a:t>LEY</a:t>
          </a:r>
          <a:br>
            <a:rPr lang="es-PE" altLang="es-PE" sz="1800" kern="1200" dirty="0" smtClean="0">
              <a:solidFill>
                <a:schemeClr val="tx1"/>
              </a:solidFill>
            </a:rPr>
          </a:br>
          <a:r>
            <a:rPr lang="es-PE" altLang="es-PE" sz="1800" kern="1200" dirty="0" smtClean="0">
              <a:solidFill>
                <a:schemeClr val="tx1"/>
              </a:solidFill>
            </a:rPr>
            <a:t>28832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3749553" y="1261439"/>
        <a:ext cx="1346998" cy="1035416"/>
      </dsp:txXfrm>
    </dsp:sp>
    <dsp:sp modelId="{4621AFF1-E648-4715-8715-FF9978A7B607}">
      <dsp:nvSpPr>
        <dsp:cNvPr id="0" name=""/>
        <dsp:cNvSpPr/>
      </dsp:nvSpPr>
      <dsp:spPr>
        <a:xfrm>
          <a:off x="5400600" y="1212424"/>
          <a:ext cx="1579484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1800" kern="1200" dirty="0" smtClean="0">
              <a:solidFill>
                <a:schemeClr val="tx1"/>
              </a:solidFill>
            </a:rPr>
            <a:t>Reglamento de Transmisión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5456614" y="1268438"/>
        <a:ext cx="1467456" cy="1035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11EA5-52BF-42D1-9504-46E9E504C4AA}">
      <dsp:nvSpPr>
        <dsp:cNvPr id="0" name=""/>
        <dsp:cNvSpPr/>
      </dsp:nvSpPr>
      <dsp:spPr>
        <a:xfrm>
          <a:off x="1" y="606813"/>
          <a:ext cx="7128788" cy="906388"/>
        </a:xfrm>
        <a:prstGeom prst="right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1D1993-8702-4096-BC18-8BDFCAB052FC}">
      <dsp:nvSpPr>
        <dsp:cNvPr id="0" name=""/>
        <dsp:cNvSpPr/>
      </dsp:nvSpPr>
      <dsp:spPr>
        <a:xfrm>
          <a:off x="4047" y="1114353"/>
          <a:ext cx="2063516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Ley de Transparencia Procedimientos Regulatorios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60061" y="1170367"/>
        <a:ext cx="1951488" cy="1035416"/>
      </dsp:txXfrm>
    </dsp:sp>
    <dsp:sp modelId="{4CC37542-4870-4416-A52E-35973D989201}">
      <dsp:nvSpPr>
        <dsp:cNvPr id="0" name=""/>
        <dsp:cNvSpPr/>
      </dsp:nvSpPr>
      <dsp:spPr>
        <a:xfrm>
          <a:off x="2368309" y="1114353"/>
          <a:ext cx="2221808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800" kern="1200" dirty="0" smtClean="0">
              <a:solidFill>
                <a:schemeClr val="tx1"/>
              </a:solidFill>
            </a:rPr>
            <a:t>Ley de Procedimiento Administrativo General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2424323" y="1170367"/>
        <a:ext cx="2109780" cy="1035416"/>
      </dsp:txXfrm>
    </dsp:sp>
    <dsp:sp modelId="{4621AFF1-E648-4715-8715-FF9978A7B607}">
      <dsp:nvSpPr>
        <dsp:cNvPr id="0" name=""/>
        <dsp:cNvSpPr/>
      </dsp:nvSpPr>
      <dsp:spPr>
        <a:xfrm>
          <a:off x="4890864" y="1114353"/>
          <a:ext cx="2233880" cy="1147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altLang="es-PE" sz="1800" kern="1200" dirty="0" smtClean="0">
              <a:solidFill>
                <a:schemeClr val="tx1"/>
              </a:solidFill>
            </a:rPr>
            <a:t>Norma Procedimientos para Fijación de Precios Regulados</a:t>
          </a:r>
          <a:endParaRPr lang="es-PE" sz="1800" kern="1200" dirty="0">
            <a:solidFill>
              <a:schemeClr val="tx1"/>
            </a:solidFill>
          </a:endParaRPr>
        </a:p>
      </dsp:txBody>
      <dsp:txXfrm>
        <a:off x="4946878" y="1170367"/>
        <a:ext cx="2121852" cy="10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7DC74A-410C-4160-A3CF-36227F303EF4}" type="datetimeFigureOut">
              <a:rPr lang="es-PE"/>
              <a:pPr>
                <a:defRPr/>
              </a:pPr>
              <a:t>24/07/2018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2EA1E1-E4FA-46C2-8B58-580F713EE1E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441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4288"/>
            <a:ext cx="9145588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Marcador de texto"/>
          <p:cNvSpPr>
            <a:spLocks noGrp="1"/>
          </p:cNvSpPr>
          <p:nvPr>
            <p:ph type="body" sz="quarter" idx="10"/>
          </p:nvPr>
        </p:nvSpPr>
        <p:spPr bwMode="auto">
          <a:xfrm>
            <a:off x="4211960" y="5301580"/>
            <a:ext cx="4627240" cy="64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b="1" baseline="0">
                <a:solidFill>
                  <a:srgbClr val="00529A"/>
                </a:solidFill>
              </a:defRPr>
            </a:lvl1pPr>
          </a:lstStyle>
          <a:p>
            <a:pPr lvl="0"/>
            <a:r>
              <a:rPr lang="es-ES" altLang="es-PE" smtClean="0"/>
              <a:t>Haga clic para modificar el estilo de texto del patrón</a:t>
            </a:r>
          </a:p>
        </p:txBody>
      </p:sp>
      <p:sp>
        <p:nvSpPr>
          <p:cNvPr id="7" name="4 Marcador de texto"/>
          <p:cNvSpPr>
            <a:spLocks noGrp="1"/>
          </p:cNvSpPr>
          <p:nvPr>
            <p:ph type="body" sz="quarter" idx="11"/>
          </p:nvPr>
        </p:nvSpPr>
        <p:spPr bwMode="auto">
          <a:xfrm>
            <a:off x="4211960" y="5949280"/>
            <a:ext cx="4627240" cy="64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900" b="0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altLang="es-PE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8803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0"/>
          </p:nvPr>
        </p:nvSpPr>
        <p:spPr>
          <a:xfrm>
            <a:off x="467544" y="1988840"/>
            <a:ext cx="8208912" cy="43926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48072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solidFill>
                  <a:srgbClr val="0F469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3744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 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22225"/>
            <a:ext cx="9204326" cy="690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2 Marcador de texto"/>
          <p:cNvSpPr>
            <a:spLocks noGrp="1"/>
          </p:cNvSpPr>
          <p:nvPr>
            <p:ph type="body" sz="quarter" idx="10"/>
          </p:nvPr>
        </p:nvSpPr>
        <p:spPr>
          <a:xfrm>
            <a:off x="2919819" y="4509120"/>
            <a:ext cx="3312368" cy="115212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 b="0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7426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1" r:id="rId2"/>
    <p:sldLayoutId id="2147483743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37609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rgbClr val="00B0F0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Marcador de texto"/>
          <p:cNvSpPr txBox="1">
            <a:spLocks/>
          </p:cNvSpPr>
          <p:nvPr/>
        </p:nvSpPr>
        <p:spPr bwMode="auto">
          <a:xfrm>
            <a:off x="4427538" y="3933056"/>
            <a:ext cx="47529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PE" altLang="es-PE" sz="2400" b="1" dirty="0" smtClean="0"/>
              <a:t>Criterios</a:t>
            </a:r>
            <a:r>
              <a:rPr lang="es-PE" altLang="es-PE" sz="2400" b="1" dirty="0"/>
              <a:t>, Modelos y Metodología utilizados para la Fijación de Peajes y Compensaciones del Sistema Complementario de Transmisión de Libre Negociación de la empresa Sociedad Minera Cerro Verde </a:t>
            </a:r>
            <a:r>
              <a:rPr lang="es-PE" altLang="es-PE" sz="2400" b="1" dirty="0" smtClean="0"/>
              <a:t>S.A.A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s-PE" altLang="es-PE" sz="2400" b="1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s-PE" altLang="es-PE" sz="2400" b="1" dirty="0" smtClean="0"/>
              <a:t>(26 </a:t>
            </a:r>
            <a:r>
              <a:rPr lang="es-PE" altLang="es-PE" sz="2400" b="1" dirty="0"/>
              <a:t>de </a:t>
            </a:r>
            <a:r>
              <a:rPr lang="es-PE" altLang="es-PE" sz="2400" b="1" dirty="0" smtClean="0"/>
              <a:t>julio </a:t>
            </a:r>
            <a:r>
              <a:rPr lang="es-PE" altLang="es-PE" sz="2400" b="1" dirty="0"/>
              <a:t>de </a:t>
            </a:r>
            <a:r>
              <a:rPr lang="es-PE" altLang="es-PE" sz="2400" b="1" dirty="0" smtClean="0"/>
              <a:t>2018)</a:t>
            </a:r>
            <a:endParaRPr lang="es-ES" altLang="es-PE" sz="2400" b="1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ES" altLang="es-PE" sz="2400" b="1" dirty="0">
              <a:solidFill>
                <a:srgbClr val="0000FF"/>
              </a:solidFill>
            </a:endParaRPr>
          </a:p>
        </p:txBody>
      </p:sp>
      <p:sp>
        <p:nvSpPr>
          <p:cNvPr id="4099" name="Rectángulo 1"/>
          <p:cNvSpPr>
            <a:spLocks noChangeArrowheads="1"/>
          </p:cNvSpPr>
          <p:nvPr/>
        </p:nvSpPr>
        <p:spPr bwMode="auto">
          <a:xfrm>
            <a:off x="4972050" y="2996952"/>
            <a:ext cx="36655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s-ES" altLang="es-PE" sz="3200" b="1" dirty="0">
                <a:solidFill>
                  <a:srgbClr val="002060"/>
                </a:solidFill>
              </a:rPr>
              <a:t>AUDIENCIA PÚBLICA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111523" y="214290"/>
            <a:ext cx="7988869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_tradnl" altLang="es-PE" sz="3400" b="1" dirty="0" smtClean="0">
                <a:solidFill>
                  <a:schemeClr val="bg1"/>
                </a:solidFill>
              </a:rPr>
              <a:t>Programa </a:t>
            </a:r>
            <a:r>
              <a:rPr lang="es-ES_tradnl" altLang="es-PE" sz="3400" b="1" dirty="0">
                <a:solidFill>
                  <a:schemeClr val="bg1"/>
                </a:solidFill>
              </a:rPr>
              <a:t>de </a:t>
            </a:r>
            <a:r>
              <a:rPr lang="es-ES_tradnl" altLang="es-PE" sz="3400" b="1" dirty="0" smtClean="0">
                <a:solidFill>
                  <a:schemeClr val="bg1"/>
                </a:solidFill>
              </a:rPr>
              <a:t>Audiencia Pública</a:t>
            </a:r>
            <a:endParaRPr lang="es-PE" sz="34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465401"/>
              </p:ext>
            </p:extLst>
          </p:nvPr>
        </p:nvGraphicFramePr>
        <p:xfrm>
          <a:off x="1547664" y="1213832"/>
          <a:ext cx="6192688" cy="4419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5067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65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dirty="0">
                          <a:effectLst/>
                        </a:rPr>
                        <a:t>Actividad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-ES" sz="2000" dirty="0">
                          <a:effectLst/>
                        </a:rPr>
                        <a:t>Hora</a:t>
                      </a:r>
                      <a:endParaRPr lang="es-E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65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Inscripción de Asistentes</a:t>
                      </a:r>
                      <a:endParaRPr lang="es-E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>
                          <a:effectLst/>
                        </a:rPr>
                        <a:t>09:00</a:t>
                      </a:r>
                      <a:endParaRPr lang="es-E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65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Apertura de la Audiencia Pública</a:t>
                      </a:r>
                      <a:endParaRPr lang="es-E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>
                          <a:effectLst/>
                        </a:rPr>
                        <a:t>09:15</a:t>
                      </a:r>
                      <a:endParaRPr lang="es-E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457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Presentación y sustento de los criterios, metodología y modelos económicos empleados para la elaboración del proyecto de resolución de Fijación de Peajes y Compensaciones para Sistemas Complementarios de Transmisión (SCT) cuyos Cargos corresponden asumir a Terceros por Instalaciones construidas por Acuerdo de Partes</a:t>
                      </a:r>
                      <a:endParaRPr lang="es-E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09:30</a:t>
                      </a:r>
                      <a:endParaRPr lang="es-E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65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>
                          <a:effectLst/>
                        </a:rPr>
                        <a:t>Receso</a:t>
                      </a:r>
                      <a:endParaRPr lang="es-E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10:15</a:t>
                      </a:r>
                      <a:endParaRPr lang="es-E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96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>
                          <a:effectLst/>
                        </a:rPr>
                        <a:t>Intervenciones de los asistentes en el Auditorio correspondiente y respuestas o comentarios de Osinergmin</a:t>
                      </a:r>
                      <a:endParaRPr lang="es-ES" sz="18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10:30</a:t>
                      </a:r>
                      <a:endParaRPr lang="es-ES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65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>
                          <a:effectLst/>
                        </a:rPr>
                        <a:t>Suscripción del Acta</a:t>
                      </a:r>
                      <a:endParaRPr lang="es-ES" sz="1800" b="0">
                        <a:solidFill>
                          <a:srgbClr val="000000"/>
                        </a:solidFill>
                        <a:effectLst/>
                        <a:latin typeface="AFNGM I+ Abadi MT"/>
                        <a:ea typeface="Times New Roman"/>
                        <a:cs typeface="AFNGM I+ Abadi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11:00</a:t>
                      </a:r>
                      <a:endParaRPr lang="es-ES" sz="1800" b="0" dirty="0">
                        <a:solidFill>
                          <a:srgbClr val="000000"/>
                        </a:solidFill>
                        <a:effectLst/>
                        <a:latin typeface="AFNGM I+ Abadi MT"/>
                        <a:ea typeface="Times New Roman"/>
                        <a:cs typeface="AFNGM I+ Abadi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654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Finalización de la Audiencia Pública</a:t>
                      </a:r>
                      <a:endParaRPr lang="es-ES" sz="1800" b="0" dirty="0">
                        <a:solidFill>
                          <a:srgbClr val="000000"/>
                        </a:solidFill>
                        <a:effectLst/>
                        <a:latin typeface="AFNGM I+ Abadi MT"/>
                        <a:ea typeface="Times New Roman"/>
                        <a:cs typeface="AFNGM I+ Abadi M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800" b="0" dirty="0">
                          <a:effectLst/>
                        </a:rPr>
                        <a:t>11:15</a:t>
                      </a:r>
                      <a:endParaRPr lang="es-ES" sz="1800" b="0" dirty="0">
                        <a:solidFill>
                          <a:srgbClr val="000000"/>
                        </a:solidFill>
                        <a:effectLst/>
                        <a:latin typeface="AFNGM I+ Abadi MT"/>
                        <a:ea typeface="Times New Roman"/>
                        <a:cs typeface="AFNGM I+ Abadi M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7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Marcador de texto"/>
          <p:cNvSpPr>
            <a:spLocks noGrp="1"/>
          </p:cNvSpPr>
          <p:nvPr>
            <p:ph type="body" sz="quarter" idx="10"/>
          </p:nvPr>
        </p:nvSpPr>
        <p:spPr bwMode="auto">
          <a:xfrm>
            <a:off x="2919413" y="4508500"/>
            <a:ext cx="3313112" cy="1152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PE" altLang="es-PE" sz="3600" smtClean="0"/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contenido"/>
          <p:cNvSpPr>
            <a:spLocks noGrp="1"/>
          </p:cNvSpPr>
          <p:nvPr>
            <p:ph sz="quarter" idx="10"/>
          </p:nvPr>
        </p:nvSpPr>
        <p:spPr bwMode="auto">
          <a:xfrm>
            <a:off x="468313" y="1052736"/>
            <a:ext cx="8207375" cy="43926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Decreto Ley N° 25844, Ley de Concesiones Eléctricas (en adelante “LCE”) y su Reglamento aprobado con Decreto Supremo N° 009-93-EM.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Ley Nº 28832, Ley para Asegurar el Desarrollo Eficiente de la Generación.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Reglamento de Transmisión, aprobado con Decreto Supremo Nº 027-2007-EM.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Ley N° 27838, Ley de Transparencia y Simplificación de los Procedimientos Regulatorios de Tarifas.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Ley N° 27332, Ley Marco de los Organismos Reguladores de la Inversión Privada en los Servicios Públicos y su Reglamento aprobado por Decreto Supremo N° 042-2005-PCM.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Reglamento General de </a:t>
            </a:r>
            <a:r>
              <a:rPr lang="es-ES" altLang="es-PE" sz="2000" dirty="0" err="1">
                <a:solidFill>
                  <a:srgbClr val="1F497D"/>
                </a:solidFill>
                <a:latin typeface="+mn-lt"/>
              </a:rPr>
              <a:t>Osinergmin</a:t>
            </a: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, aprobado por Decreto Supremo N° 054-2001-PCM.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Ley N° 27444, Ley del Procedimiento Administrativo General.</a:t>
            </a:r>
          </a:p>
          <a:p>
            <a:pPr algn="just" eaLnBrk="1" hangingPunct="1">
              <a:spcBef>
                <a:spcPts val="600"/>
              </a:spcBef>
              <a:defRPr/>
            </a:pPr>
            <a:r>
              <a:rPr lang="es-ES" altLang="es-PE" sz="2000" dirty="0">
                <a:solidFill>
                  <a:srgbClr val="1F497D"/>
                </a:solidFill>
                <a:latin typeface="+mn-lt"/>
              </a:rPr>
              <a:t>Texto Único Ordenado de la Norma de Procedimiento para Fijación de Precios Regulados, aprobado mediante Resolución  N° 080-2012-OS/CD.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83531" y="214290"/>
            <a:ext cx="817468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" sz="3400" b="1" dirty="0" smtClean="0">
                <a:solidFill>
                  <a:schemeClr val="bg1"/>
                </a:solidFill>
              </a:rPr>
              <a:t>Marco Legal (1-2)</a:t>
            </a:r>
            <a:endParaRPr lang="es-PE" sz="3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3 Elipse"/>
          <p:cNvSpPr>
            <a:spLocks noChangeArrowheads="1"/>
          </p:cNvSpPr>
          <p:nvPr/>
        </p:nvSpPr>
        <p:spPr bwMode="auto">
          <a:xfrm>
            <a:off x="7164388" y="1185590"/>
            <a:ext cx="1871662" cy="4464050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ES"/>
          </a:p>
          <a:p>
            <a:pPr algn="ctr" eaLnBrk="1" hangingPunct="1"/>
            <a:endParaRPr lang="es-PE" altLang="es-ES"/>
          </a:p>
          <a:p>
            <a:pPr algn="ctr" eaLnBrk="1" hangingPunct="1"/>
            <a:endParaRPr lang="es-PE" altLang="es-ES"/>
          </a:p>
          <a:p>
            <a:pPr algn="ctr" eaLnBrk="1" hangingPunct="1"/>
            <a:endParaRPr lang="es-PE" altLang="es-PE"/>
          </a:p>
          <a:p>
            <a:pPr algn="ctr" eaLnBrk="1" hangingPunct="1"/>
            <a:r>
              <a:rPr lang="es-PE" altLang="es-PE"/>
              <a:t>FIJACIÓN DE TARIFAS DE SCT</a:t>
            </a:r>
            <a:endParaRPr lang="es-ES" altLang="es-PE"/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-180975" y="1185590"/>
            <a:ext cx="4978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PE" altLang="es-PE" sz="1600">
                <a:solidFill>
                  <a:schemeClr val="tx2"/>
                </a:solidFill>
                <a:latin typeface="Tahoma" pitchFamily="34" charset="0"/>
              </a:rPr>
              <a:t>ASPECTOS TÉCNICO ECONÓMICOS</a:t>
            </a:r>
            <a:endParaRPr lang="es-ES" altLang="es-PE" sz="160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149" name="Text Box 23"/>
          <p:cNvSpPr txBox="1">
            <a:spLocks noChangeArrowheads="1"/>
          </p:cNvSpPr>
          <p:nvPr/>
        </p:nvSpPr>
        <p:spPr bwMode="auto">
          <a:xfrm>
            <a:off x="-107950" y="5648052"/>
            <a:ext cx="57038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PE" altLang="es-PE" sz="1600">
                <a:solidFill>
                  <a:schemeClr val="tx2"/>
                </a:solidFill>
                <a:latin typeface="Tahoma" pitchFamily="34" charset="0"/>
              </a:rPr>
              <a:t>ASPECTOS LEGALES Y DE TRANSPARENCIA</a:t>
            </a:r>
            <a:endParaRPr lang="es-ES" altLang="es-PE" sz="1600">
              <a:solidFill>
                <a:schemeClr val="tx2"/>
              </a:solidFill>
              <a:latin typeface="Tahoma" pitchFamily="34" charset="0"/>
            </a:endParaRPr>
          </a:p>
        </p:txBody>
      </p:sp>
      <p:graphicFrame>
        <p:nvGraphicFramePr>
          <p:cNvPr id="38" name="37 Diagrama"/>
          <p:cNvGraphicFramePr/>
          <p:nvPr>
            <p:extLst>
              <p:ext uri="{D42A27DB-BD31-4B8C-83A1-F6EECF244321}">
                <p14:modId xmlns:p14="http://schemas.microsoft.com/office/powerpoint/2010/main" val="2511464414"/>
              </p:ext>
            </p:extLst>
          </p:nvPr>
        </p:nvGraphicFramePr>
        <p:xfrm>
          <a:off x="467544" y="764704"/>
          <a:ext cx="6984776" cy="28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9" name="38 Diagrama"/>
          <p:cNvGraphicFramePr/>
          <p:nvPr>
            <p:extLst>
              <p:ext uri="{D42A27DB-BD31-4B8C-83A1-F6EECF244321}">
                <p14:modId xmlns:p14="http://schemas.microsoft.com/office/powerpoint/2010/main" val="3067348579"/>
              </p:ext>
            </p:extLst>
          </p:nvPr>
        </p:nvGraphicFramePr>
        <p:xfrm>
          <a:off x="467544" y="3273276"/>
          <a:ext cx="7128792" cy="2868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183531" y="214290"/>
            <a:ext cx="817468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" sz="3400" b="1" dirty="0" smtClean="0">
                <a:solidFill>
                  <a:schemeClr val="bg1"/>
                </a:solidFill>
              </a:rPr>
              <a:t>Marco Legal (2-2)</a:t>
            </a:r>
            <a:endParaRPr lang="es-PE" sz="3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879475" y="1793974"/>
            <a:ext cx="8001000" cy="3200400"/>
          </a:xfrm>
          <a:prstGeom prst="parallelogram">
            <a:avLst>
              <a:gd name="adj" fmla="val 32662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341563" y="5107086"/>
            <a:ext cx="4468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PE" altLang="es-PE" sz="1600" b="1">
                <a:latin typeface="Arial Narrow" pitchFamily="34" charset="0"/>
              </a:rPr>
              <a:t>Línea de Tiempo de la Reforma del Marco Regulatorio</a:t>
            </a:r>
            <a:endParaRPr lang="es-ES" altLang="es-PE" sz="1600" b="1">
              <a:latin typeface="Arial Narrow" pitchFamily="34" charset="0"/>
            </a:endParaRPr>
          </a:p>
        </p:txBody>
      </p:sp>
      <p:sp>
        <p:nvSpPr>
          <p:cNvPr id="7173" name="AutoShape 5"/>
          <p:cNvSpPr>
            <a:spLocks noChangeAspect="1" noChangeArrowheads="1" noTextEdit="1"/>
          </p:cNvSpPr>
          <p:nvPr/>
        </p:nvSpPr>
        <p:spPr bwMode="auto">
          <a:xfrm>
            <a:off x="330200" y="2032099"/>
            <a:ext cx="8493125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95325" y="1720949"/>
            <a:ext cx="0" cy="2425700"/>
          </a:xfrm>
          <a:prstGeom prst="line">
            <a:avLst/>
          </a:prstGeom>
          <a:noFill/>
          <a:ln w="1428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719138" y="4170461"/>
            <a:ext cx="8085137" cy="0"/>
          </a:xfrm>
          <a:prstGeom prst="line">
            <a:avLst/>
          </a:prstGeom>
          <a:noFill/>
          <a:ln w="14288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892175" y="2005111"/>
            <a:ext cx="1635125" cy="495300"/>
            <a:chOff x="684" y="1588"/>
            <a:chExt cx="1116" cy="312"/>
          </a:xfrm>
        </p:grpSpPr>
        <p:sp>
          <p:nvSpPr>
            <p:cNvPr id="7218" name="Rectangle 9"/>
            <p:cNvSpPr>
              <a:spLocks noChangeArrowheads="1"/>
            </p:cNvSpPr>
            <p:nvPr/>
          </p:nvSpPr>
          <p:spPr bwMode="auto">
            <a:xfrm>
              <a:off x="684" y="1588"/>
              <a:ext cx="1116" cy="3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  <p:sp>
          <p:nvSpPr>
            <p:cNvPr id="7219" name="Rectangle 10"/>
            <p:cNvSpPr>
              <a:spLocks noChangeArrowheads="1"/>
            </p:cNvSpPr>
            <p:nvPr/>
          </p:nvSpPr>
          <p:spPr bwMode="auto">
            <a:xfrm>
              <a:off x="684" y="1588"/>
              <a:ext cx="1116" cy="31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</p:grp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1057275" y="2047974"/>
            <a:ext cx="134302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Ley de Concesiones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78" name="Rectangle 12"/>
          <p:cNvSpPr>
            <a:spLocks noChangeArrowheads="1"/>
          </p:cNvSpPr>
          <p:nvPr/>
        </p:nvSpPr>
        <p:spPr bwMode="auto">
          <a:xfrm>
            <a:off x="1122363" y="2259111"/>
            <a:ext cx="10350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Eléctricas (LCE)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79" name="Rectangle 13"/>
          <p:cNvSpPr>
            <a:spLocks noChangeArrowheads="1"/>
          </p:cNvSpPr>
          <p:nvPr/>
        </p:nvSpPr>
        <p:spPr bwMode="auto">
          <a:xfrm>
            <a:off x="323850" y="2092424"/>
            <a:ext cx="247650" cy="1522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180" name="Rectangle 14"/>
          <p:cNvSpPr>
            <a:spLocks noChangeArrowheads="1"/>
          </p:cNvSpPr>
          <p:nvPr/>
        </p:nvSpPr>
        <p:spPr bwMode="auto">
          <a:xfrm rot="16200000">
            <a:off x="-156368" y="2782192"/>
            <a:ext cx="12271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500" b="1">
                <a:solidFill>
                  <a:srgbClr val="000000"/>
                </a:solidFill>
                <a:latin typeface="Arial Narrow" pitchFamily="34" charset="0"/>
              </a:rPr>
              <a:t>Nivel Jerárquico</a:t>
            </a:r>
            <a:endParaRPr lang="es-ES" altLang="es-PE" sz="2800" b="1">
              <a:latin typeface="Arial Narrow" pitchFamily="34" charset="0"/>
            </a:endParaRPr>
          </a:p>
        </p:txBody>
      </p:sp>
      <p:grpSp>
        <p:nvGrpSpPr>
          <p:cNvPr id="7181" name="Group 15"/>
          <p:cNvGrpSpPr>
            <a:grpSpLocks/>
          </p:cNvGrpSpPr>
          <p:nvPr/>
        </p:nvGrpSpPr>
        <p:grpSpPr bwMode="auto">
          <a:xfrm>
            <a:off x="2708275" y="2554386"/>
            <a:ext cx="1365250" cy="493713"/>
            <a:chOff x="1749" y="1916"/>
            <a:chExt cx="1115" cy="311"/>
          </a:xfrm>
        </p:grpSpPr>
        <p:sp>
          <p:nvSpPr>
            <p:cNvPr id="7216" name="Rectangle 16"/>
            <p:cNvSpPr>
              <a:spLocks noChangeArrowheads="1"/>
            </p:cNvSpPr>
            <p:nvPr/>
          </p:nvSpPr>
          <p:spPr bwMode="auto">
            <a:xfrm>
              <a:off x="1749" y="1916"/>
              <a:ext cx="1115" cy="3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  <p:sp>
          <p:nvSpPr>
            <p:cNvPr id="7217" name="Rectangle 17"/>
            <p:cNvSpPr>
              <a:spLocks noChangeArrowheads="1"/>
            </p:cNvSpPr>
            <p:nvPr/>
          </p:nvSpPr>
          <p:spPr bwMode="auto">
            <a:xfrm>
              <a:off x="1749" y="1916"/>
              <a:ext cx="1115" cy="311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</p:grp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2838450" y="2597249"/>
            <a:ext cx="115728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Reglamento de la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3249613" y="2806799"/>
            <a:ext cx="2746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LCE</a:t>
            </a:r>
            <a:endParaRPr lang="es-ES" altLang="es-PE" sz="2800" b="1">
              <a:latin typeface="Arial Narrow" pitchFamily="34" charset="0"/>
            </a:endParaRPr>
          </a:p>
        </p:txBody>
      </p:sp>
      <p:grpSp>
        <p:nvGrpSpPr>
          <p:cNvPr id="7184" name="Group 25"/>
          <p:cNvGrpSpPr>
            <a:grpSpLocks/>
          </p:cNvGrpSpPr>
          <p:nvPr/>
        </p:nvGrpSpPr>
        <p:grpSpPr bwMode="auto">
          <a:xfrm>
            <a:off x="4289425" y="1979711"/>
            <a:ext cx="1368425" cy="1038225"/>
            <a:chOff x="3971" y="1502"/>
            <a:chExt cx="1115" cy="562"/>
          </a:xfrm>
        </p:grpSpPr>
        <p:sp>
          <p:nvSpPr>
            <p:cNvPr id="7214" name="Rectangle 26"/>
            <p:cNvSpPr>
              <a:spLocks noChangeArrowheads="1"/>
            </p:cNvSpPr>
            <p:nvPr/>
          </p:nvSpPr>
          <p:spPr bwMode="auto">
            <a:xfrm>
              <a:off x="3971" y="1502"/>
              <a:ext cx="1115" cy="5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  <p:sp>
          <p:nvSpPr>
            <p:cNvPr id="7215" name="Rectangle 27"/>
            <p:cNvSpPr>
              <a:spLocks noChangeArrowheads="1"/>
            </p:cNvSpPr>
            <p:nvPr/>
          </p:nvSpPr>
          <p:spPr bwMode="auto">
            <a:xfrm>
              <a:off x="3971" y="1502"/>
              <a:ext cx="1115" cy="562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</p:grpSp>
      <p:sp>
        <p:nvSpPr>
          <p:cNvPr id="7185" name="Rectangle 28"/>
          <p:cNvSpPr>
            <a:spLocks noChangeArrowheads="1"/>
          </p:cNvSpPr>
          <p:nvPr/>
        </p:nvSpPr>
        <p:spPr bwMode="auto">
          <a:xfrm>
            <a:off x="4398963" y="2001936"/>
            <a:ext cx="1230312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Ley Para Asegurar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86" name="Rectangle 29"/>
          <p:cNvSpPr>
            <a:spLocks noChangeArrowheads="1"/>
          </p:cNvSpPr>
          <p:nvPr/>
        </p:nvSpPr>
        <p:spPr bwMode="auto">
          <a:xfrm>
            <a:off x="4535488" y="2221011"/>
            <a:ext cx="8572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el Desarrollo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87" name="Rectangle 30"/>
          <p:cNvSpPr>
            <a:spLocks noChangeArrowheads="1"/>
          </p:cNvSpPr>
          <p:nvPr/>
        </p:nvSpPr>
        <p:spPr bwMode="auto">
          <a:xfrm>
            <a:off x="4491038" y="2451199"/>
            <a:ext cx="94615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Eficiente de la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88" name="Rectangle 31"/>
          <p:cNvSpPr>
            <a:spLocks noChangeArrowheads="1"/>
          </p:cNvSpPr>
          <p:nvPr/>
        </p:nvSpPr>
        <p:spPr bwMode="auto">
          <a:xfrm>
            <a:off x="4549775" y="2668686"/>
            <a:ext cx="7413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Generación</a:t>
            </a:r>
            <a:endParaRPr lang="es-ES" altLang="es-PE" sz="2800" b="1">
              <a:latin typeface="Arial Narrow" pitchFamily="34" charset="0"/>
            </a:endParaRPr>
          </a:p>
        </p:txBody>
      </p:sp>
      <p:grpSp>
        <p:nvGrpSpPr>
          <p:cNvPr id="7189" name="Group 32"/>
          <p:cNvGrpSpPr>
            <a:grpSpLocks/>
          </p:cNvGrpSpPr>
          <p:nvPr/>
        </p:nvGrpSpPr>
        <p:grpSpPr bwMode="auto">
          <a:xfrm>
            <a:off x="5894388" y="2570261"/>
            <a:ext cx="1276350" cy="477838"/>
            <a:chOff x="5078" y="1978"/>
            <a:chExt cx="904" cy="335"/>
          </a:xfrm>
        </p:grpSpPr>
        <p:sp>
          <p:nvSpPr>
            <p:cNvPr id="7212" name="Rectangle 33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  <p:sp>
          <p:nvSpPr>
            <p:cNvPr id="7213" name="Rectangle 34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</p:grpSp>
      <p:sp>
        <p:nvSpPr>
          <p:cNvPr id="7190" name="Rectangle 35"/>
          <p:cNvSpPr>
            <a:spLocks noChangeArrowheads="1"/>
          </p:cNvSpPr>
          <p:nvPr/>
        </p:nvSpPr>
        <p:spPr bwMode="auto">
          <a:xfrm>
            <a:off x="6103938" y="2614711"/>
            <a:ext cx="819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Reglamento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91" name="Rectangle 36"/>
          <p:cNvSpPr>
            <a:spLocks noChangeArrowheads="1"/>
          </p:cNvSpPr>
          <p:nvPr/>
        </p:nvSpPr>
        <p:spPr bwMode="auto">
          <a:xfrm>
            <a:off x="6003925" y="2824261"/>
            <a:ext cx="98901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de la Ley 28832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92" name="Rectangle 37"/>
          <p:cNvSpPr>
            <a:spLocks noChangeArrowheads="1"/>
          </p:cNvSpPr>
          <p:nvPr/>
        </p:nvSpPr>
        <p:spPr bwMode="auto">
          <a:xfrm>
            <a:off x="1203325" y="4237136"/>
            <a:ext cx="1052513" cy="4079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193" name="Rectangle 38"/>
          <p:cNvSpPr>
            <a:spLocks noChangeArrowheads="1"/>
          </p:cNvSpPr>
          <p:nvPr/>
        </p:nvSpPr>
        <p:spPr bwMode="auto">
          <a:xfrm>
            <a:off x="1419225" y="4256186"/>
            <a:ext cx="5921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Nov 1992 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94" name="Rectangle 39"/>
          <p:cNvSpPr>
            <a:spLocks noChangeArrowheads="1"/>
          </p:cNvSpPr>
          <p:nvPr/>
        </p:nvSpPr>
        <p:spPr bwMode="auto">
          <a:xfrm>
            <a:off x="1282700" y="4453036"/>
            <a:ext cx="7794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Ley Nº 25844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95" name="Rectangle 40"/>
          <p:cNvSpPr>
            <a:spLocks noChangeArrowheads="1"/>
          </p:cNvSpPr>
          <p:nvPr/>
        </p:nvSpPr>
        <p:spPr bwMode="auto">
          <a:xfrm>
            <a:off x="2735263" y="4235549"/>
            <a:ext cx="1338262" cy="409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196" name="Rectangle 41"/>
          <p:cNvSpPr>
            <a:spLocks noChangeArrowheads="1"/>
          </p:cNvSpPr>
          <p:nvPr/>
        </p:nvSpPr>
        <p:spPr bwMode="auto">
          <a:xfrm>
            <a:off x="3089275" y="4254599"/>
            <a:ext cx="5413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Feb 1993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97" name="Rectangle 42"/>
          <p:cNvSpPr>
            <a:spLocks noChangeArrowheads="1"/>
          </p:cNvSpPr>
          <p:nvPr/>
        </p:nvSpPr>
        <p:spPr bwMode="auto">
          <a:xfrm>
            <a:off x="2779713" y="4453036"/>
            <a:ext cx="1082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D.S. Nº 009-93-EM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198" name="Rectangle 49"/>
          <p:cNvSpPr>
            <a:spLocks noChangeArrowheads="1"/>
          </p:cNvSpPr>
          <p:nvPr/>
        </p:nvSpPr>
        <p:spPr bwMode="auto">
          <a:xfrm>
            <a:off x="7405688" y="4232374"/>
            <a:ext cx="1208087" cy="4079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199" name="Rectangle 50"/>
          <p:cNvSpPr>
            <a:spLocks noChangeArrowheads="1"/>
          </p:cNvSpPr>
          <p:nvPr/>
        </p:nvSpPr>
        <p:spPr bwMode="auto">
          <a:xfrm>
            <a:off x="7708900" y="4251424"/>
            <a:ext cx="606425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2007-2016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200" name="Rectangle 51"/>
          <p:cNvSpPr>
            <a:spLocks noChangeArrowheads="1"/>
          </p:cNvSpPr>
          <p:nvPr/>
        </p:nvSpPr>
        <p:spPr bwMode="auto">
          <a:xfrm>
            <a:off x="8080375" y="4449861"/>
            <a:ext cx="15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s-PE" sz="2800">
              <a:latin typeface="Arial Narrow" pitchFamily="34" charset="0"/>
            </a:endParaRPr>
          </a:p>
        </p:txBody>
      </p:sp>
      <p:sp>
        <p:nvSpPr>
          <p:cNvPr id="7201" name="Rectangle 46"/>
          <p:cNvSpPr>
            <a:spLocks noChangeArrowheads="1"/>
          </p:cNvSpPr>
          <p:nvPr/>
        </p:nvSpPr>
        <p:spPr bwMode="auto">
          <a:xfrm>
            <a:off x="4362450" y="4237136"/>
            <a:ext cx="1338263" cy="4079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202" name="Rectangle 47"/>
          <p:cNvSpPr>
            <a:spLocks noChangeArrowheads="1"/>
          </p:cNvSpPr>
          <p:nvPr/>
        </p:nvSpPr>
        <p:spPr bwMode="auto">
          <a:xfrm>
            <a:off x="4679950" y="4256186"/>
            <a:ext cx="6127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Julio 2006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203" name="Rectangle 48"/>
          <p:cNvSpPr>
            <a:spLocks noChangeArrowheads="1"/>
          </p:cNvSpPr>
          <p:nvPr/>
        </p:nvSpPr>
        <p:spPr bwMode="auto">
          <a:xfrm>
            <a:off x="4579938" y="4454624"/>
            <a:ext cx="77946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Ley Nº 28832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204" name="Rectangle 40"/>
          <p:cNvSpPr>
            <a:spLocks noChangeArrowheads="1"/>
          </p:cNvSpPr>
          <p:nvPr/>
        </p:nvSpPr>
        <p:spPr bwMode="auto">
          <a:xfrm>
            <a:off x="5873750" y="4238724"/>
            <a:ext cx="1338263" cy="4095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s-PE" sz="1600">
              <a:latin typeface="Arial" charset="0"/>
            </a:endParaRPr>
          </a:p>
        </p:txBody>
      </p:sp>
      <p:sp>
        <p:nvSpPr>
          <p:cNvPr id="7205" name="Rectangle 41"/>
          <p:cNvSpPr>
            <a:spLocks noChangeArrowheads="1"/>
          </p:cNvSpPr>
          <p:nvPr/>
        </p:nvSpPr>
        <p:spPr bwMode="auto">
          <a:xfrm>
            <a:off x="6249988" y="4264124"/>
            <a:ext cx="6413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Mayo 2007</a:t>
            </a:r>
            <a:endParaRPr lang="es-ES" altLang="es-PE" sz="2800" b="1">
              <a:latin typeface="Arial Narrow" pitchFamily="34" charset="0"/>
            </a:endParaRPr>
          </a:p>
        </p:txBody>
      </p:sp>
      <p:sp>
        <p:nvSpPr>
          <p:cNvPr id="7206" name="Rectangle 42"/>
          <p:cNvSpPr>
            <a:spLocks noChangeArrowheads="1"/>
          </p:cNvSpPr>
          <p:nvPr/>
        </p:nvSpPr>
        <p:spPr bwMode="auto">
          <a:xfrm>
            <a:off x="5940425" y="4462561"/>
            <a:ext cx="10826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623888" indent="-6238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s-ES" altLang="es-PE" sz="1200" b="1">
                <a:solidFill>
                  <a:srgbClr val="000000"/>
                </a:solidFill>
                <a:latin typeface="Arial Narrow" pitchFamily="34" charset="0"/>
              </a:rPr>
              <a:t>D.S. Nº 027-07-EM</a:t>
            </a:r>
            <a:endParaRPr lang="es-ES" altLang="es-PE" sz="2800" b="1">
              <a:latin typeface="Arial Narrow" pitchFamily="34" charset="0"/>
            </a:endParaRPr>
          </a:p>
        </p:txBody>
      </p:sp>
      <p:grpSp>
        <p:nvGrpSpPr>
          <p:cNvPr id="7207" name="Group 32"/>
          <p:cNvGrpSpPr>
            <a:grpSpLocks/>
          </p:cNvGrpSpPr>
          <p:nvPr/>
        </p:nvGrpSpPr>
        <p:grpSpPr bwMode="auto">
          <a:xfrm>
            <a:off x="7302500" y="3068736"/>
            <a:ext cx="1247775" cy="477838"/>
            <a:chOff x="5078" y="1978"/>
            <a:chExt cx="904" cy="335"/>
          </a:xfrm>
        </p:grpSpPr>
        <p:sp>
          <p:nvSpPr>
            <p:cNvPr id="7210" name="Rectangle 33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  <p:sp>
          <p:nvSpPr>
            <p:cNvPr id="7211" name="Rectangle 34"/>
            <p:cNvSpPr>
              <a:spLocks noChangeArrowheads="1"/>
            </p:cNvSpPr>
            <p:nvPr/>
          </p:nvSpPr>
          <p:spPr bwMode="auto">
            <a:xfrm>
              <a:off x="5078" y="1978"/>
              <a:ext cx="904" cy="335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endParaRPr lang="en-US" altLang="es-PE" sz="1600">
                <a:latin typeface="Arial" charset="0"/>
              </a:endParaRPr>
            </a:p>
          </p:txBody>
        </p:sp>
      </p:grpSp>
      <p:sp>
        <p:nvSpPr>
          <p:cNvPr id="7208" name="Rectángulo 1"/>
          <p:cNvSpPr>
            <a:spLocks noChangeArrowheads="1"/>
          </p:cNvSpPr>
          <p:nvPr/>
        </p:nvSpPr>
        <p:spPr bwMode="auto">
          <a:xfrm>
            <a:off x="7562850" y="3005236"/>
            <a:ext cx="6937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Normas</a:t>
            </a:r>
            <a:endParaRPr lang="es-PE" altLang="es-PE" sz="1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209" name="Rectángulo 62"/>
          <p:cNvSpPr>
            <a:spLocks noChangeArrowheads="1"/>
          </p:cNvSpPr>
          <p:nvPr/>
        </p:nvSpPr>
        <p:spPr bwMode="auto">
          <a:xfrm>
            <a:off x="7451725" y="3216374"/>
            <a:ext cx="9429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s-ES" altLang="es-PE" sz="1300" b="1">
                <a:solidFill>
                  <a:srgbClr val="000000"/>
                </a:solidFill>
                <a:latin typeface="Arial Narrow" pitchFamily="34" charset="0"/>
              </a:rPr>
              <a:t>Osinergmin</a:t>
            </a:r>
            <a:endParaRPr lang="es-PE" altLang="es-PE" sz="13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3" name="2 Marcador de contenido"/>
          <p:cNvSpPr txBox="1">
            <a:spLocks/>
          </p:cNvSpPr>
          <p:nvPr/>
        </p:nvSpPr>
        <p:spPr>
          <a:xfrm>
            <a:off x="183531" y="214290"/>
            <a:ext cx="817468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" sz="3400" b="1" dirty="0" smtClean="0">
                <a:solidFill>
                  <a:schemeClr val="bg1"/>
                </a:solidFill>
              </a:rPr>
              <a:t>Marco Regulatorio Actual</a:t>
            </a:r>
            <a:endParaRPr lang="es-PE" sz="3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contenido"/>
          <p:cNvSpPr>
            <a:spLocks noGrp="1"/>
          </p:cNvSpPr>
          <p:nvPr>
            <p:ph sz="quarter" idx="10"/>
          </p:nvPr>
        </p:nvSpPr>
        <p:spPr bwMode="auto">
          <a:xfrm>
            <a:off x="468313" y="1773783"/>
            <a:ext cx="8207375" cy="35274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600"/>
              </a:spcBef>
              <a:defRPr/>
            </a:pPr>
            <a:r>
              <a:rPr lang="es-ES_tradnl" altLang="es-PE" sz="2800" dirty="0">
                <a:solidFill>
                  <a:srgbClr val="1F497D"/>
                </a:solidFill>
                <a:latin typeface="+mn-lt"/>
              </a:rPr>
              <a:t>El Artículo 62 de la Ley de Concesiones Eléctricas dispone que los peajes y compensaciones de los SST sean regulados por </a:t>
            </a:r>
            <a:r>
              <a:rPr lang="es-ES_tradnl" altLang="es-PE" sz="2800" dirty="0" err="1">
                <a:solidFill>
                  <a:srgbClr val="1F497D"/>
                </a:solidFill>
                <a:latin typeface="+mn-lt"/>
              </a:rPr>
              <a:t>Osinergmin</a:t>
            </a:r>
            <a:r>
              <a:rPr lang="es-ES_tradnl" altLang="es-PE" sz="2800" dirty="0">
                <a:solidFill>
                  <a:srgbClr val="1F497D"/>
                </a:solidFill>
                <a:latin typeface="+mn-lt"/>
              </a:rPr>
              <a:t>.</a:t>
            </a:r>
          </a:p>
          <a:p>
            <a:pPr algn="just">
              <a:spcBef>
                <a:spcPts val="600"/>
              </a:spcBef>
              <a:defRPr/>
            </a:pPr>
            <a:endParaRPr lang="es-ES_tradnl" altLang="es-PE" sz="2800" dirty="0">
              <a:solidFill>
                <a:srgbClr val="1F497D"/>
              </a:solidFill>
              <a:latin typeface="+mn-lt"/>
            </a:endParaRPr>
          </a:p>
          <a:p>
            <a:pPr algn="just">
              <a:spcBef>
                <a:spcPts val="600"/>
              </a:spcBef>
              <a:defRPr/>
            </a:pPr>
            <a:r>
              <a:rPr lang="es-ES_tradnl" altLang="es-PE" sz="2800" dirty="0">
                <a:solidFill>
                  <a:srgbClr val="1F497D"/>
                </a:solidFill>
                <a:latin typeface="+mn-lt"/>
              </a:rPr>
              <a:t>El Artículo 27 de la Ley 28832, Ley para Asegurar el Desarrollo Eficiente de la Generación Eléctrica, dispone que las tarifas del SCT sean fijadas por </a:t>
            </a:r>
            <a:r>
              <a:rPr lang="es-ES_tradnl" altLang="es-PE" sz="2800" dirty="0" err="1">
                <a:solidFill>
                  <a:srgbClr val="1F497D"/>
                </a:solidFill>
                <a:latin typeface="+mn-lt"/>
              </a:rPr>
              <a:t>Osinergmin</a:t>
            </a:r>
            <a:r>
              <a:rPr lang="es-ES_tradnl" altLang="es-PE" sz="2800" dirty="0">
                <a:solidFill>
                  <a:srgbClr val="1F497D"/>
                </a:solidFill>
                <a:latin typeface="+mn-lt"/>
              </a:rPr>
              <a:t>.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5497" y="214290"/>
            <a:ext cx="90010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_tradnl" altLang="es-PE" sz="3400" b="1" dirty="0" smtClean="0">
                <a:solidFill>
                  <a:schemeClr val="bg1"/>
                </a:solidFill>
              </a:rPr>
              <a:t>¿</a:t>
            </a:r>
            <a:r>
              <a:rPr lang="es-ES_tradnl" altLang="es-PE" sz="3400" b="1" dirty="0">
                <a:solidFill>
                  <a:schemeClr val="bg1"/>
                </a:solidFill>
              </a:rPr>
              <a:t>Por qué se regulan los Sistemas de Transmisión? </a:t>
            </a:r>
            <a:endParaRPr lang="es-PE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07950" y="2283222"/>
            <a:ext cx="8980488" cy="7810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03188" y="3061097"/>
            <a:ext cx="1828800" cy="60166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930400" y="3061097"/>
            <a:ext cx="2814638" cy="60166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743450" y="3062685"/>
            <a:ext cx="4340225" cy="60166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3188" y="3661172"/>
            <a:ext cx="8980487" cy="120015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509588" y="2511822"/>
            <a:ext cx="10541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300">
                <a:solidFill>
                  <a:srgbClr val="000000"/>
                </a:solidFill>
                <a:latin typeface="Arial" charset="0"/>
              </a:rPr>
              <a:t>Precios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2125663" y="2538810"/>
            <a:ext cx="220345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300">
                <a:solidFill>
                  <a:srgbClr val="000000"/>
                </a:solidFill>
                <a:latin typeface="Arial" charset="0"/>
              </a:rPr>
              <a:t>Usuarios Libres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5022850" y="2538810"/>
            <a:ext cx="3597275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300">
                <a:solidFill>
                  <a:srgbClr val="000000"/>
                </a:solidFill>
                <a:latin typeface="Arial" charset="0"/>
              </a:rPr>
              <a:t>Usuarios Servicio Público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320675" y="3215085"/>
            <a:ext cx="14668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Generación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28" name="Rectangle 15"/>
          <p:cNvSpPr>
            <a:spLocks noChangeArrowheads="1"/>
          </p:cNvSpPr>
          <p:nvPr/>
        </p:nvSpPr>
        <p:spPr bwMode="auto">
          <a:xfrm>
            <a:off x="3030538" y="3215085"/>
            <a:ext cx="6524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Libre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29" name="Rectangle 16"/>
          <p:cNvSpPr>
            <a:spLocks noChangeArrowheads="1"/>
          </p:cNvSpPr>
          <p:nvPr/>
        </p:nvSpPr>
        <p:spPr bwMode="auto">
          <a:xfrm>
            <a:off x="4876800" y="3069035"/>
            <a:ext cx="421163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Regulado</a:t>
            </a:r>
            <a:r>
              <a:rPr lang="es-ES_tradnl" altLang="es-PE" sz="1600">
                <a:solidFill>
                  <a:srgbClr val="000000"/>
                </a:solidFill>
                <a:latin typeface="Arial" charset="0"/>
              </a:rPr>
              <a:t> ( ± 10% Promedio Ponderado de los Precios de </a:t>
            </a:r>
            <a:r>
              <a:rPr lang="es-PE" altLang="es-PE" sz="1600">
                <a:solidFill>
                  <a:srgbClr val="000000"/>
                </a:solidFill>
                <a:latin typeface="Arial" charset="0"/>
              </a:rPr>
              <a:t>Licitaciones</a:t>
            </a:r>
            <a:r>
              <a:rPr lang="es-ES_tradnl" altLang="es-PE" sz="1600">
                <a:solidFill>
                  <a:srgbClr val="000000"/>
                </a:solidFill>
                <a:latin typeface="Arial" charset="0"/>
              </a:rPr>
              <a:t>)</a:t>
            </a:r>
            <a:endParaRPr lang="es-ES_tradnl" altLang="es-PE" sz="1600">
              <a:latin typeface="Times New Roman" pitchFamily="18" charset="0"/>
            </a:endParaRPr>
          </a:p>
        </p:txBody>
      </p:sp>
      <p:sp>
        <p:nvSpPr>
          <p:cNvPr id="9230" name="Rectangle 17"/>
          <p:cNvSpPr>
            <a:spLocks noChangeArrowheads="1"/>
          </p:cNvSpPr>
          <p:nvPr/>
        </p:nvSpPr>
        <p:spPr bwMode="auto">
          <a:xfrm>
            <a:off x="261938" y="3813572"/>
            <a:ext cx="15859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Transmisión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31" name="Rectangle 18"/>
          <p:cNvSpPr>
            <a:spLocks noChangeArrowheads="1"/>
          </p:cNvSpPr>
          <p:nvPr/>
        </p:nvSpPr>
        <p:spPr bwMode="auto">
          <a:xfrm>
            <a:off x="2759075" y="3813572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Regulado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32" name="Rectangle 19"/>
          <p:cNvSpPr>
            <a:spLocks noChangeArrowheads="1"/>
          </p:cNvSpPr>
          <p:nvPr/>
        </p:nvSpPr>
        <p:spPr bwMode="auto">
          <a:xfrm>
            <a:off x="6335713" y="3813572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Regulado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276225" y="4412060"/>
            <a:ext cx="15573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Distribución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34" name="Rectangle 21"/>
          <p:cNvSpPr>
            <a:spLocks noChangeArrowheads="1"/>
          </p:cNvSpPr>
          <p:nvPr/>
        </p:nvSpPr>
        <p:spPr bwMode="auto">
          <a:xfrm>
            <a:off x="2759075" y="4412060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Regulado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6335713" y="4412060"/>
            <a:ext cx="12160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es-ES_tradnl" altLang="es-PE" sz="2100">
                <a:solidFill>
                  <a:srgbClr val="000000"/>
                </a:solidFill>
                <a:latin typeface="Arial" charset="0"/>
              </a:rPr>
              <a:t>Regulado</a:t>
            </a:r>
            <a:endParaRPr lang="es-ES_tradnl" altLang="es-PE" sz="2400">
              <a:latin typeface="Times New Roman" pitchFamily="18" charset="0"/>
            </a:endParaRPr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>
            <a:off x="96838" y="2276872"/>
            <a:ext cx="1587" cy="25892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96838" y="2276872"/>
            <a:ext cx="14287" cy="25892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1924050" y="2291160"/>
            <a:ext cx="1588" cy="257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39" name="Rectangle 28"/>
          <p:cNvSpPr>
            <a:spLocks noChangeArrowheads="1"/>
          </p:cNvSpPr>
          <p:nvPr/>
        </p:nvSpPr>
        <p:spPr bwMode="auto">
          <a:xfrm>
            <a:off x="1924050" y="2291160"/>
            <a:ext cx="12700" cy="257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40" name="Line 29"/>
          <p:cNvSpPr>
            <a:spLocks noChangeShapeType="1"/>
          </p:cNvSpPr>
          <p:nvPr/>
        </p:nvSpPr>
        <p:spPr bwMode="auto">
          <a:xfrm>
            <a:off x="4737100" y="2291160"/>
            <a:ext cx="1588" cy="257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41" name="Rectangle 30"/>
          <p:cNvSpPr>
            <a:spLocks noChangeArrowheads="1"/>
          </p:cNvSpPr>
          <p:nvPr/>
        </p:nvSpPr>
        <p:spPr bwMode="auto">
          <a:xfrm>
            <a:off x="4737100" y="2291160"/>
            <a:ext cx="12700" cy="257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42" name="Line 31"/>
          <p:cNvSpPr>
            <a:spLocks noChangeShapeType="1"/>
          </p:cNvSpPr>
          <p:nvPr/>
        </p:nvSpPr>
        <p:spPr bwMode="auto">
          <a:xfrm>
            <a:off x="9074150" y="2291160"/>
            <a:ext cx="1588" cy="2574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43" name="Rectangle 32"/>
          <p:cNvSpPr>
            <a:spLocks noChangeArrowheads="1"/>
          </p:cNvSpPr>
          <p:nvPr/>
        </p:nvSpPr>
        <p:spPr bwMode="auto">
          <a:xfrm>
            <a:off x="9074150" y="2291160"/>
            <a:ext cx="14288" cy="25749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44" name="Line 33"/>
          <p:cNvSpPr>
            <a:spLocks noChangeShapeType="1"/>
          </p:cNvSpPr>
          <p:nvPr/>
        </p:nvSpPr>
        <p:spPr bwMode="auto">
          <a:xfrm>
            <a:off x="111125" y="2276872"/>
            <a:ext cx="89773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45" name="Rectangle 34"/>
          <p:cNvSpPr>
            <a:spLocks noChangeArrowheads="1"/>
          </p:cNvSpPr>
          <p:nvPr/>
        </p:nvSpPr>
        <p:spPr bwMode="auto">
          <a:xfrm>
            <a:off x="111125" y="2276872"/>
            <a:ext cx="8977313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46" name="Line 35"/>
          <p:cNvSpPr>
            <a:spLocks noChangeShapeType="1"/>
          </p:cNvSpPr>
          <p:nvPr/>
        </p:nvSpPr>
        <p:spPr bwMode="auto">
          <a:xfrm>
            <a:off x="111125" y="3054747"/>
            <a:ext cx="89773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47" name="Rectangle 36"/>
          <p:cNvSpPr>
            <a:spLocks noChangeArrowheads="1"/>
          </p:cNvSpPr>
          <p:nvPr/>
        </p:nvSpPr>
        <p:spPr bwMode="auto">
          <a:xfrm>
            <a:off x="111125" y="3054747"/>
            <a:ext cx="8977313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>
            <a:off x="111125" y="4851797"/>
            <a:ext cx="89773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249" name="Rectangle 38"/>
          <p:cNvSpPr>
            <a:spLocks noChangeArrowheads="1"/>
          </p:cNvSpPr>
          <p:nvPr/>
        </p:nvSpPr>
        <p:spPr bwMode="auto">
          <a:xfrm>
            <a:off x="111125" y="4851797"/>
            <a:ext cx="8977313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50" name="Rectangle 39"/>
          <p:cNvSpPr>
            <a:spLocks noChangeArrowheads="1"/>
          </p:cNvSpPr>
          <p:nvPr/>
        </p:nvSpPr>
        <p:spPr bwMode="auto">
          <a:xfrm>
            <a:off x="100013" y="3654822"/>
            <a:ext cx="8977312" cy="142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51" name="Rectangle 40"/>
          <p:cNvSpPr>
            <a:spLocks noChangeArrowheads="1"/>
          </p:cNvSpPr>
          <p:nvPr/>
        </p:nvSpPr>
        <p:spPr bwMode="auto">
          <a:xfrm>
            <a:off x="109538" y="4323160"/>
            <a:ext cx="8977312" cy="142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9252" name="Rectangle 41"/>
          <p:cNvSpPr>
            <a:spLocks noChangeArrowheads="1"/>
          </p:cNvSpPr>
          <p:nvPr/>
        </p:nvSpPr>
        <p:spPr bwMode="auto">
          <a:xfrm>
            <a:off x="30163" y="3716735"/>
            <a:ext cx="9058275" cy="6477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39" name="2 Marcador de contenido"/>
          <p:cNvSpPr txBox="1">
            <a:spLocks/>
          </p:cNvSpPr>
          <p:nvPr/>
        </p:nvSpPr>
        <p:spPr>
          <a:xfrm>
            <a:off x="183531" y="214290"/>
            <a:ext cx="817468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" sz="3400" b="1" dirty="0" smtClean="0">
                <a:solidFill>
                  <a:schemeClr val="bg1"/>
                </a:solidFill>
              </a:rPr>
              <a:t>Sistema de Precios</a:t>
            </a:r>
            <a:endParaRPr lang="es-PE" sz="3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4332288" y="2060848"/>
            <a:ext cx="0" cy="2590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441700" y="5092973"/>
            <a:ext cx="1828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charset="0"/>
              </a:rPr>
              <a:t>23 Julio 2006 </a:t>
            </a:r>
          </a:p>
          <a:p>
            <a:pPr algn="ctr" eaLnBrk="1" hangingPunct="1"/>
            <a:r>
              <a:rPr lang="es-PE" altLang="es-PE" sz="1600">
                <a:latin typeface="Arial" charset="0"/>
              </a:rPr>
              <a:t>(Ley 28832)</a:t>
            </a:r>
            <a:endParaRPr lang="es-ES" altLang="es-PE" sz="1600"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27075" y="3461023"/>
            <a:ext cx="3581400" cy="5810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charset="0"/>
              </a:rPr>
              <a:t>Sistema Principal de Transmisión</a:t>
            </a:r>
          </a:p>
          <a:p>
            <a:pPr algn="ctr" eaLnBrk="1" hangingPunct="1"/>
            <a:r>
              <a:rPr lang="es-PE" altLang="es-PE" sz="1600">
                <a:latin typeface="Arial" charset="0"/>
              </a:rPr>
              <a:t>(SPT)</a:t>
            </a:r>
            <a:endParaRPr lang="es-ES" altLang="es-PE" sz="1600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27075" y="4037286"/>
            <a:ext cx="3581400" cy="581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charset="0"/>
              </a:rPr>
              <a:t>Sistema Secundario de Transmisión</a:t>
            </a:r>
          </a:p>
          <a:p>
            <a:pPr algn="ctr" eaLnBrk="1" hangingPunct="1"/>
            <a:r>
              <a:rPr lang="es-PE" altLang="es-PE" sz="1600">
                <a:latin typeface="Arial" charset="0"/>
              </a:rPr>
              <a:t>(SST)</a:t>
            </a:r>
            <a:endParaRPr lang="es-ES" altLang="es-PE" sz="1600"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368800" y="3461023"/>
            <a:ext cx="3938588" cy="5810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charset="0"/>
              </a:rPr>
              <a:t>Sistema Principal de Transmisión</a:t>
            </a:r>
          </a:p>
          <a:p>
            <a:pPr algn="ctr" eaLnBrk="1" hangingPunct="1"/>
            <a:r>
              <a:rPr lang="es-PE" altLang="es-PE" sz="1600">
                <a:latin typeface="Arial" charset="0"/>
              </a:rPr>
              <a:t>(SPT)</a:t>
            </a:r>
            <a:endParaRPr lang="es-ES" altLang="es-PE" sz="1600">
              <a:latin typeface="Arial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368800" y="4037286"/>
            <a:ext cx="3938588" cy="5810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>
                <a:latin typeface="Arial" charset="0"/>
              </a:rPr>
              <a:t>Sistema Secundario de Transmisión</a:t>
            </a:r>
          </a:p>
          <a:p>
            <a:pPr algn="ctr" eaLnBrk="1" hangingPunct="1"/>
            <a:r>
              <a:rPr lang="es-PE" altLang="es-PE" sz="1600">
                <a:latin typeface="Arial" charset="0"/>
              </a:rPr>
              <a:t>(SST)</a:t>
            </a:r>
            <a:endParaRPr lang="es-ES" altLang="es-PE" sz="1600">
              <a:latin typeface="Arial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70388" y="2870473"/>
            <a:ext cx="3949700" cy="5810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 dirty="0">
                <a:latin typeface="Arial" charset="0"/>
              </a:rPr>
              <a:t>Sistema Complementario de Transmisión</a:t>
            </a:r>
          </a:p>
          <a:p>
            <a:pPr algn="ctr" eaLnBrk="1" hangingPunct="1"/>
            <a:r>
              <a:rPr lang="es-PE" altLang="es-PE" sz="1600" dirty="0">
                <a:latin typeface="Arial" charset="0"/>
              </a:rPr>
              <a:t>(SCT)</a:t>
            </a:r>
            <a:endParaRPr lang="es-ES" altLang="es-PE" sz="1600" dirty="0">
              <a:latin typeface="Arial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370388" y="2284686"/>
            <a:ext cx="3949700" cy="581025"/>
          </a:xfrm>
          <a:prstGeom prst="rect">
            <a:avLst/>
          </a:prstGeom>
          <a:solidFill>
            <a:srgbClr val="CDE9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PE" altLang="es-PE" sz="1600" dirty="0">
                <a:latin typeface="Arial" charset="0"/>
              </a:rPr>
              <a:t>Sistema Garantizado de Transmisión</a:t>
            </a:r>
          </a:p>
          <a:p>
            <a:pPr algn="ctr" eaLnBrk="1" hangingPunct="1"/>
            <a:r>
              <a:rPr lang="es-PE" altLang="es-PE" sz="1600" dirty="0">
                <a:latin typeface="Arial" charset="0"/>
              </a:rPr>
              <a:t>(SGT)</a:t>
            </a:r>
            <a:endParaRPr lang="es-ES" altLang="es-PE" sz="1600" dirty="0">
              <a:latin typeface="Arial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1600200" y="4651648"/>
            <a:ext cx="6172200" cy="76200"/>
          </a:xfrm>
          <a:prstGeom prst="rightArrow">
            <a:avLst>
              <a:gd name="adj1" fmla="val 50000"/>
              <a:gd name="adj2" fmla="val 533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4040188" y="4804048"/>
            <a:ext cx="598487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35497" y="214290"/>
            <a:ext cx="763284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_tradnl" altLang="es-PE" sz="3400" b="1" dirty="0" smtClean="0">
                <a:solidFill>
                  <a:schemeClr val="bg1"/>
                </a:solidFill>
              </a:rPr>
              <a:t>Tipos </a:t>
            </a:r>
            <a:r>
              <a:rPr lang="es-ES_tradnl" altLang="es-PE" sz="3400" b="1" dirty="0">
                <a:solidFill>
                  <a:schemeClr val="bg1"/>
                </a:solidFill>
              </a:rPr>
              <a:t>de Sistemas de Transmisión (1 de 2</a:t>
            </a:r>
            <a:r>
              <a:rPr lang="es-ES_tradnl" altLang="es-PE" sz="3400" b="1" dirty="0" smtClean="0">
                <a:solidFill>
                  <a:schemeClr val="bg1"/>
                </a:solidFill>
              </a:rPr>
              <a:t>)</a:t>
            </a:r>
            <a:endParaRPr lang="es-PE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84645"/>
              </p:ext>
            </p:extLst>
          </p:nvPr>
        </p:nvGraphicFramePr>
        <p:xfrm>
          <a:off x="131763" y="1870993"/>
          <a:ext cx="4392612" cy="2259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8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4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968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Pago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68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D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100% asignado a los Usuarios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68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G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100% asignado a los Generadores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68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GD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Compartido entre Usuarios y Generadores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40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SST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L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Compartido entre Privados y Terceros que se conecten después de emisión de la Ley 28832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6" marB="457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356759"/>
              </p:ext>
            </p:extLst>
          </p:nvPr>
        </p:nvGraphicFramePr>
        <p:xfrm>
          <a:off x="4587875" y="3121943"/>
          <a:ext cx="4418013" cy="2608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5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354"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Tipo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Pago</a:t>
                      </a:r>
                      <a:endParaRPr lang="es-PE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16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SCT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PT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Asignado a la Demanda, a la Generación o a ambos. Proviene del </a:t>
                      </a:r>
                      <a:r>
                        <a:rPr lang="es-ES_tradnl" sz="16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Plan de Transmisión</a:t>
                      </a: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 y es construido por iniciativa propia.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16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SCT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PI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Asignado a la Demanda, a la Generación o a ambos. Proviene del </a:t>
                      </a:r>
                      <a:r>
                        <a:rPr lang="es-ES_tradnl" sz="16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Plan de Inversiones </a:t>
                      </a: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aprobado por OSINERGMIN.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77">
                <a:tc>
                  <a:txBody>
                    <a:bodyPr/>
                    <a:lstStyle/>
                    <a:p>
                      <a:r>
                        <a:rPr lang="es-PE" sz="1600" dirty="0" smtClean="0">
                          <a:latin typeface="Arial Narrow" panose="020B0606020202030204" pitchFamily="34" charset="0"/>
                        </a:rPr>
                        <a:t>SCT</a:t>
                      </a:r>
                      <a:r>
                        <a:rPr lang="es-PE" sz="1600" b="1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LN</a:t>
                      </a:r>
                      <a:endParaRPr lang="es-PE" sz="1600" b="1" dirty="0">
                        <a:solidFill>
                          <a:srgbClr val="FF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Cuya construcción y remuneración resulte de una </a:t>
                      </a:r>
                      <a:r>
                        <a:rPr lang="es-ES_tradnl" sz="1600" dirty="0" smtClean="0">
                          <a:solidFill>
                            <a:srgbClr val="FF0000"/>
                          </a:solidFill>
                          <a:latin typeface="Arial Narrow" panose="020B0606020202030204" pitchFamily="34" charset="0"/>
                        </a:rPr>
                        <a:t>libre negociación</a:t>
                      </a:r>
                      <a:r>
                        <a:rPr lang="es-ES_tradnl" sz="16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</a:rPr>
                        <a:t>.</a:t>
                      </a:r>
                      <a:endParaRPr lang="es-PE" sz="1600" dirty="0">
                        <a:latin typeface="Arial Narrow" panose="020B0606020202030204" pitchFamily="34" charset="0"/>
                      </a:endParaRPr>
                    </a:p>
                  </a:txBody>
                  <a:tcPr marL="91437" marR="91437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304" name="Rectangle 42"/>
          <p:cNvSpPr>
            <a:spLocks noChangeArrowheads="1"/>
          </p:cNvSpPr>
          <p:nvPr/>
        </p:nvSpPr>
        <p:spPr bwMode="auto">
          <a:xfrm>
            <a:off x="4427538" y="2504406"/>
            <a:ext cx="15763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altLang="es-PE" sz="2400" b="1">
                <a:latin typeface="Arial" charset="0"/>
              </a:rPr>
              <a:t>SCT</a:t>
            </a:r>
          </a:p>
        </p:txBody>
      </p:sp>
      <p:sp>
        <p:nvSpPr>
          <p:cNvPr id="11305" name="Rectangle 42"/>
          <p:cNvSpPr>
            <a:spLocks noChangeArrowheads="1"/>
          </p:cNvSpPr>
          <p:nvPr/>
        </p:nvSpPr>
        <p:spPr bwMode="auto">
          <a:xfrm>
            <a:off x="-323850" y="1340768"/>
            <a:ext cx="157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_tradnl" altLang="es-PE" sz="2400" b="1">
                <a:latin typeface="Arial" charset="0"/>
              </a:rPr>
              <a:t>SST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5497" y="214290"/>
            <a:ext cx="7632847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_tradnl" altLang="es-PE" sz="3400" b="1" dirty="0" smtClean="0">
                <a:solidFill>
                  <a:schemeClr val="bg1"/>
                </a:solidFill>
              </a:rPr>
              <a:t>Tipos </a:t>
            </a:r>
            <a:r>
              <a:rPr lang="es-ES_tradnl" altLang="es-PE" sz="3400" b="1" dirty="0">
                <a:solidFill>
                  <a:schemeClr val="bg1"/>
                </a:solidFill>
              </a:rPr>
              <a:t>de Sistemas de Transmisión </a:t>
            </a:r>
            <a:r>
              <a:rPr lang="es-ES_tradnl" altLang="es-PE" sz="3400" b="1" dirty="0" smtClean="0">
                <a:solidFill>
                  <a:schemeClr val="bg1"/>
                </a:solidFill>
              </a:rPr>
              <a:t>(2 </a:t>
            </a:r>
            <a:r>
              <a:rPr lang="es-ES_tradnl" altLang="es-PE" sz="3400" b="1" dirty="0">
                <a:solidFill>
                  <a:schemeClr val="bg1"/>
                </a:solidFill>
              </a:rPr>
              <a:t>de 2</a:t>
            </a:r>
            <a:r>
              <a:rPr lang="es-ES_tradnl" altLang="es-PE" sz="3400" b="1" dirty="0" smtClean="0">
                <a:solidFill>
                  <a:schemeClr val="bg1"/>
                </a:solidFill>
              </a:rPr>
              <a:t>)</a:t>
            </a:r>
            <a:endParaRPr lang="es-PE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520" y="980728"/>
            <a:ext cx="7464896" cy="5332069"/>
          </a:xfrm>
          <a:prstGeom prst="rect">
            <a:avLst/>
          </a:prstGeom>
        </p:spPr>
      </p:pic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2483768" y="3789040"/>
            <a:ext cx="258762" cy="449262"/>
          </a:xfrm>
          <a:prstGeom prst="upArrow">
            <a:avLst>
              <a:gd name="adj1" fmla="val 50278"/>
              <a:gd name="adj2" fmla="val 5514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es-PE" altLang="es-PE" sz="1600">
              <a:latin typeface="Arial" charset="0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83531" y="214290"/>
            <a:ext cx="8174683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s-ES" sz="3400" b="1" dirty="0" smtClean="0">
                <a:solidFill>
                  <a:schemeClr val="bg1"/>
                </a:solidFill>
              </a:rPr>
              <a:t>Cronograma</a:t>
            </a:r>
            <a:endParaRPr lang="es-PE" sz="3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ertura Audiencia Publ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63C3A0B880AD54F9109E00D11445432" ma:contentTypeVersion="0" ma:contentTypeDescription="Crear nuevo documento." ma:contentTypeScope="" ma:versionID="cefe94d417c84961321e55d476029c68">
  <xsd:schema xmlns:xsd="http://www.w3.org/2001/XMLSchema" xmlns:xs="http://www.w3.org/2001/XMLSchema" xmlns:p="http://schemas.microsoft.com/office/2006/metadata/properties" xmlns:ns2="c9af1732-5c4a-47a8-8a40-65a3d58cbfeb" targetNamespace="http://schemas.microsoft.com/office/2006/metadata/properties" ma:root="true" ma:fieldsID="a5a5b789e4febee8a7e9d157610f8485" ns2:_="">
    <xsd:import namespace="c9af1732-5c4a-47a8-8a40-65a3d58cbfe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f1732-5c4a-47a8-8a40-65a3d58cbfe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9af1732-5c4a-47a8-8a40-65a3d58cbfeb">H4ZUARPRAJFR-87-7448</_dlc_DocId>
    <_dlc_DocIdUrl xmlns="c9af1732-5c4a-47a8-8a40-65a3d58cbfeb">
      <Url>http://portal/seccion/centro_documental/gart/_layouts/15/DocIdRedir.aspx?ID=H4ZUARPRAJFR-87-7448</Url>
      <Description>H4ZUARPRAJFR-87-7448</Description>
    </_dlc_DocIdUrl>
  </documentManagement>
</p:properties>
</file>

<file path=customXml/itemProps1.xml><?xml version="1.0" encoding="utf-8"?>
<ds:datastoreItem xmlns:ds="http://schemas.openxmlformats.org/officeDocument/2006/customXml" ds:itemID="{DD9E3759-0F76-4DEE-A049-FF1248B16497}"/>
</file>

<file path=customXml/itemProps2.xml><?xml version="1.0" encoding="utf-8"?>
<ds:datastoreItem xmlns:ds="http://schemas.openxmlformats.org/officeDocument/2006/customXml" ds:itemID="{929277D7-044A-41BC-B630-E33519A2E8D1}"/>
</file>

<file path=customXml/itemProps3.xml><?xml version="1.0" encoding="utf-8"?>
<ds:datastoreItem xmlns:ds="http://schemas.openxmlformats.org/officeDocument/2006/customXml" ds:itemID="{CF2C916D-3B66-428C-A14D-52DFF223B9B0}"/>
</file>

<file path=customXml/itemProps4.xml><?xml version="1.0" encoding="utf-8"?>
<ds:datastoreItem xmlns:ds="http://schemas.openxmlformats.org/officeDocument/2006/customXml" ds:itemID="{558B6DC8-7AF0-4549-9A1A-EA9C1B261F36}"/>
</file>

<file path=docProps/app.xml><?xml version="1.0" encoding="utf-8"?>
<Properties xmlns="http://schemas.openxmlformats.org/officeDocument/2006/extended-properties" xmlns:vt="http://schemas.openxmlformats.org/officeDocument/2006/docPropsVTypes">
  <Template>Apertura Audiencia Publica</Template>
  <TotalTime>30</TotalTime>
  <Words>559</Words>
  <Application>Microsoft Office PowerPoint</Application>
  <PresentationFormat>Presentación en pantalla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AFNGM I+ Abadi MT</vt:lpstr>
      <vt:lpstr>Arial</vt:lpstr>
      <vt:lpstr>Arial Narrow</vt:lpstr>
      <vt:lpstr>Calibri</vt:lpstr>
      <vt:lpstr>Tahoma</vt:lpstr>
      <vt:lpstr>Times New Roman</vt:lpstr>
      <vt:lpstr>Wingdings</vt:lpstr>
      <vt:lpstr>Apertura Audiencia Publica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Victorino Huamán Perez</dc:creator>
  <cp:keywords>PPT Osinergmin</cp:keywords>
  <cp:lastModifiedBy>Victorino Huamán Perez</cp:lastModifiedBy>
  <cp:revision>6</cp:revision>
  <dcterms:created xsi:type="dcterms:W3CDTF">2017-08-15T15:34:43Z</dcterms:created>
  <dcterms:modified xsi:type="dcterms:W3CDTF">2018-07-25T00:21:35Z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0x010100863C3A0B880AD54F9109E00D11445432</vt:lpwstr>
  </property>
  <property fmtid="{D5CDD505-2E9C-101B-9397-08002B2CF9AE}" pid="3" name="_dlc_DocIdItemGuid">
    <vt:lpwstr>95cdfa42-a0b4-48cf-bad1-ecde606d5775</vt:lpwstr>
  </property>
</Properties>
</file>