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7" r:id="rId2"/>
    <p:sldId id="258" r:id="rId3"/>
    <p:sldId id="267" r:id="rId4"/>
    <p:sldId id="269" r:id="rId5"/>
    <p:sldId id="277" r:id="rId6"/>
    <p:sldId id="275" r:id="rId7"/>
    <p:sldId id="262" r:id="rId8"/>
    <p:sldId id="273" r:id="rId9"/>
    <p:sldId id="264" r:id="rId10"/>
    <p:sldId id="265" r:id="rId11"/>
    <p:sldId id="259" r:id="rId12"/>
  </p:sldIdLst>
  <p:sldSz cx="9144000" cy="6858000" type="screen4x3"/>
  <p:notesSz cx="6858000" cy="9144000"/>
  <p:defaultTextStyle>
    <a:defPPr>
      <a:defRPr lang="es-P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99FFCC"/>
    <a:srgbClr val="99FF99"/>
    <a:srgbClr val="0000FF"/>
    <a:srgbClr val="81A1CC"/>
    <a:srgbClr val="DFDFDF"/>
    <a:srgbClr val="00529A"/>
    <a:srgbClr val="0F4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396" y="-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0D97CD-E8C6-45D3-8BE7-3A7A97AA5A4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0DE7EE6-7D86-4D0A-AA6E-6853BF50902D}">
      <dgm:prSet phldrT="[Texto]" custT="1"/>
      <dgm:spPr/>
      <dgm:t>
        <a:bodyPr/>
        <a:lstStyle/>
        <a:p>
          <a:r>
            <a:rPr lang="es-PE" sz="1800" dirty="0" smtClean="0">
              <a:solidFill>
                <a:schemeClr val="tx1"/>
              </a:solidFill>
            </a:rPr>
            <a:t>Ley de Concesiones Eléctricas</a:t>
          </a:r>
          <a:endParaRPr lang="es-PE" sz="1800" dirty="0">
            <a:solidFill>
              <a:schemeClr val="tx1"/>
            </a:solidFill>
          </a:endParaRPr>
        </a:p>
      </dgm:t>
    </dgm:pt>
    <dgm:pt modelId="{BF1BDD59-516E-4A1B-9AA9-387647C0D702}" type="parTrans" cxnId="{C2EDDAC4-C4F0-4922-881A-7F28A28303F1}">
      <dgm:prSet/>
      <dgm:spPr/>
      <dgm:t>
        <a:bodyPr/>
        <a:lstStyle/>
        <a:p>
          <a:endParaRPr lang="es-PE"/>
        </a:p>
      </dgm:t>
    </dgm:pt>
    <dgm:pt modelId="{4417AB17-D0D4-414D-88D6-62E2123CE631}" type="sibTrans" cxnId="{C2EDDAC4-C4F0-4922-881A-7F28A28303F1}">
      <dgm:prSet/>
      <dgm:spPr/>
      <dgm:t>
        <a:bodyPr/>
        <a:lstStyle/>
        <a:p>
          <a:endParaRPr lang="es-PE"/>
        </a:p>
      </dgm:t>
    </dgm:pt>
    <dgm:pt modelId="{656EBE69-1420-4E68-AB60-E891370257DF}">
      <dgm:prSet phldrT="[Texto]" custT="1"/>
      <dgm:spPr/>
      <dgm:t>
        <a:bodyPr/>
        <a:lstStyle/>
        <a:p>
          <a:r>
            <a:rPr lang="es-PE" sz="1800" dirty="0" smtClean="0">
              <a:solidFill>
                <a:schemeClr val="tx1"/>
              </a:solidFill>
            </a:rPr>
            <a:t>Reglamento de la LCE</a:t>
          </a:r>
          <a:endParaRPr lang="es-PE" sz="1800" dirty="0">
            <a:solidFill>
              <a:schemeClr val="tx1"/>
            </a:solidFill>
          </a:endParaRPr>
        </a:p>
      </dgm:t>
    </dgm:pt>
    <dgm:pt modelId="{375FB100-B290-4201-A254-2E576A35F4A8}" type="parTrans" cxnId="{A9F42F64-06EC-487B-B876-836353B92EE6}">
      <dgm:prSet/>
      <dgm:spPr/>
      <dgm:t>
        <a:bodyPr/>
        <a:lstStyle/>
        <a:p>
          <a:endParaRPr lang="es-PE"/>
        </a:p>
      </dgm:t>
    </dgm:pt>
    <dgm:pt modelId="{D6150E3F-5215-4B8D-BE70-11EB9A6E9F73}" type="sibTrans" cxnId="{A9F42F64-06EC-487B-B876-836353B92EE6}">
      <dgm:prSet/>
      <dgm:spPr/>
      <dgm:t>
        <a:bodyPr/>
        <a:lstStyle/>
        <a:p>
          <a:endParaRPr lang="es-PE"/>
        </a:p>
      </dgm:t>
    </dgm:pt>
    <dgm:pt modelId="{8110BEA5-065E-42D9-B4F7-57E1F3D458E1}">
      <dgm:prSet phldrT="[Texto]" custT="1"/>
      <dgm:spPr/>
      <dgm:t>
        <a:bodyPr/>
        <a:lstStyle/>
        <a:p>
          <a:r>
            <a:rPr lang="es-PE" altLang="es-PE" sz="1800" dirty="0" smtClean="0">
              <a:solidFill>
                <a:schemeClr val="tx1"/>
              </a:solidFill>
            </a:rPr>
            <a:t>LEY</a:t>
          </a:r>
          <a:br>
            <a:rPr lang="es-PE" altLang="es-PE" sz="1800" dirty="0" smtClean="0">
              <a:solidFill>
                <a:schemeClr val="tx1"/>
              </a:solidFill>
            </a:rPr>
          </a:br>
          <a:r>
            <a:rPr lang="es-PE" altLang="es-PE" sz="1800" dirty="0" smtClean="0">
              <a:solidFill>
                <a:schemeClr val="tx1"/>
              </a:solidFill>
            </a:rPr>
            <a:t>28832</a:t>
          </a:r>
          <a:endParaRPr lang="es-PE" sz="1800" dirty="0">
            <a:solidFill>
              <a:schemeClr val="tx1"/>
            </a:solidFill>
          </a:endParaRPr>
        </a:p>
      </dgm:t>
    </dgm:pt>
    <dgm:pt modelId="{4E54C6B1-3DE6-4409-AC8A-083547EDD56D}" type="parTrans" cxnId="{95590895-0F94-44F0-9E1A-81B12B0D53A0}">
      <dgm:prSet/>
      <dgm:spPr/>
      <dgm:t>
        <a:bodyPr/>
        <a:lstStyle/>
        <a:p>
          <a:endParaRPr lang="es-PE"/>
        </a:p>
      </dgm:t>
    </dgm:pt>
    <dgm:pt modelId="{A9310918-5478-4357-94F6-C87A4C70B33A}" type="sibTrans" cxnId="{95590895-0F94-44F0-9E1A-81B12B0D53A0}">
      <dgm:prSet/>
      <dgm:spPr/>
      <dgm:t>
        <a:bodyPr/>
        <a:lstStyle/>
        <a:p>
          <a:endParaRPr lang="es-PE"/>
        </a:p>
      </dgm:t>
    </dgm:pt>
    <dgm:pt modelId="{B0F8D54F-5A9D-4093-9F7B-272FE249D692}">
      <dgm:prSet phldrT="[Texto]" custT="1"/>
      <dgm:spPr/>
      <dgm:t>
        <a:bodyPr/>
        <a:lstStyle/>
        <a:p>
          <a:r>
            <a:rPr lang="es-PE" altLang="es-PE" sz="1800" dirty="0" smtClean="0">
              <a:solidFill>
                <a:schemeClr val="tx1"/>
              </a:solidFill>
            </a:rPr>
            <a:t>Reglamento de Transmisión</a:t>
          </a:r>
          <a:endParaRPr lang="es-PE" sz="1800" dirty="0">
            <a:solidFill>
              <a:schemeClr val="tx1"/>
            </a:solidFill>
          </a:endParaRPr>
        </a:p>
      </dgm:t>
    </dgm:pt>
    <dgm:pt modelId="{A89183B8-58AC-4263-A2D4-238739721BD6}" type="parTrans" cxnId="{D56FFBEE-9299-4D41-8BDD-C4730D869D0B}">
      <dgm:prSet/>
      <dgm:spPr/>
      <dgm:t>
        <a:bodyPr/>
        <a:lstStyle/>
        <a:p>
          <a:endParaRPr lang="es-PE"/>
        </a:p>
      </dgm:t>
    </dgm:pt>
    <dgm:pt modelId="{B46AA2E5-3ADE-41AE-A3A3-8EF3DA396D37}" type="sibTrans" cxnId="{D56FFBEE-9299-4D41-8BDD-C4730D869D0B}">
      <dgm:prSet/>
      <dgm:spPr/>
      <dgm:t>
        <a:bodyPr/>
        <a:lstStyle/>
        <a:p>
          <a:endParaRPr lang="es-PE"/>
        </a:p>
      </dgm:t>
    </dgm:pt>
    <dgm:pt modelId="{BD46F8AF-B04F-47F9-86BE-A15108BE404C}" type="pres">
      <dgm:prSet presAssocID="{7B0D97CD-E8C6-45D3-8BE7-3A7A97AA5A4C}" presName="CompostProcess" presStyleCnt="0">
        <dgm:presLayoutVars>
          <dgm:dir/>
          <dgm:resizeHandles val="exact"/>
        </dgm:presLayoutVars>
      </dgm:prSet>
      <dgm:spPr/>
    </dgm:pt>
    <dgm:pt modelId="{12011EA5-52BF-42D1-9504-46E9E504C4AA}" type="pres">
      <dgm:prSet presAssocID="{7B0D97CD-E8C6-45D3-8BE7-3A7A97AA5A4C}" presName="arrow" presStyleLbl="bgShp" presStyleIdx="0" presStyleCnt="1" custScaleX="117647" custScaleY="64857"/>
      <dgm:spPr>
        <a:solidFill>
          <a:srgbClr val="FF0000"/>
        </a:solidFill>
      </dgm:spPr>
    </dgm:pt>
    <dgm:pt modelId="{28613486-B3A0-48D6-9AD1-C9F03651E16D}" type="pres">
      <dgm:prSet presAssocID="{7B0D97CD-E8C6-45D3-8BE7-3A7A97AA5A4C}" presName="linearProcess" presStyleCnt="0"/>
      <dgm:spPr/>
    </dgm:pt>
    <dgm:pt modelId="{F41D1993-8702-4096-BC18-8BDFCAB052FC}" type="pres">
      <dgm:prSet presAssocID="{60DE7EE6-7D86-4D0A-AA6E-6853BF50902D}" presName="textNode" presStyleLbl="node1" presStyleIdx="0" presStyleCnt="4" custScaleX="112565" custScaleY="113598" custLinFactNeighborX="-709" custLinFactNeighborY="4082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6017240-C4E9-4095-A775-3C68B24CD591}" type="pres">
      <dgm:prSet presAssocID="{4417AB17-D0D4-414D-88D6-62E2123CE631}" presName="sibTrans" presStyleCnt="0"/>
      <dgm:spPr/>
    </dgm:pt>
    <dgm:pt modelId="{4CC37542-4870-4416-A52E-35973D989201}" type="pres">
      <dgm:prSet presAssocID="{656EBE69-1420-4E68-AB60-E891370257DF}" presName="textNode" presStyleLbl="node1" presStyleIdx="1" presStyleCnt="4" custScaleX="107671" custLinFactNeighborX="-19150" custLinFactNeighborY="3005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0746408-9E37-4421-8E47-EE19AC411D42}" type="pres">
      <dgm:prSet presAssocID="{D6150E3F-5215-4B8D-BE70-11EB9A6E9F73}" presName="sibTrans" presStyleCnt="0"/>
      <dgm:spPr/>
    </dgm:pt>
    <dgm:pt modelId="{89564AA9-51BC-4EDA-AD5E-BF9E1FFF1F63}" type="pres">
      <dgm:prSet presAssocID="{8110BEA5-065E-42D9-B4F7-57E1F3D458E1}" presName="textNode" presStyleLbl="node1" presStyleIdx="2" presStyleCnt="4" custLinFactNeighborX="-3220" custLinFactNeighborY="3005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DECD66A-682A-4C2A-B318-2B8D06D9544A}" type="pres">
      <dgm:prSet presAssocID="{A9310918-5478-4357-94F6-C87A4C70B33A}" presName="sibTrans" presStyleCnt="0"/>
      <dgm:spPr/>
    </dgm:pt>
    <dgm:pt modelId="{4621AFF1-E648-4715-8715-FF9978A7B607}" type="pres">
      <dgm:prSet presAssocID="{B0F8D54F-5A9D-4093-9F7B-272FE249D692}" presName="textNode" presStyleLbl="node1" presStyleIdx="3" presStyleCnt="4" custScaleX="108256" custLinFactNeighborX="-1220" custLinFactNeighborY="3066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22533B3F-D9B7-4A43-942D-7CACD2A5244D}" type="presOf" srcId="{60DE7EE6-7D86-4D0A-AA6E-6853BF50902D}" destId="{F41D1993-8702-4096-BC18-8BDFCAB052FC}" srcOrd="0" destOrd="0" presId="urn:microsoft.com/office/officeart/2005/8/layout/hProcess9"/>
    <dgm:cxn modelId="{A9F42F64-06EC-487B-B876-836353B92EE6}" srcId="{7B0D97CD-E8C6-45D3-8BE7-3A7A97AA5A4C}" destId="{656EBE69-1420-4E68-AB60-E891370257DF}" srcOrd="1" destOrd="0" parTransId="{375FB100-B290-4201-A254-2E576A35F4A8}" sibTransId="{D6150E3F-5215-4B8D-BE70-11EB9A6E9F73}"/>
    <dgm:cxn modelId="{95590895-0F94-44F0-9E1A-81B12B0D53A0}" srcId="{7B0D97CD-E8C6-45D3-8BE7-3A7A97AA5A4C}" destId="{8110BEA5-065E-42D9-B4F7-57E1F3D458E1}" srcOrd="2" destOrd="0" parTransId="{4E54C6B1-3DE6-4409-AC8A-083547EDD56D}" sibTransId="{A9310918-5478-4357-94F6-C87A4C70B33A}"/>
    <dgm:cxn modelId="{C2EDDAC4-C4F0-4922-881A-7F28A28303F1}" srcId="{7B0D97CD-E8C6-45D3-8BE7-3A7A97AA5A4C}" destId="{60DE7EE6-7D86-4D0A-AA6E-6853BF50902D}" srcOrd="0" destOrd="0" parTransId="{BF1BDD59-516E-4A1B-9AA9-387647C0D702}" sibTransId="{4417AB17-D0D4-414D-88D6-62E2123CE631}"/>
    <dgm:cxn modelId="{D56FFBEE-9299-4D41-8BDD-C4730D869D0B}" srcId="{7B0D97CD-E8C6-45D3-8BE7-3A7A97AA5A4C}" destId="{B0F8D54F-5A9D-4093-9F7B-272FE249D692}" srcOrd="3" destOrd="0" parTransId="{A89183B8-58AC-4263-A2D4-238739721BD6}" sibTransId="{B46AA2E5-3ADE-41AE-A3A3-8EF3DA396D37}"/>
    <dgm:cxn modelId="{27C154E2-AEE2-4594-A62A-6CEADC9D909C}" type="presOf" srcId="{656EBE69-1420-4E68-AB60-E891370257DF}" destId="{4CC37542-4870-4416-A52E-35973D989201}" srcOrd="0" destOrd="0" presId="urn:microsoft.com/office/officeart/2005/8/layout/hProcess9"/>
    <dgm:cxn modelId="{973E50E2-B23D-49B9-8506-829F10F91044}" type="presOf" srcId="{B0F8D54F-5A9D-4093-9F7B-272FE249D692}" destId="{4621AFF1-E648-4715-8715-FF9978A7B607}" srcOrd="0" destOrd="0" presId="urn:microsoft.com/office/officeart/2005/8/layout/hProcess9"/>
    <dgm:cxn modelId="{BA42DAE8-B4D2-40CA-B82A-06EF4213BA00}" type="presOf" srcId="{8110BEA5-065E-42D9-B4F7-57E1F3D458E1}" destId="{89564AA9-51BC-4EDA-AD5E-BF9E1FFF1F63}" srcOrd="0" destOrd="0" presId="urn:microsoft.com/office/officeart/2005/8/layout/hProcess9"/>
    <dgm:cxn modelId="{A520D599-6AA2-40BE-8F3F-0751BC6F96E3}" type="presOf" srcId="{7B0D97CD-E8C6-45D3-8BE7-3A7A97AA5A4C}" destId="{BD46F8AF-B04F-47F9-86BE-A15108BE404C}" srcOrd="0" destOrd="0" presId="urn:microsoft.com/office/officeart/2005/8/layout/hProcess9"/>
    <dgm:cxn modelId="{515412D3-8448-4EC8-9024-82AC2409DAB3}" type="presParOf" srcId="{BD46F8AF-B04F-47F9-86BE-A15108BE404C}" destId="{12011EA5-52BF-42D1-9504-46E9E504C4AA}" srcOrd="0" destOrd="0" presId="urn:microsoft.com/office/officeart/2005/8/layout/hProcess9"/>
    <dgm:cxn modelId="{2DAD9E9C-2C22-4305-9851-85C356A14B8F}" type="presParOf" srcId="{BD46F8AF-B04F-47F9-86BE-A15108BE404C}" destId="{28613486-B3A0-48D6-9AD1-C9F03651E16D}" srcOrd="1" destOrd="0" presId="urn:microsoft.com/office/officeart/2005/8/layout/hProcess9"/>
    <dgm:cxn modelId="{35914AAB-F835-49F9-9CF7-A130C9601EEE}" type="presParOf" srcId="{28613486-B3A0-48D6-9AD1-C9F03651E16D}" destId="{F41D1993-8702-4096-BC18-8BDFCAB052FC}" srcOrd="0" destOrd="0" presId="urn:microsoft.com/office/officeart/2005/8/layout/hProcess9"/>
    <dgm:cxn modelId="{5B2FE73E-F307-42F6-9FF8-DC8EF40A561C}" type="presParOf" srcId="{28613486-B3A0-48D6-9AD1-C9F03651E16D}" destId="{B6017240-C4E9-4095-A775-3C68B24CD591}" srcOrd="1" destOrd="0" presId="urn:microsoft.com/office/officeart/2005/8/layout/hProcess9"/>
    <dgm:cxn modelId="{58FC4749-5AB9-4950-9149-81ECF44D7ED4}" type="presParOf" srcId="{28613486-B3A0-48D6-9AD1-C9F03651E16D}" destId="{4CC37542-4870-4416-A52E-35973D989201}" srcOrd="2" destOrd="0" presId="urn:microsoft.com/office/officeart/2005/8/layout/hProcess9"/>
    <dgm:cxn modelId="{CFB36996-A7E4-4662-B9C7-E3CB20639106}" type="presParOf" srcId="{28613486-B3A0-48D6-9AD1-C9F03651E16D}" destId="{C0746408-9E37-4421-8E47-EE19AC411D42}" srcOrd="3" destOrd="0" presId="urn:microsoft.com/office/officeart/2005/8/layout/hProcess9"/>
    <dgm:cxn modelId="{BA2D4BEC-822C-4ECB-9070-DE8618B84162}" type="presParOf" srcId="{28613486-B3A0-48D6-9AD1-C9F03651E16D}" destId="{89564AA9-51BC-4EDA-AD5E-BF9E1FFF1F63}" srcOrd="4" destOrd="0" presId="urn:microsoft.com/office/officeart/2005/8/layout/hProcess9"/>
    <dgm:cxn modelId="{F9C12703-DDF5-4911-887B-518255BD24B7}" type="presParOf" srcId="{28613486-B3A0-48D6-9AD1-C9F03651E16D}" destId="{ADECD66A-682A-4C2A-B318-2B8D06D9544A}" srcOrd="5" destOrd="0" presId="urn:microsoft.com/office/officeart/2005/8/layout/hProcess9"/>
    <dgm:cxn modelId="{3948E012-40B4-49E3-A4D4-18F666C6B1CD}" type="presParOf" srcId="{28613486-B3A0-48D6-9AD1-C9F03651E16D}" destId="{4621AFF1-E648-4715-8715-FF9978A7B60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0D97CD-E8C6-45D3-8BE7-3A7A97AA5A4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0DE7EE6-7D86-4D0A-AA6E-6853BF50902D}">
      <dgm:prSet phldrT="[Texto]" custT="1"/>
      <dgm:spPr/>
      <dgm:t>
        <a:bodyPr/>
        <a:lstStyle/>
        <a:p>
          <a:r>
            <a:rPr lang="es-PE" sz="1800" dirty="0" smtClean="0">
              <a:solidFill>
                <a:schemeClr val="tx1"/>
              </a:solidFill>
            </a:rPr>
            <a:t>Ley de Transparencia Procedimientos Regulatorios</a:t>
          </a:r>
          <a:endParaRPr lang="es-PE" sz="1800" dirty="0">
            <a:solidFill>
              <a:schemeClr val="tx1"/>
            </a:solidFill>
          </a:endParaRPr>
        </a:p>
      </dgm:t>
    </dgm:pt>
    <dgm:pt modelId="{BF1BDD59-516E-4A1B-9AA9-387647C0D702}" type="parTrans" cxnId="{C2EDDAC4-C4F0-4922-881A-7F28A28303F1}">
      <dgm:prSet/>
      <dgm:spPr/>
      <dgm:t>
        <a:bodyPr/>
        <a:lstStyle/>
        <a:p>
          <a:endParaRPr lang="es-PE"/>
        </a:p>
      </dgm:t>
    </dgm:pt>
    <dgm:pt modelId="{4417AB17-D0D4-414D-88D6-62E2123CE631}" type="sibTrans" cxnId="{C2EDDAC4-C4F0-4922-881A-7F28A28303F1}">
      <dgm:prSet/>
      <dgm:spPr/>
      <dgm:t>
        <a:bodyPr/>
        <a:lstStyle/>
        <a:p>
          <a:endParaRPr lang="es-PE"/>
        </a:p>
      </dgm:t>
    </dgm:pt>
    <dgm:pt modelId="{656EBE69-1420-4E68-AB60-E891370257DF}">
      <dgm:prSet phldrT="[Texto]" custT="1"/>
      <dgm:spPr/>
      <dgm:t>
        <a:bodyPr/>
        <a:lstStyle/>
        <a:p>
          <a:r>
            <a:rPr lang="es-PE" sz="1800" dirty="0" smtClean="0">
              <a:solidFill>
                <a:schemeClr val="tx1"/>
              </a:solidFill>
            </a:rPr>
            <a:t>Ley de Procedimiento Administrativo General</a:t>
          </a:r>
          <a:endParaRPr lang="es-PE" sz="1800" dirty="0">
            <a:solidFill>
              <a:schemeClr val="tx1"/>
            </a:solidFill>
          </a:endParaRPr>
        </a:p>
      </dgm:t>
    </dgm:pt>
    <dgm:pt modelId="{375FB100-B290-4201-A254-2E576A35F4A8}" type="parTrans" cxnId="{A9F42F64-06EC-487B-B876-836353B92EE6}">
      <dgm:prSet/>
      <dgm:spPr/>
      <dgm:t>
        <a:bodyPr/>
        <a:lstStyle/>
        <a:p>
          <a:endParaRPr lang="es-PE"/>
        </a:p>
      </dgm:t>
    </dgm:pt>
    <dgm:pt modelId="{D6150E3F-5215-4B8D-BE70-11EB9A6E9F73}" type="sibTrans" cxnId="{A9F42F64-06EC-487B-B876-836353B92EE6}">
      <dgm:prSet/>
      <dgm:spPr/>
      <dgm:t>
        <a:bodyPr/>
        <a:lstStyle/>
        <a:p>
          <a:endParaRPr lang="es-PE"/>
        </a:p>
      </dgm:t>
    </dgm:pt>
    <dgm:pt modelId="{B0F8D54F-5A9D-4093-9F7B-272FE249D692}">
      <dgm:prSet phldrT="[Texto]" custT="1"/>
      <dgm:spPr/>
      <dgm:t>
        <a:bodyPr/>
        <a:lstStyle/>
        <a:p>
          <a:r>
            <a:rPr lang="es-PE" altLang="es-PE" sz="1800" dirty="0" smtClean="0">
              <a:solidFill>
                <a:schemeClr val="tx1"/>
              </a:solidFill>
            </a:rPr>
            <a:t>Norma Procedimientos para Fijación de Precios Regulados</a:t>
          </a:r>
          <a:endParaRPr lang="es-PE" sz="1800" dirty="0">
            <a:solidFill>
              <a:schemeClr val="tx1"/>
            </a:solidFill>
          </a:endParaRPr>
        </a:p>
      </dgm:t>
    </dgm:pt>
    <dgm:pt modelId="{A89183B8-58AC-4263-A2D4-238739721BD6}" type="parTrans" cxnId="{D56FFBEE-9299-4D41-8BDD-C4730D869D0B}">
      <dgm:prSet/>
      <dgm:spPr/>
      <dgm:t>
        <a:bodyPr/>
        <a:lstStyle/>
        <a:p>
          <a:endParaRPr lang="es-PE"/>
        </a:p>
      </dgm:t>
    </dgm:pt>
    <dgm:pt modelId="{B46AA2E5-3ADE-41AE-A3A3-8EF3DA396D37}" type="sibTrans" cxnId="{D56FFBEE-9299-4D41-8BDD-C4730D869D0B}">
      <dgm:prSet/>
      <dgm:spPr/>
      <dgm:t>
        <a:bodyPr/>
        <a:lstStyle/>
        <a:p>
          <a:endParaRPr lang="es-PE"/>
        </a:p>
      </dgm:t>
    </dgm:pt>
    <dgm:pt modelId="{BD46F8AF-B04F-47F9-86BE-A15108BE404C}" type="pres">
      <dgm:prSet presAssocID="{7B0D97CD-E8C6-45D3-8BE7-3A7A97AA5A4C}" presName="CompostProcess" presStyleCnt="0">
        <dgm:presLayoutVars>
          <dgm:dir/>
          <dgm:resizeHandles val="exact"/>
        </dgm:presLayoutVars>
      </dgm:prSet>
      <dgm:spPr/>
    </dgm:pt>
    <dgm:pt modelId="{12011EA5-52BF-42D1-9504-46E9E504C4AA}" type="pres">
      <dgm:prSet presAssocID="{7B0D97CD-E8C6-45D3-8BE7-3A7A97AA5A4C}" presName="arrow" presStyleLbl="bgShp" presStyleIdx="0" presStyleCnt="1" custScaleX="117647" custScaleY="56211"/>
      <dgm:spPr>
        <a:solidFill>
          <a:srgbClr val="FF0000"/>
        </a:solidFill>
      </dgm:spPr>
    </dgm:pt>
    <dgm:pt modelId="{28613486-B3A0-48D6-9AD1-C9F03651E16D}" type="pres">
      <dgm:prSet presAssocID="{7B0D97CD-E8C6-45D3-8BE7-3A7A97AA5A4C}" presName="linearProcess" presStyleCnt="0"/>
      <dgm:spPr/>
    </dgm:pt>
    <dgm:pt modelId="{F41D1993-8702-4096-BC18-8BDFCAB052FC}" type="pres">
      <dgm:prSet presAssocID="{60DE7EE6-7D86-4D0A-AA6E-6853BF50902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6017240-C4E9-4095-A775-3C68B24CD591}" type="pres">
      <dgm:prSet presAssocID="{4417AB17-D0D4-414D-88D6-62E2123CE631}" presName="sibTrans" presStyleCnt="0"/>
      <dgm:spPr/>
    </dgm:pt>
    <dgm:pt modelId="{4CC37542-4870-4416-A52E-35973D989201}" type="pres">
      <dgm:prSet presAssocID="{656EBE69-1420-4E68-AB60-E891370257DF}" presName="textNode" presStyleLbl="node1" presStyleIdx="1" presStyleCnt="3" custScaleX="10767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0746408-9E37-4421-8E47-EE19AC411D42}" type="pres">
      <dgm:prSet presAssocID="{D6150E3F-5215-4B8D-BE70-11EB9A6E9F73}" presName="sibTrans" presStyleCnt="0"/>
      <dgm:spPr/>
    </dgm:pt>
    <dgm:pt modelId="{4621AFF1-E648-4715-8715-FF9978A7B607}" type="pres">
      <dgm:prSet presAssocID="{B0F8D54F-5A9D-4093-9F7B-272FE249D692}" presName="textNode" presStyleLbl="node1" presStyleIdx="2" presStyleCnt="3" custScaleX="108256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A9F42F64-06EC-487B-B876-836353B92EE6}" srcId="{7B0D97CD-E8C6-45D3-8BE7-3A7A97AA5A4C}" destId="{656EBE69-1420-4E68-AB60-E891370257DF}" srcOrd="1" destOrd="0" parTransId="{375FB100-B290-4201-A254-2E576A35F4A8}" sibTransId="{D6150E3F-5215-4B8D-BE70-11EB9A6E9F73}"/>
    <dgm:cxn modelId="{08BBAAA9-9334-4913-A24D-4D6F98A48225}" type="presOf" srcId="{656EBE69-1420-4E68-AB60-E891370257DF}" destId="{4CC37542-4870-4416-A52E-35973D989201}" srcOrd="0" destOrd="0" presId="urn:microsoft.com/office/officeart/2005/8/layout/hProcess9"/>
    <dgm:cxn modelId="{C2EDDAC4-C4F0-4922-881A-7F28A28303F1}" srcId="{7B0D97CD-E8C6-45D3-8BE7-3A7A97AA5A4C}" destId="{60DE7EE6-7D86-4D0A-AA6E-6853BF50902D}" srcOrd="0" destOrd="0" parTransId="{BF1BDD59-516E-4A1B-9AA9-387647C0D702}" sibTransId="{4417AB17-D0D4-414D-88D6-62E2123CE631}"/>
    <dgm:cxn modelId="{5B26B765-D1D5-4C41-B40B-7E43D23AE715}" type="presOf" srcId="{60DE7EE6-7D86-4D0A-AA6E-6853BF50902D}" destId="{F41D1993-8702-4096-BC18-8BDFCAB052FC}" srcOrd="0" destOrd="0" presId="urn:microsoft.com/office/officeart/2005/8/layout/hProcess9"/>
    <dgm:cxn modelId="{D56FFBEE-9299-4D41-8BDD-C4730D869D0B}" srcId="{7B0D97CD-E8C6-45D3-8BE7-3A7A97AA5A4C}" destId="{B0F8D54F-5A9D-4093-9F7B-272FE249D692}" srcOrd="2" destOrd="0" parTransId="{A89183B8-58AC-4263-A2D4-238739721BD6}" sibTransId="{B46AA2E5-3ADE-41AE-A3A3-8EF3DA396D37}"/>
    <dgm:cxn modelId="{6832973B-DE14-4270-8EA6-31AF6212AE90}" type="presOf" srcId="{B0F8D54F-5A9D-4093-9F7B-272FE249D692}" destId="{4621AFF1-E648-4715-8715-FF9978A7B607}" srcOrd="0" destOrd="0" presId="urn:microsoft.com/office/officeart/2005/8/layout/hProcess9"/>
    <dgm:cxn modelId="{C120A963-A54F-4CB4-BE49-4ED62A2E5336}" type="presOf" srcId="{7B0D97CD-E8C6-45D3-8BE7-3A7A97AA5A4C}" destId="{BD46F8AF-B04F-47F9-86BE-A15108BE404C}" srcOrd="0" destOrd="0" presId="urn:microsoft.com/office/officeart/2005/8/layout/hProcess9"/>
    <dgm:cxn modelId="{8B88790D-FF9A-416A-9DA5-B5871A9B4459}" type="presParOf" srcId="{BD46F8AF-B04F-47F9-86BE-A15108BE404C}" destId="{12011EA5-52BF-42D1-9504-46E9E504C4AA}" srcOrd="0" destOrd="0" presId="urn:microsoft.com/office/officeart/2005/8/layout/hProcess9"/>
    <dgm:cxn modelId="{271EDC7B-9FD3-44DB-830F-DD2B90349E10}" type="presParOf" srcId="{BD46F8AF-B04F-47F9-86BE-A15108BE404C}" destId="{28613486-B3A0-48D6-9AD1-C9F03651E16D}" srcOrd="1" destOrd="0" presId="urn:microsoft.com/office/officeart/2005/8/layout/hProcess9"/>
    <dgm:cxn modelId="{99CA6537-A887-45DA-853E-E9DCD7BDF5F0}" type="presParOf" srcId="{28613486-B3A0-48D6-9AD1-C9F03651E16D}" destId="{F41D1993-8702-4096-BC18-8BDFCAB052FC}" srcOrd="0" destOrd="0" presId="urn:microsoft.com/office/officeart/2005/8/layout/hProcess9"/>
    <dgm:cxn modelId="{4706451A-E71D-44A4-83C7-12FFC817A311}" type="presParOf" srcId="{28613486-B3A0-48D6-9AD1-C9F03651E16D}" destId="{B6017240-C4E9-4095-A775-3C68B24CD591}" srcOrd="1" destOrd="0" presId="urn:microsoft.com/office/officeart/2005/8/layout/hProcess9"/>
    <dgm:cxn modelId="{23AFB6AD-655F-4163-BA34-4A8C6C1DA860}" type="presParOf" srcId="{28613486-B3A0-48D6-9AD1-C9F03651E16D}" destId="{4CC37542-4870-4416-A52E-35973D989201}" srcOrd="2" destOrd="0" presId="urn:microsoft.com/office/officeart/2005/8/layout/hProcess9"/>
    <dgm:cxn modelId="{9394C8ED-93C3-4CC9-8E61-EAF734DBC622}" type="presParOf" srcId="{28613486-B3A0-48D6-9AD1-C9F03651E16D}" destId="{C0746408-9E37-4421-8E47-EE19AC411D42}" srcOrd="3" destOrd="0" presId="urn:microsoft.com/office/officeart/2005/8/layout/hProcess9"/>
    <dgm:cxn modelId="{70EC4165-E83B-4748-B1A8-349A8418FD84}" type="presParOf" srcId="{28613486-B3A0-48D6-9AD1-C9F03651E16D}" destId="{4621AFF1-E648-4715-8715-FF9978A7B60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11EA5-52BF-42D1-9504-46E9E504C4AA}">
      <dsp:nvSpPr>
        <dsp:cNvPr id="0" name=""/>
        <dsp:cNvSpPr/>
      </dsp:nvSpPr>
      <dsp:spPr>
        <a:xfrm>
          <a:off x="1" y="504058"/>
          <a:ext cx="6984772" cy="1860495"/>
        </a:xfrm>
        <a:prstGeom prst="rightArrow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1D1993-8702-4096-BC18-8BDFCAB052FC}">
      <dsp:nvSpPr>
        <dsp:cNvPr id="0" name=""/>
        <dsp:cNvSpPr/>
      </dsp:nvSpPr>
      <dsp:spPr>
        <a:xfrm>
          <a:off x="0" y="1251013"/>
          <a:ext cx="1642353" cy="1303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>
              <a:solidFill>
                <a:schemeClr val="tx1"/>
              </a:solidFill>
            </a:rPr>
            <a:t>Ley de Concesiones Eléctricas</a:t>
          </a:r>
          <a:endParaRPr lang="es-PE" sz="1800" kern="1200" dirty="0">
            <a:solidFill>
              <a:schemeClr val="tx1"/>
            </a:solidFill>
          </a:endParaRPr>
        </a:p>
      </dsp:txBody>
      <dsp:txXfrm>
        <a:off x="63630" y="1314643"/>
        <a:ext cx="1515093" cy="1176214"/>
      </dsp:txXfrm>
    </dsp:sp>
    <dsp:sp modelId="{4CC37542-4870-4416-A52E-35973D989201}">
      <dsp:nvSpPr>
        <dsp:cNvPr id="0" name=""/>
        <dsp:cNvSpPr/>
      </dsp:nvSpPr>
      <dsp:spPr>
        <a:xfrm>
          <a:off x="1840681" y="1205425"/>
          <a:ext cx="1570948" cy="1147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>
              <a:solidFill>
                <a:schemeClr val="tx1"/>
              </a:solidFill>
            </a:rPr>
            <a:t>Reglamento de la LCE</a:t>
          </a:r>
          <a:endParaRPr lang="es-PE" sz="1800" kern="1200" dirty="0">
            <a:solidFill>
              <a:schemeClr val="tx1"/>
            </a:solidFill>
          </a:endParaRPr>
        </a:p>
      </dsp:txBody>
      <dsp:txXfrm>
        <a:off x="1896695" y="1261439"/>
        <a:ext cx="1458920" cy="1035416"/>
      </dsp:txXfrm>
    </dsp:sp>
    <dsp:sp modelId="{89564AA9-51BC-4EDA-AD5E-BF9E1FFF1F63}">
      <dsp:nvSpPr>
        <dsp:cNvPr id="0" name=""/>
        <dsp:cNvSpPr/>
      </dsp:nvSpPr>
      <dsp:spPr>
        <a:xfrm>
          <a:off x="3693539" y="1205425"/>
          <a:ext cx="1459026" cy="1147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altLang="es-PE" sz="1800" kern="1200" dirty="0" smtClean="0">
              <a:solidFill>
                <a:schemeClr val="tx1"/>
              </a:solidFill>
            </a:rPr>
            <a:t>LEY</a:t>
          </a:r>
          <a:br>
            <a:rPr lang="es-PE" altLang="es-PE" sz="1800" kern="1200" dirty="0" smtClean="0">
              <a:solidFill>
                <a:schemeClr val="tx1"/>
              </a:solidFill>
            </a:rPr>
          </a:br>
          <a:r>
            <a:rPr lang="es-PE" altLang="es-PE" sz="1800" kern="1200" dirty="0" smtClean="0">
              <a:solidFill>
                <a:schemeClr val="tx1"/>
              </a:solidFill>
            </a:rPr>
            <a:t>28832</a:t>
          </a:r>
          <a:endParaRPr lang="es-PE" sz="1800" kern="1200" dirty="0">
            <a:solidFill>
              <a:schemeClr val="tx1"/>
            </a:solidFill>
          </a:endParaRPr>
        </a:p>
      </dsp:txBody>
      <dsp:txXfrm>
        <a:off x="3749553" y="1261439"/>
        <a:ext cx="1346998" cy="1035416"/>
      </dsp:txXfrm>
    </dsp:sp>
    <dsp:sp modelId="{4621AFF1-E648-4715-8715-FF9978A7B607}">
      <dsp:nvSpPr>
        <dsp:cNvPr id="0" name=""/>
        <dsp:cNvSpPr/>
      </dsp:nvSpPr>
      <dsp:spPr>
        <a:xfrm>
          <a:off x="5400600" y="1212424"/>
          <a:ext cx="1579484" cy="1147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altLang="es-PE" sz="1800" kern="1200" dirty="0" smtClean="0">
              <a:solidFill>
                <a:schemeClr val="tx1"/>
              </a:solidFill>
            </a:rPr>
            <a:t>Reglamento de Transmisión</a:t>
          </a:r>
          <a:endParaRPr lang="es-PE" sz="1800" kern="1200" dirty="0">
            <a:solidFill>
              <a:schemeClr val="tx1"/>
            </a:solidFill>
          </a:endParaRPr>
        </a:p>
      </dsp:txBody>
      <dsp:txXfrm>
        <a:off x="5456614" y="1268438"/>
        <a:ext cx="1467456" cy="1035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11EA5-52BF-42D1-9504-46E9E504C4AA}">
      <dsp:nvSpPr>
        <dsp:cNvPr id="0" name=""/>
        <dsp:cNvSpPr/>
      </dsp:nvSpPr>
      <dsp:spPr>
        <a:xfrm>
          <a:off x="1" y="606813"/>
          <a:ext cx="7128788" cy="906388"/>
        </a:xfrm>
        <a:prstGeom prst="rightArrow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1D1993-8702-4096-BC18-8BDFCAB052FC}">
      <dsp:nvSpPr>
        <dsp:cNvPr id="0" name=""/>
        <dsp:cNvSpPr/>
      </dsp:nvSpPr>
      <dsp:spPr>
        <a:xfrm>
          <a:off x="4047" y="1114353"/>
          <a:ext cx="2063516" cy="1147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>
              <a:solidFill>
                <a:schemeClr val="tx1"/>
              </a:solidFill>
            </a:rPr>
            <a:t>Ley de Transparencia Procedimientos Regulatorios</a:t>
          </a:r>
          <a:endParaRPr lang="es-PE" sz="1800" kern="1200" dirty="0">
            <a:solidFill>
              <a:schemeClr val="tx1"/>
            </a:solidFill>
          </a:endParaRPr>
        </a:p>
      </dsp:txBody>
      <dsp:txXfrm>
        <a:off x="60061" y="1170367"/>
        <a:ext cx="1951488" cy="1035416"/>
      </dsp:txXfrm>
    </dsp:sp>
    <dsp:sp modelId="{4CC37542-4870-4416-A52E-35973D989201}">
      <dsp:nvSpPr>
        <dsp:cNvPr id="0" name=""/>
        <dsp:cNvSpPr/>
      </dsp:nvSpPr>
      <dsp:spPr>
        <a:xfrm>
          <a:off x="2368309" y="1114353"/>
          <a:ext cx="2221808" cy="1147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>
              <a:solidFill>
                <a:schemeClr val="tx1"/>
              </a:solidFill>
            </a:rPr>
            <a:t>Ley de Procedimiento Administrativo General</a:t>
          </a:r>
          <a:endParaRPr lang="es-PE" sz="1800" kern="1200" dirty="0">
            <a:solidFill>
              <a:schemeClr val="tx1"/>
            </a:solidFill>
          </a:endParaRPr>
        </a:p>
      </dsp:txBody>
      <dsp:txXfrm>
        <a:off x="2424323" y="1170367"/>
        <a:ext cx="2109780" cy="1035416"/>
      </dsp:txXfrm>
    </dsp:sp>
    <dsp:sp modelId="{4621AFF1-E648-4715-8715-FF9978A7B607}">
      <dsp:nvSpPr>
        <dsp:cNvPr id="0" name=""/>
        <dsp:cNvSpPr/>
      </dsp:nvSpPr>
      <dsp:spPr>
        <a:xfrm>
          <a:off x="4890864" y="1114353"/>
          <a:ext cx="2233880" cy="1147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altLang="es-PE" sz="1800" kern="1200" dirty="0" smtClean="0">
              <a:solidFill>
                <a:schemeClr val="tx1"/>
              </a:solidFill>
            </a:rPr>
            <a:t>Norma Procedimientos para Fijación de Precios Regulados</a:t>
          </a:r>
          <a:endParaRPr lang="es-PE" sz="1800" kern="1200" dirty="0">
            <a:solidFill>
              <a:schemeClr val="tx1"/>
            </a:solidFill>
          </a:endParaRPr>
        </a:p>
      </dsp:txBody>
      <dsp:txXfrm>
        <a:off x="4946878" y="1170367"/>
        <a:ext cx="2121852" cy="1035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4FDF7F-5975-48DB-A756-03A368F9E2B7}" type="datetimeFigureOut">
              <a:rPr lang="es-PE"/>
              <a:pPr>
                <a:defRPr/>
              </a:pPr>
              <a:t>25/04/2018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E39DFC-BA82-4FA5-BF1F-8F92DA7B66C3}" type="slidenum">
              <a:rPr lang="es-PE" altLang="es-PE"/>
              <a:pPr/>
              <a:t>‹Nº›</a:t>
            </a:fld>
            <a:endParaRPr lang="es-PE" alt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14288"/>
            <a:ext cx="9145588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3 Marcador de texto"/>
          <p:cNvSpPr>
            <a:spLocks noGrp="1"/>
          </p:cNvSpPr>
          <p:nvPr>
            <p:ph type="body" sz="quarter" idx="10"/>
          </p:nvPr>
        </p:nvSpPr>
        <p:spPr bwMode="auto">
          <a:xfrm>
            <a:off x="4211960" y="5301580"/>
            <a:ext cx="4627240" cy="64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b="1" baseline="0">
                <a:solidFill>
                  <a:srgbClr val="00529A"/>
                </a:solidFill>
              </a:defRPr>
            </a:lvl1pPr>
          </a:lstStyle>
          <a:p>
            <a:pPr lvl="0"/>
            <a:r>
              <a:rPr lang="es-ES" altLang="es-PE" smtClean="0"/>
              <a:t>Editar el estilo de texto del patrón</a:t>
            </a:r>
          </a:p>
        </p:txBody>
      </p:sp>
      <p:sp>
        <p:nvSpPr>
          <p:cNvPr id="7" name="4 Marcador de texto"/>
          <p:cNvSpPr>
            <a:spLocks noGrp="1"/>
          </p:cNvSpPr>
          <p:nvPr>
            <p:ph type="body" sz="quarter" idx="11"/>
          </p:nvPr>
        </p:nvSpPr>
        <p:spPr bwMode="auto">
          <a:xfrm>
            <a:off x="4211960" y="5949280"/>
            <a:ext cx="4627240" cy="64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2900" b="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altLang="es-PE" smtClean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5088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quarter" idx="10"/>
          </p:nvPr>
        </p:nvSpPr>
        <p:spPr>
          <a:xfrm>
            <a:off x="467544" y="1988840"/>
            <a:ext cx="8208912" cy="43926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solidFill>
                  <a:srgbClr val="0F469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1004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a 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22225"/>
            <a:ext cx="9204326" cy="690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2 Marcador de texto"/>
          <p:cNvSpPr>
            <a:spLocks noGrp="1"/>
          </p:cNvSpPr>
          <p:nvPr>
            <p:ph type="body" sz="quarter" idx="10"/>
          </p:nvPr>
        </p:nvSpPr>
        <p:spPr>
          <a:xfrm>
            <a:off x="2919819" y="4509120"/>
            <a:ext cx="3312368" cy="115212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b="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s-ES" smtClean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0350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1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1" r:id="rId2"/>
    <p:sldLayoutId id="2147483743" r:id="rId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37609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rgbClr val="00B0F0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Marcador de texto"/>
          <p:cNvSpPr txBox="1">
            <a:spLocks/>
          </p:cNvSpPr>
          <p:nvPr/>
        </p:nvSpPr>
        <p:spPr bwMode="auto">
          <a:xfrm>
            <a:off x="4427538" y="3530600"/>
            <a:ext cx="47529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PE" altLang="es-PE" sz="2400" b="1" dirty="0">
                <a:solidFill>
                  <a:srgbClr val="FF0000"/>
                </a:solidFill>
              </a:rPr>
              <a:t>Fijación de Tarifas para los Sistemas Complementarios de Transmisión (SCT) cuyos Cargos corresponden asumir a Terceros por Instalaciones construidas por Acuerdo de Partes</a:t>
            </a:r>
            <a:endParaRPr lang="es-PE" altLang="es-PE" sz="2400" b="1" dirty="0">
              <a:solidFill>
                <a:srgbClr val="0000FF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es-ES" altLang="es-PE" sz="2400" b="1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ES" altLang="es-PE" sz="2400" b="1" dirty="0">
                <a:solidFill>
                  <a:srgbClr val="002060"/>
                </a:solidFill>
              </a:rPr>
              <a:t>Presentación y sustento de las</a:t>
            </a:r>
            <a:br>
              <a:rPr lang="es-ES" altLang="es-PE" sz="2400" b="1" dirty="0">
                <a:solidFill>
                  <a:srgbClr val="002060"/>
                </a:solidFill>
              </a:rPr>
            </a:br>
            <a:r>
              <a:rPr lang="es-ES" altLang="es-PE" sz="2400" b="1" dirty="0">
                <a:solidFill>
                  <a:srgbClr val="002060"/>
                </a:solidFill>
              </a:rPr>
              <a:t>propuestas de los Titulares de Transmisión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s-PE" altLang="es-PE" sz="2400" b="1" dirty="0" smtClean="0">
                <a:solidFill>
                  <a:srgbClr val="002060"/>
                </a:solidFill>
              </a:rPr>
              <a:t>(03 </a:t>
            </a:r>
            <a:r>
              <a:rPr lang="es-PE" altLang="es-PE" sz="2400" b="1" dirty="0">
                <a:solidFill>
                  <a:srgbClr val="002060"/>
                </a:solidFill>
              </a:rPr>
              <a:t>de </a:t>
            </a:r>
            <a:r>
              <a:rPr lang="es-PE" altLang="es-PE" sz="2400" b="1" dirty="0" smtClean="0">
                <a:solidFill>
                  <a:srgbClr val="002060"/>
                </a:solidFill>
              </a:rPr>
              <a:t>mayo de 2018)</a:t>
            </a:r>
            <a:endParaRPr lang="es-ES" altLang="es-PE" sz="2400" b="1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es-ES" altLang="es-PE" sz="2400" b="1" dirty="0">
              <a:solidFill>
                <a:srgbClr val="0000FF"/>
              </a:solidFill>
            </a:endParaRPr>
          </a:p>
        </p:txBody>
      </p:sp>
      <p:sp>
        <p:nvSpPr>
          <p:cNvPr id="4099" name="Rectángulo 1"/>
          <p:cNvSpPr>
            <a:spLocks noChangeArrowheads="1"/>
          </p:cNvSpPr>
          <p:nvPr/>
        </p:nvSpPr>
        <p:spPr bwMode="auto">
          <a:xfrm>
            <a:off x="4972050" y="2819400"/>
            <a:ext cx="36655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s-ES" altLang="es-PE" sz="3200" b="1">
                <a:solidFill>
                  <a:srgbClr val="FF0000"/>
                </a:solidFill>
              </a:rPr>
              <a:t>AUDIENCIA PÚBLICA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Título"/>
          <p:cNvSpPr>
            <a:spLocks noGrp="1"/>
          </p:cNvSpPr>
          <p:nvPr>
            <p:ph type="title"/>
          </p:nvPr>
        </p:nvSpPr>
        <p:spPr bwMode="auto">
          <a:xfrm>
            <a:off x="468313" y="1196975"/>
            <a:ext cx="82296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s-ES_tradnl" altLang="es-PE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de presentación de Propuesta</a:t>
            </a:r>
            <a:endParaRPr lang="es-ES" altLang="es-P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r="50000"/>
          <a:stretch/>
        </p:blipFill>
        <p:spPr>
          <a:xfrm>
            <a:off x="2123728" y="2276872"/>
            <a:ext cx="4640907" cy="30129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3 Marcador de texto"/>
          <p:cNvSpPr>
            <a:spLocks noGrp="1"/>
          </p:cNvSpPr>
          <p:nvPr>
            <p:ph type="body" sz="quarter" idx="10"/>
          </p:nvPr>
        </p:nvSpPr>
        <p:spPr bwMode="auto">
          <a:xfrm>
            <a:off x="2919413" y="4508500"/>
            <a:ext cx="3313112" cy="1152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PE" altLang="es-PE" sz="3600" smtClean="0"/>
              <a:t>Muchas Gracias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contenido"/>
          <p:cNvSpPr>
            <a:spLocks noGrp="1"/>
          </p:cNvSpPr>
          <p:nvPr>
            <p:ph sz="quarter" idx="10"/>
          </p:nvPr>
        </p:nvSpPr>
        <p:spPr bwMode="auto">
          <a:xfrm>
            <a:off x="468313" y="1844675"/>
            <a:ext cx="8207375" cy="43926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600"/>
              </a:spcBef>
              <a:buFont typeface="Arial" charset="0"/>
              <a:buChar char="•"/>
              <a:defRPr/>
            </a:pPr>
            <a:r>
              <a:rPr lang="es-ES" altLang="es-PE" sz="1800" dirty="0"/>
              <a:t>Decreto Ley N° 25844, Ley de Concesiones Eléctricas (en adelante “LCE”) y su Reglamento aprobado con Decreto Supremo N° 009-93-EM.</a:t>
            </a:r>
          </a:p>
          <a:p>
            <a:pPr algn="just" eaLnBrk="1" hangingPunct="1">
              <a:spcBef>
                <a:spcPts val="600"/>
              </a:spcBef>
              <a:buFont typeface="Arial" charset="0"/>
              <a:buChar char="•"/>
              <a:defRPr/>
            </a:pPr>
            <a:r>
              <a:rPr lang="es-ES" altLang="es-PE" sz="1800" dirty="0"/>
              <a:t>Ley Nº 28832, Ley para Asegurar el Desarrollo Eficiente de la Generación.</a:t>
            </a:r>
          </a:p>
          <a:p>
            <a:pPr algn="just" eaLnBrk="1" hangingPunct="1">
              <a:spcBef>
                <a:spcPts val="600"/>
              </a:spcBef>
              <a:buFont typeface="Arial" charset="0"/>
              <a:buChar char="•"/>
              <a:defRPr/>
            </a:pPr>
            <a:r>
              <a:rPr lang="es-ES" altLang="es-PE" sz="1800" dirty="0"/>
              <a:t>Reglamento de Transmisión, aprobado con Decreto Supremo Nº 027-2007-EM.</a:t>
            </a:r>
          </a:p>
          <a:p>
            <a:pPr algn="just" eaLnBrk="1" hangingPunct="1">
              <a:spcBef>
                <a:spcPts val="600"/>
              </a:spcBef>
              <a:buFont typeface="Arial" charset="0"/>
              <a:buChar char="•"/>
              <a:defRPr/>
            </a:pPr>
            <a:r>
              <a:rPr lang="es-ES" altLang="es-PE" sz="1800" dirty="0"/>
              <a:t>Ley N° 27838, Ley de Transparencia y Simplificación de los Procedimientos Regulatorios de Tarifas.</a:t>
            </a:r>
          </a:p>
          <a:p>
            <a:pPr algn="just" eaLnBrk="1" hangingPunct="1">
              <a:spcBef>
                <a:spcPts val="600"/>
              </a:spcBef>
              <a:buFont typeface="Arial" charset="0"/>
              <a:buChar char="•"/>
              <a:defRPr/>
            </a:pPr>
            <a:r>
              <a:rPr lang="es-ES" altLang="es-PE" sz="1800" dirty="0"/>
              <a:t>Ley N° 27332, Ley Marco de los Organismos Reguladores de la Inversión Privada en los Servicios Públicos y su Reglamento aprobado por Decreto Supremo N° 042-2005-PCM.</a:t>
            </a:r>
          </a:p>
          <a:p>
            <a:pPr algn="just" eaLnBrk="1" hangingPunct="1">
              <a:spcBef>
                <a:spcPts val="600"/>
              </a:spcBef>
              <a:buFont typeface="Arial" charset="0"/>
              <a:buChar char="•"/>
              <a:defRPr/>
            </a:pPr>
            <a:r>
              <a:rPr lang="es-ES" altLang="es-PE" sz="1800" dirty="0"/>
              <a:t>Reglamento General de </a:t>
            </a:r>
            <a:r>
              <a:rPr lang="es-ES" altLang="es-PE" sz="1800" dirty="0" err="1" smtClean="0"/>
              <a:t>Osinergmin</a:t>
            </a:r>
            <a:r>
              <a:rPr lang="es-ES" altLang="es-PE" sz="1800" dirty="0" smtClean="0"/>
              <a:t>, </a:t>
            </a:r>
            <a:r>
              <a:rPr lang="es-ES" altLang="es-PE" sz="1800" dirty="0"/>
              <a:t>aprobado por Decreto Supremo N° 054-2001-PCM.</a:t>
            </a:r>
          </a:p>
          <a:p>
            <a:pPr algn="just" eaLnBrk="1" hangingPunct="1">
              <a:spcBef>
                <a:spcPts val="600"/>
              </a:spcBef>
              <a:buFont typeface="Arial" charset="0"/>
              <a:buChar char="•"/>
              <a:defRPr/>
            </a:pPr>
            <a:r>
              <a:rPr lang="es-ES" altLang="es-PE" sz="1800" dirty="0"/>
              <a:t>Ley N° 27444, Ley del Procedimiento Administrativo General.</a:t>
            </a:r>
          </a:p>
          <a:p>
            <a:pPr algn="just" eaLnBrk="1" hangingPunct="1">
              <a:spcBef>
                <a:spcPts val="600"/>
              </a:spcBef>
              <a:buFont typeface="Arial" charset="0"/>
              <a:buChar char="•"/>
              <a:defRPr/>
            </a:pPr>
            <a:r>
              <a:rPr lang="es-ES" altLang="es-PE" sz="1800" dirty="0" smtClean="0"/>
              <a:t>Norma </a:t>
            </a:r>
            <a:r>
              <a:rPr lang="es-ES" altLang="es-PE" sz="1800" dirty="0"/>
              <a:t>de Procedimiento para Fijación de Precios Regulados, aprobado mediante Resolución  N° 080-2012-OS/CD</a:t>
            </a:r>
            <a:r>
              <a:rPr lang="es-ES" altLang="es-PE" sz="1800" dirty="0" smtClean="0"/>
              <a:t>.</a:t>
            </a:r>
            <a:endParaRPr lang="es-ES" altLang="es-PE" sz="1800" dirty="0"/>
          </a:p>
        </p:txBody>
      </p:sp>
      <p:sp>
        <p:nvSpPr>
          <p:cNvPr id="5123" name="2 Título"/>
          <p:cNvSpPr>
            <a:spLocks noGrp="1"/>
          </p:cNvSpPr>
          <p:nvPr>
            <p:ph type="title"/>
          </p:nvPr>
        </p:nvSpPr>
        <p:spPr bwMode="auto">
          <a:xfrm>
            <a:off x="468313" y="1052513"/>
            <a:ext cx="82296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s-ES_tradnl" altLang="es-PE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Legal</a:t>
            </a:r>
            <a:endParaRPr lang="es-PE" altLang="es-P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3 Elipse"/>
          <p:cNvSpPr>
            <a:spLocks noChangeArrowheads="1"/>
          </p:cNvSpPr>
          <p:nvPr/>
        </p:nvSpPr>
        <p:spPr bwMode="auto">
          <a:xfrm>
            <a:off x="7164388" y="1557338"/>
            <a:ext cx="1871662" cy="446405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PE" altLang="es-PE"/>
          </a:p>
          <a:p>
            <a:pPr algn="ctr" eaLnBrk="1" hangingPunct="1"/>
            <a:endParaRPr lang="es-PE" altLang="es-PE"/>
          </a:p>
          <a:p>
            <a:pPr algn="ctr" eaLnBrk="1" hangingPunct="1"/>
            <a:endParaRPr lang="es-PE" altLang="es-PE"/>
          </a:p>
          <a:p>
            <a:pPr algn="ctr" eaLnBrk="1" hangingPunct="1"/>
            <a:endParaRPr lang="es-PE" altLang="es-PE"/>
          </a:p>
          <a:p>
            <a:pPr algn="ctr" eaLnBrk="1" hangingPunct="1"/>
            <a:r>
              <a:rPr lang="es-PE" altLang="es-PE"/>
              <a:t>FIJACIÓN DE TARIFAS DE SCT</a:t>
            </a:r>
            <a:endParaRPr lang="es-ES" altLang="es-PE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908175" y="947738"/>
            <a:ext cx="497998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s-ES_tradnl" altLang="es-PE" sz="32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Legal</a:t>
            </a:r>
          </a:p>
        </p:txBody>
      </p:sp>
      <p:sp>
        <p:nvSpPr>
          <p:cNvPr id="6148" name="Text Box 20"/>
          <p:cNvSpPr txBox="1">
            <a:spLocks noChangeArrowheads="1"/>
          </p:cNvSpPr>
          <p:nvPr/>
        </p:nvSpPr>
        <p:spPr bwMode="auto">
          <a:xfrm>
            <a:off x="-180975" y="1557338"/>
            <a:ext cx="4978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PE" altLang="es-PE" sz="1600">
                <a:solidFill>
                  <a:schemeClr val="tx2"/>
                </a:solidFill>
                <a:latin typeface="Tahoma" panose="020B0604030504040204" pitchFamily="34" charset="0"/>
              </a:rPr>
              <a:t>ASPECTOS TÉCNICO ECONÓMICOS</a:t>
            </a:r>
            <a:endParaRPr lang="es-ES" altLang="es-PE" sz="160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6149" name="Text Box 23"/>
          <p:cNvSpPr txBox="1">
            <a:spLocks noChangeArrowheads="1"/>
          </p:cNvSpPr>
          <p:nvPr/>
        </p:nvSpPr>
        <p:spPr bwMode="auto">
          <a:xfrm>
            <a:off x="-107950" y="6019800"/>
            <a:ext cx="5703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PE" altLang="es-PE" sz="1600">
                <a:solidFill>
                  <a:schemeClr val="tx2"/>
                </a:solidFill>
                <a:latin typeface="Tahoma" panose="020B0604030504040204" pitchFamily="34" charset="0"/>
              </a:rPr>
              <a:t>ASPECTOS LEGALES Y DE TRANSPARENCIA</a:t>
            </a:r>
            <a:endParaRPr lang="es-ES" altLang="es-PE" sz="160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38" name="37 Diagrama"/>
          <p:cNvGraphicFramePr/>
          <p:nvPr/>
        </p:nvGraphicFramePr>
        <p:xfrm>
          <a:off x="467544" y="1136452"/>
          <a:ext cx="6984776" cy="2868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9" name="38 Diagrama"/>
          <p:cNvGraphicFramePr/>
          <p:nvPr/>
        </p:nvGraphicFramePr>
        <p:xfrm>
          <a:off x="467544" y="3645024"/>
          <a:ext cx="7128792" cy="2868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s-ES_tradnl" altLang="es-PE" smtClean="0">
                <a:solidFill>
                  <a:srgbClr val="FF0000"/>
                </a:solidFill>
                <a:latin typeface="Arial" panose="020B0604020202020204" pitchFamily="34" charset="0"/>
              </a:rPr>
              <a:t>Marco Regulatorio Actual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879475" y="2154238"/>
            <a:ext cx="8001000" cy="3200400"/>
          </a:xfrm>
          <a:prstGeom prst="parallelogram">
            <a:avLst>
              <a:gd name="adj" fmla="val 32662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s-PE" sz="1600">
              <a:latin typeface="Arial" panose="020B0604020202020204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341563" y="5467350"/>
            <a:ext cx="44688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PE" altLang="es-PE" sz="1600" b="1">
                <a:latin typeface="Arial Narrow" panose="020B0606020202030204" pitchFamily="34" charset="0"/>
              </a:rPr>
              <a:t>Línea de Tiempo de la Reforma del Marco Regulatorio</a:t>
            </a:r>
            <a:endParaRPr lang="es-ES" altLang="es-PE" sz="1600" b="1">
              <a:latin typeface="Arial Narrow" panose="020B0606020202030204" pitchFamily="34" charset="0"/>
            </a:endParaRPr>
          </a:p>
        </p:txBody>
      </p:sp>
      <p:sp>
        <p:nvSpPr>
          <p:cNvPr id="7173" name="AutoShape 5"/>
          <p:cNvSpPr>
            <a:spLocks noChangeAspect="1" noChangeArrowheads="1" noTextEdit="1"/>
          </p:cNvSpPr>
          <p:nvPr/>
        </p:nvSpPr>
        <p:spPr bwMode="auto">
          <a:xfrm>
            <a:off x="330200" y="2392363"/>
            <a:ext cx="8493125" cy="29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695325" y="2081213"/>
            <a:ext cx="0" cy="2425700"/>
          </a:xfrm>
          <a:prstGeom prst="line">
            <a:avLst/>
          </a:prstGeom>
          <a:noFill/>
          <a:ln w="14288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719138" y="4530725"/>
            <a:ext cx="8085137" cy="0"/>
          </a:xfrm>
          <a:prstGeom prst="line">
            <a:avLst/>
          </a:prstGeom>
          <a:noFill/>
          <a:ln w="14288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892175" y="2365375"/>
            <a:ext cx="1635125" cy="495300"/>
            <a:chOff x="684" y="1588"/>
            <a:chExt cx="1116" cy="312"/>
          </a:xfrm>
        </p:grpSpPr>
        <p:sp>
          <p:nvSpPr>
            <p:cNvPr id="7218" name="Rectangle 9"/>
            <p:cNvSpPr>
              <a:spLocks noChangeArrowheads="1"/>
            </p:cNvSpPr>
            <p:nvPr/>
          </p:nvSpPr>
          <p:spPr bwMode="auto">
            <a:xfrm>
              <a:off x="684" y="1588"/>
              <a:ext cx="1116" cy="3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s-PE" sz="1600">
                <a:latin typeface="Arial" panose="020B0604020202020204" pitchFamily="34" charset="0"/>
              </a:endParaRPr>
            </a:p>
          </p:txBody>
        </p:sp>
        <p:sp>
          <p:nvSpPr>
            <p:cNvPr id="7219" name="Rectangle 10"/>
            <p:cNvSpPr>
              <a:spLocks noChangeArrowheads="1"/>
            </p:cNvSpPr>
            <p:nvPr/>
          </p:nvSpPr>
          <p:spPr bwMode="auto">
            <a:xfrm>
              <a:off x="684" y="1588"/>
              <a:ext cx="1116" cy="312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s-PE" sz="1600">
                <a:latin typeface="Arial" panose="020B0604020202020204" pitchFamily="34" charset="0"/>
              </a:endParaRPr>
            </a:p>
          </p:txBody>
        </p:sp>
      </p:grpSp>
      <p:sp>
        <p:nvSpPr>
          <p:cNvPr id="7177" name="Rectangle 11"/>
          <p:cNvSpPr>
            <a:spLocks noChangeArrowheads="1"/>
          </p:cNvSpPr>
          <p:nvPr/>
        </p:nvSpPr>
        <p:spPr bwMode="auto">
          <a:xfrm>
            <a:off x="1057275" y="2408238"/>
            <a:ext cx="13430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s-ES" altLang="es-PE" sz="1300" b="1">
                <a:solidFill>
                  <a:srgbClr val="000000"/>
                </a:solidFill>
                <a:latin typeface="Arial Narrow" panose="020B0606020202030204" pitchFamily="34" charset="0"/>
              </a:rPr>
              <a:t>Ley de Concesiones </a:t>
            </a:r>
            <a:endParaRPr lang="es-ES" altLang="es-PE" sz="2800" b="1">
              <a:latin typeface="Arial Narrow" panose="020B0606020202030204" pitchFamily="34" charset="0"/>
            </a:endParaRPr>
          </a:p>
        </p:txBody>
      </p:sp>
      <p:sp>
        <p:nvSpPr>
          <p:cNvPr id="7178" name="Rectangle 12"/>
          <p:cNvSpPr>
            <a:spLocks noChangeArrowheads="1"/>
          </p:cNvSpPr>
          <p:nvPr/>
        </p:nvSpPr>
        <p:spPr bwMode="auto">
          <a:xfrm>
            <a:off x="1122363" y="2619375"/>
            <a:ext cx="10350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s-ES" altLang="es-PE" sz="1300" b="1">
                <a:solidFill>
                  <a:srgbClr val="000000"/>
                </a:solidFill>
                <a:latin typeface="Arial Narrow" panose="020B0606020202030204" pitchFamily="34" charset="0"/>
              </a:rPr>
              <a:t>Eléctricas (LCE)</a:t>
            </a:r>
            <a:endParaRPr lang="es-ES" altLang="es-PE" sz="2800" b="1">
              <a:latin typeface="Arial Narrow" panose="020B0606020202030204" pitchFamily="34" charset="0"/>
            </a:endParaRPr>
          </a:p>
        </p:txBody>
      </p:sp>
      <p:sp>
        <p:nvSpPr>
          <p:cNvPr id="7179" name="Rectangle 13"/>
          <p:cNvSpPr>
            <a:spLocks noChangeArrowheads="1"/>
          </p:cNvSpPr>
          <p:nvPr/>
        </p:nvSpPr>
        <p:spPr bwMode="auto">
          <a:xfrm>
            <a:off x="323850" y="2452688"/>
            <a:ext cx="247650" cy="15224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s-PE" sz="1600">
              <a:latin typeface="Arial" panose="020B0604020202020204" pitchFamily="34" charset="0"/>
            </a:endParaRPr>
          </a:p>
        </p:txBody>
      </p:sp>
      <p:sp>
        <p:nvSpPr>
          <p:cNvPr id="7180" name="Rectangle 14"/>
          <p:cNvSpPr>
            <a:spLocks noChangeArrowheads="1"/>
          </p:cNvSpPr>
          <p:nvPr/>
        </p:nvSpPr>
        <p:spPr bwMode="auto">
          <a:xfrm rot="-5400000">
            <a:off x="-156368" y="3142456"/>
            <a:ext cx="122713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s-ES" altLang="es-PE" sz="1500" b="1">
                <a:solidFill>
                  <a:srgbClr val="000000"/>
                </a:solidFill>
                <a:latin typeface="Arial Narrow" panose="020B0606020202030204" pitchFamily="34" charset="0"/>
              </a:rPr>
              <a:t>Nivel Jerárquico</a:t>
            </a:r>
            <a:endParaRPr lang="es-ES" altLang="es-PE" sz="2800" b="1">
              <a:latin typeface="Arial Narrow" panose="020B0606020202030204" pitchFamily="34" charset="0"/>
            </a:endParaRPr>
          </a:p>
        </p:txBody>
      </p:sp>
      <p:grpSp>
        <p:nvGrpSpPr>
          <p:cNvPr id="7181" name="Group 15"/>
          <p:cNvGrpSpPr>
            <a:grpSpLocks/>
          </p:cNvGrpSpPr>
          <p:nvPr/>
        </p:nvGrpSpPr>
        <p:grpSpPr bwMode="auto">
          <a:xfrm>
            <a:off x="2708275" y="2914650"/>
            <a:ext cx="1365250" cy="493713"/>
            <a:chOff x="1749" y="1916"/>
            <a:chExt cx="1115" cy="311"/>
          </a:xfrm>
        </p:grpSpPr>
        <p:sp>
          <p:nvSpPr>
            <p:cNvPr id="7216" name="Rectangle 16"/>
            <p:cNvSpPr>
              <a:spLocks noChangeArrowheads="1"/>
            </p:cNvSpPr>
            <p:nvPr/>
          </p:nvSpPr>
          <p:spPr bwMode="auto">
            <a:xfrm>
              <a:off x="1749" y="1916"/>
              <a:ext cx="1115" cy="3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s-PE" sz="1600">
                <a:latin typeface="Arial" panose="020B0604020202020204" pitchFamily="34" charset="0"/>
              </a:endParaRPr>
            </a:p>
          </p:txBody>
        </p:sp>
        <p:sp>
          <p:nvSpPr>
            <p:cNvPr id="7217" name="Rectangle 17"/>
            <p:cNvSpPr>
              <a:spLocks noChangeArrowheads="1"/>
            </p:cNvSpPr>
            <p:nvPr/>
          </p:nvSpPr>
          <p:spPr bwMode="auto">
            <a:xfrm>
              <a:off x="1749" y="1916"/>
              <a:ext cx="1115" cy="311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s-PE" sz="1600">
                <a:latin typeface="Arial" panose="020B0604020202020204" pitchFamily="34" charset="0"/>
              </a:endParaRPr>
            </a:p>
          </p:txBody>
        </p:sp>
      </p:grpSp>
      <p:sp>
        <p:nvSpPr>
          <p:cNvPr id="7182" name="Rectangle 18"/>
          <p:cNvSpPr>
            <a:spLocks noChangeArrowheads="1"/>
          </p:cNvSpPr>
          <p:nvPr/>
        </p:nvSpPr>
        <p:spPr bwMode="auto">
          <a:xfrm>
            <a:off x="2838450" y="2957513"/>
            <a:ext cx="115728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s-ES" altLang="es-PE" sz="1300" b="1">
                <a:solidFill>
                  <a:srgbClr val="000000"/>
                </a:solidFill>
                <a:latin typeface="Arial Narrow" panose="020B0606020202030204" pitchFamily="34" charset="0"/>
              </a:rPr>
              <a:t>Reglamento de la </a:t>
            </a:r>
            <a:endParaRPr lang="es-ES" altLang="es-PE" sz="2800" b="1">
              <a:latin typeface="Arial Narrow" panose="020B0606020202030204" pitchFamily="34" charset="0"/>
            </a:endParaRPr>
          </a:p>
        </p:txBody>
      </p:sp>
      <p:sp>
        <p:nvSpPr>
          <p:cNvPr id="7183" name="Rectangle 19"/>
          <p:cNvSpPr>
            <a:spLocks noChangeArrowheads="1"/>
          </p:cNvSpPr>
          <p:nvPr/>
        </p:nvSpPr>
        <p:spPr bwMode="auto">
          <a:xfrm>
            <a:off x="3249613" y="3167063"/>
            <a:ext cx="27463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s-ES" altLang="es-PE" sz="1300" b="1">
                <a:solidFill>
                  <a:srgbClr val="000000"/>
                </a:solidFill>
                <a:latin typeface="Arial Narrow" panose="020B0606020202030204" pitchFamily="34" charset="0"/>
              </a:rPr>
              <a:t>LCE</a:t>
            </a:r>
            <a:endParaRPr lang="es-ES" altLang="es-PE" sz="2800" b="1">
              <a:latin typeface="Arial Narrow" panose="020B0606020202030204" pitchFamily="34" charset="0"/>
            </a:endParaRPr>
          </a:p>
        </p:txBody>
      </p:sp>
      <p:grpSp>
        <p:nvGrpSpPr>
          <p:cNvPr id="7184" name="Group 25"/>
          <p:cNvGrpSpPr>
            <a:grpSpLocks/>
          </p:cNvGrpSpPr>
          <p:nvPr/>
        </p:nvGrpSpPr>
        <p:grpSpPr bwMode="auto">
          <a:xfrm>
            <a:off x="4289425" y="2339975"/>
            <a:ext cx="1368425" cy="1038225"/>
            <a:chOff x="3971" y="1502"/>
            <a:chExt cx="1115" cy="562"/>
          </a:xfrm>
        </p:grpSpPr>
        <p:sp>
          <p:nvSpPr>
            <p:cNvPr id="7214" name="Rectangle 26"/>
            <p:cNvSpPr>
              <a:spLocks noChangeArrowheads="1"/>
            </p:cNvSpPr>
            <p:nvPr/>
          </p:nvSpPr>
          <p:spPr bwMode="auto">
            <a:xfrm>
              <a:off x="3971" y="1502"/>
              <a:ext cx="1115" cy="5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s-PE" sz="1600">
                <a:latin typeface="Arial" panose="020B0604020202020204" pitchFamily="34" charset="0"/>
              </a:endParaRPr>
            </a:p>
          </p:txBody>
        </p:sp>
        <p:sp>
          <p:nvSpPr>
            <p:cNvPr id="7215" name="Rectangle 27"/>
            <p:cNvSpPr>
              <a:spLocks noChangeArrowheads="1"/>
            </p:cNvSpPr>
            <p:nvPr/>
          </p:nvSpPr>
          <p:spPr bwMode="auto">
            <a:xfrm>
              <a:off x="3971" y="1502"/>
              <a:ext cx="1115" cy="562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s-PE" sz="1600">
                <a:latin typeface="Arial" panose="020B0604020202020204" pitchFamily="34" charset="0"/>
              </a:endParaRPr>
            </a:p>
          </p:txBody>
        </p:sp>
      </p:grpSp>
      <p:sp>
        <p:nvSpPr>
          <p:cNvPr id="7185" name="Rectangle 28"/>
          <p:cNvSpPr>
            <a:spLocks noChangeArrowheads="1"/>
          </p:cNvSpPr>
          <p:nvPr/>
        </p:nvSpPr>
        <p:spPr bwMode="auto">
          <a:xfrm>
            <a:off x="4398963" y="2362200"/>
            <a:ext cx="12303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s-ES" altLang="es-PE" sz="1300" b="1">
                <a:solidFill>
                  <a:srgbClr val="000000"/>
                </a:solidFill>
                <a:latin typeface="Arial Narrow" panose="020B0606020202030204" pitchFamily="34" charset="0"/>
              </a:rPr>
              <a:t>Ley Para Asegurar </a:t>
            </a:r>
            <a:endParaRPr lang="es-ES" altLang="es-PE" sz="2800" b="1">
              <a:latin typeface="Arial Narrow" panose="020B0606020202030204" pitchFamily="34" charset="0"/>
            </a:endParaRPr>
          </a:p>
        </p:txBody>
      </p:sp>
      <p:sp>
        <p:nvSpPr>
          <p:cNvPr id="7186" name="Rectangle 29"/>
          <p:cNvSpPr>
            <a:spLocks noChangeArrowheads="1"/>
          </p:cNvSpPr>
          <p:nvPr/>
        </p:nvSpPr>
        <p:spPr bwMode="auto">
          <a:xfrm>
            <a:off x="4535488" y="2581275"/>
            <a:ext cx="8572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s-ES" altLang="es-PE" sz="1300" b="1">
                <a:solidFill>
                  <a:srgbClr val="000000"/>
                </a:solidFill>
                <a:latin typeface="Arial Narrow" panose="020B0606020202030204" pitchFamily="34" charset="0"/>
              </a:rPr>
              <a:t>el Desarrollo </a:t>
            </a:r>
            <a:endParaRPr lang="es-ES" altLang="es-PE" sz="2800" b="1">
              <a:latin typeface="Arial Narrow" panose="020B0606020202030204" pitchFamily="34" charset="0"/>
            </a:endParaRPr>
          </a:p>
        </p:txBody>
      </p:sp>
      <p:sp>
        <p:nvSpPr>
          <p:cNvPr id="7187" name="Rectangle 30"/>
          <p:cNvSpPr>
            <a:spLocks noChangeArrowheads="1"/>
          </p:cNvSpPr>
          <p:nvPr/>
        </p:nvSpPr>
        <p:spPr bwMode="auto">
          <a:xfrm>
            <a:off x="4491038" y="2811463"/>
            <a:ext cx="9461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s-ES" altLang="es-PE" sz="1300" b="1">
                <a:solidFill>
                  <a:srgbClr val="000000"/>
                </a:solidFill>
                <a:latin typeface="Arial Narrow" panose="020B0606020202030204" pitchFamily="34" charset="0"/>
              </a:rPr>
              <a:t>Eficiente de la </a:t>
            </a:r>
            <a:endParaRPr lang="es-ES" altLang="es-PE" sz="2800" b="1">
              <a:latin typeface="Arial Narrow" panose="020B0606020202030204" pitchFamily="34" charset="0"/>
            </a:endParaRPr>
          </a:p>
        </p:txBody>
      </p:sp>
      <p:sp>
        <p:nvSpPr>
          <p:cNvPr id="7188" name="Rectangle 31"/>
          <p:cNvSpPr>
            <a:spLocks noChangeArrowheads="1"/>
          </p:cNvSpPr>
          <p:nvPr/>
        </p:nvSpPr>
        <p:spPr bwMode="auto">
          <a:xfrm>
            <a:off x="4549775" y="3028950"/>
            <a:ext cx="74136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s-ES" altLang="es-PE" sz="1300" b="1">
                <a:solidFill>
                  <a:srgbClr val="000000"/>
                </a:solidFill>
                <a:latin typeface="Arial Narrow" panose="020B0606020202030204" pitchFamily="34" charset="0"/>
              </a:rPr>
              <a:t>Generación</a:t>
            </a:r>
            <a:endParaRPr lang="es-ES" altLang="es-PE" sz="2800" b="1">
              <a:latin typeface="Arial Narrow" panose="020B0606020202030204" pitchFamily="34" charset="0"/>
            </a:endParaRPr>
          </a:p>
        </p:txBody>
      </p:sp>
      <p:grpSp>
        <p:nvGrpSpPr>
          <p:cNvPr id="7189" name="Group 32"/>
          <p:cNvGrpSpPr>
            <a:grpSpLocks/>
          </p:cNvGrpSpPr>
          <p:nvPr/>
        </p:nvGrpSpPr>
        <p:grpSpPr bwMode="auto">
          <a:xfrm>
            <a:off x="5894388" y="2930525"/>
            <a:ext cx="1276350" cy="477838"/>
            <a:chOff x="5078" y="1978"/>
            <a:chExt cx="904" cy="335"/>
          </a:xfrm>
        </p:grpSpPr>
        <p:sp>
          <p:nvSpPr>
            <p:cNvPr id="7212" name="Rectangle 33"/>
            <p:cNvSpPr>
              <a:spLocks noChangeArrowheads="1"/>
            </p:cNvSpPr>
            <p:nvPr/>
          </p:nvSpPr>
          <p:spPr bwMode="auto">
            <a:xfrm>
              <a:off x="5078" y="1978"/>
              <a:ext cx="904" cy="3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s-PE" sz="1600">
                <a:latin typeface="Arial" panose="020B0604020202020204" pitchFamily="34" charset="0"/>
              </a:endParaRPr>
            </a:p>
          </p:txBody>
        </p:sp>
        <p:sp>
          <p:nvSpPr>
            <p:cNvPr id="7213" name="Rectangle 34"/>
            <p:cNvSpPr>
              <a:spLocks noChangeArrowheads="1"/>
            </p:cNvSpPr>
            <p:nvPr/>
          </p:nvSpPr>
          <p:spPr bwMode="auto">
            <a:xfrm>
              <a:off x="5078" y="1978"/>
              <a:ext cx="904" cy="335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s-PE" sz="1600">
                <a:latin typeface="Arial" panose="020B0604020202020204" pitchFamily="34" charset="0"/>
              </a:endParaRPr>
            </a:p>
          </p:txBody>
        </p:sp>
      </p:grpSp>
      <p:sp>
        <p:nvSpPr>
          <p:cNvPr id="7190" name="Rectangle 35"/>
          <p:cNvSpPr>
            <a:spLocks noChangeArrowheads="1"/>
          </p:cNvSpPr>
          <p:nvPr/>
        </p:nvSpPr>
        <p:spPr bwMode="auto">
          <a:xfrm>
            <a:off x="6103938" y="2974975"/>
            <a:ext cx="8191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s-ES" altLang="es-PE" sz="1300" b="1">
                <a:solidFill>
                  <a:srgbClr val="000000"/>
                </a:solidFill>
                <a:latin typeface="Arial Narrow" panose="020B0606020202030204" pitchFamily="34" charset="0"/>
              </a:rPr>
              <a:t>Reglamento </a:t>
            </a:r>
            <a:endParaRPr lang="es-ES" altLang="es-PE" sz="2800" b="1">
              <a:latin typeface="Arial Narrow" panose="020B0606020202030204" pitchFamily="34" charset="0"/>
            </a:endParaRPr>
          </a:p>
        </p:txBody>
      </p:sp>
      <p:sp>
        <p:nvSpPr>
          <p:cNvPr id="7191" name="Rectangle 36"/>
          <p:cNvSpPr>
            <a:spLocks noChangeArrowheads="1"/>
          </p:cNvSpPr>
          <p:nvPr/>
        </p:nvSpPr>
        <p:spPr bwMode="auto">
          <a:xfrm>
            <a:off x="6003925" y="3184525"/>
            <a:ext cx="98901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s-ES" altLang="es-PE" sz="1300" b="1">
                <a:solidFill>
                  <a:srgbClr val="000000"/>
                </a:solidFill>
                <a:latin typeface="Arial Narrow" panose="020B0606020202030204" pitchFamily="34" charset="0"/>
              </a:rPr>
              <a:t>de la Ley 28832</a:t>
            </a:r>
            <a:endParaRPr lang="es-ES" altLang="es-PE" sz="2800" b="1">
              <a:latin typeface="Arial Narrow" panose="020B0606020202030204" pitchFamily="34" charset="0"/>
            </a:endParaRPr>
          </a:p>
        </p:txBody>
      </p:sp>
      <p:sp>
        <p:nvSpPr>
          <p:cNvPr id="7192" name="Rectangle 37"/>
          <p:cNvSpPr>
            <a:spLocks noChangeArrowheads="1"/>
          </p:cNvSpPr>
          <p:nvPr/>
        </p:nvSpPr>
        <p:spPr bwMode="auto">
          <a:xfrm>
            <a:off x="1203325" y="4597400"/>
            <a:ext cx="1052513" cy="4079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s-PE" sz="1600">
              <a:latin typeface="Arial" panose="020B0604020202020204" pitchFamily="34" charset="0"/>
            </a:endParaRPr>
          </a:p>
        </p:txBody>
      </p:sp>
      <p:sp>
        <p:nvSpPr>
          <p:cNvPr id="7193" name="Rectangle 38"/>
          <p:cNvSpPr>
            <a:spLocks noChangeArrowheads="1"/>
          </p:cNvSpPr>
          <p:nvPr/>
        </p:nvSpPr>
        <p:spPr bwMode="auto">
          <a:xfrm>
            <a:off x="1419225" y="4616450"/>
            <a:ext cx="5921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s-ES" altLang="es-PE" sz="1200" b="1">
                <a:solidFill>
                  <a:srgbClr val="000000"/>
                </a:solidFill>
                <a:latin typeface="Arial Narrow" panose="020B0606020202030204" pitchFamily="34" charset="0"/>
              </a:rPr>
              <a:t>Nov 1992 </a:t>
            </a:r>
            <a:endParaRPr lang="es-ES" altLang="es-PE" sz="2800" b="1">
              <a:latin typeface="Arial Narrow" panose="020B0606020202030204" pitchFamily="34" charset="0"/>
            </a:endParaRPr>
          </a:p>
        </p:txBody>
      </p:sp>
      <p:sp>
        <p:nvSpPr>
          <p:cNvPr id="7194" name="Rectangle 39"/>
          <p:cNvSpPr>
            <a:spLocks noChangeArrowheads="1"/>
          </p:cNvSpPr>
          <p:nvPr/>
        </p:nvSpPr>
        <p:spPr bwMode="auto">
          <a:xfrm>
            <a:off x="1282700" y="4813300"/>
            <a:ext cx="7794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s-ES" altLang="es-PE" sz="1200" b="1">
                <a:solidFill>
                  <a:srgbClr val="000000"/>
                </a:solidFill>
                <a:latin typeface="Arial Narrow" panose="020B0606020202030204" pitchFamily="34" charset="0"/>
              </a:rPr>
              <a:t>Ley Nº 25844</a:t>
            </a:r>
            <a:endParaRPr lang="es-ES" altLang="es-PE" sz="2800" b="1">
              <a:latin typeface="Arial Narrow" panose="020B0606020202030204" pitchFamily="34" charset="0"/>
            </a:endParaRPr>
          </a:p>
        </p:txBody>
      </p:sp>
      <p:sp>
        <p:nvSpPr>
          <p:cNvPr id="7195" name="Rectangle 40"/>
          <p:cNvSpPr>
            <a:spLocks noChangeArrowheads="1"/>
          </p:cNvSpPr>
          <p:nvPr/>
        </p:nvSpPr>
        <p:spPr bwMode="auto">
          <a:xfrm>
            <a:off x="2735263" y="4595813"/>
            <a:ext cx="1338262" cy="4095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s-PE" sz="1600">
              <a:latin typeface="Arial" panose="020B0604020202020204" pitchFamily="34" charset="0"/>
            </a:endParaRPr>
          </a:p>
        </p:txBody>
      </p:sp>
      <p:sp>
        <p:nvSpPr>
          <p:cNvPr id="7196" name="Rectangle 41"/>
          <p:cNvSpPr>
            <a:spLocks noChangeArrowheads="1"/>
          </p:cNvSpPr>
          <p:nvPr/>
        </p:nvSpPr>
        <p:spPr bwMode="auto">
          <a:xfrm>
            <a:off x="3089275" y="4614863"/>
            <a:ext cx="5413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s-ES" altLang="es-PE" sz="1200" b="1">
                <a:solidFill>
                  <a:srgbClr val="000000"/>
                </a:solidFill>
                <a:latin typeface="Arial Narrow" panose="020B0606020202030204" pitchFamily="34" charset="0"/>
              </a:rPr>
              <a:t>Feb 1993</a:t>
            </a:r>
            <a:endParaRPr lang="es-ES" altLang="es-PE" sz="2800" b="1">
              <a:latin typeface="Arial Narrow" panose="020B0606020202030204" pitchFamily="34" charset="0"/>
            </a:endParaRPr>
          </a:p>
        </p:txBody>
      </p:sp>
      <p:sp>
        <p:nvSpPr>
          <p:cNvPr id="7197" name="Rectangle 42"/>
          <p:cNvSpPr>
            <a:spLocks noChangeArrowheads="1"/>
          </p:cNvSpPr>
          <p:nvPr/>
        </p:nvSpPr>
        <p:spPr bwMode="auto">
          <a:xfrm>
            <a:off x="2779713" y="4813300"/>
            <a:ext cx="1082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s-ES" altLang="es-PE" sz="1200" b="1">
                <a:solidFill>
                  <a:srgbClr val="000000"/>
                </a:solidFill>
                <a:latin typeface="Arial Narrow" panose="020B0606020202030204" pitchFamily="34" charset="0"/>
              </a:rPr>
              <a:t>D.S. Nº 009-93-EM</a:t>
            </a:r>
            <a:endParaRPr lang="es-ES" altLang="es-PE" sz="2800" b="1">
              <a:latin typeface="Arial Narrow" panose="020B0606020202030204" pitchFamily="34" charset="0"/>
            </a:endParaRPr>
          </a:p>
        </p:txBody>
      </p:sp>
      <p:sp>
        <p:nvSpPr>
          <p:cNvPr id="7198" name="Rectangle 49"/>
          <p:cNvSpPr>
            <a:spLocks noChangeArrowheads="1"/>
          </p:cNvSpPr>
          <p:nvPr/>
        </p:nvSpPr>
        <p:spPr bwMode="auto">
          <a:xfrm>
            <a:off x="7405688" y="4592638"/>
            <a:ext cx="1208087" cy="4079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s-PE" sz="1600">
              <a:latin typeface="Arial" panose="020B0604020202020204" pitchFamily="34" charset="0"/>
            </a:endParaRPr>
          </a:p>
        </p:txBody>
      </p:sp>
      <p:sp>
        <p:nvSpPr>
          <p:cNvPr id="7199" name="Rectangle 50"/>
          <p:cNvSpPr>
            <a:spLocks noChangeArrowheads="1"/>
          </p:cNvSpPr>
          <p:nvPr/>
        </p:nvSpPr>
        <p:spPr bwMode="auto">
          <a:xfrm>
            <a:off x="7708900" y="4611688"/>
            <a:ext cx="6064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s-ES" altLang="es-PE" sz="1200" b="1">
                <a:solidFill>
                  <a:srgbClr val="000000"/>
                </a:solidFill>
                <a:latin typeface="Arial Narrow" panose="020B0606020202030204" pitchFamily="34" charset="0"/>
              </a:rPr>
              <a:t>2007-2016</a:t>
            </a:r>
            <a:endParaRPr lang="es-ES" altLang="es-PE" sz="2800" b="1">
              <a:latin typeface="Arial Narrow" panose="020B0606020202030204" pitchFamily="34" charset="0"/>
            </a:endParaRPr>
          </a:p>
        </p:txBody>
      </p:sp>
      <p:sp>
        <p:nvSpPr>
          <p:cNvPr id="7200" name="Rectangle 51"/>
          <p:cNvSpPr>
            <a:spLocks noChangeArrowheads="1"/>
          </p:cNvSpPr>
          <p:nvPr/>
        </p:nvSpPr>
        <p:spPr bwMode="auto">
          <a:xfrm>
            <a:off x="8080375" y="4810125"/>
            <a:ext cx="15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s-PE" sz="2800">
              <a:latin typeface="Arial Narrow" panose="020B0606020202030204" pitchFamily="34" charset="0"/>
            </a:endParaRPr>
          </a:p>
        </p:txBody>
      </p:sp>
      <p:sp>
        <p:nvSpPr>
          <p:cNvPr id="7201" name="Rectangle 46"/>
          <p:cNvSpPr>
            <a:spLocks noChangeArrowheads="1"/>
          </p:cNvSpPr>
          <p:nvPr/>
        </p:nvSpPr>
        <p:spPr bwMode="auto">
          <a:xfrm>
            <a:off x="4362450" y="4597400"/>
            <a:ext cx="1338263" cy="4079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s-PE" sz="1600">
              <a:latin typeface="Arial" panose="020B0604020202020204" pitchFamily="34" charset="0"/>
            </a:endParaRPr>
          </a:p>
        </p:txBody>
      </p:sp>
      <p:sp>
        <p:nvSpPr>
          <p:cNvPr id="7202" name="Rectangle 47"/>
          <p:cNvSpPr>
            <a:spLocks noChangeArrowheads="1"/>
          </p:cNvSpPr>
          <p:nvPr/>
        </p:nvSpPr>
        <p:spPr bwMode="auto">
          <a:xfrm>
            <a:off x="4679950" y="4616450"/>
            <a:ext cx="6127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s-ES" altLang="es-PE" sz="1200" b="1">
                <a:solidFill>
                  <a:srgbClr val="000000"/>
                </a:solidFill>
                <a:latin typeface="Arial Narrow" panose="020B0606020202030204" pitchFamily="34" charset="0"/>
              </a:rPr>
              <a:t>Julio 2006</a:t>
            </a:r>
            <a:endParaRPr lang="es-ES" altLang="es-PE" sz="2800" b="1">
              <a:latin typeface="Arial Narrow" panose="020B0606020202030204" pitchFamily="34" charset="0"/>
            </a:endParaRPr>
          </a:p>
        </p:txBody>
      </p:sp>
      <p:sp>
        <p:nvSpPr>
          <p:cNvPr id="7203" name="Rectangle 48"/>
          <p:cNvSpPr>
            <a:spLocks noChangeArrowheads="1"/>
          </p:cNvSpPr>
          <p:nvPr/>
        </p:nvSpPr>
        <p:spPr bwMode="auto">
          <a:xfrm>
            <a:off x="4579938" y="4814888"/>
            <a:ext cx="7794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s-ES" altLang="es-PE" sz="1200" b="1">
                <a:solidFill>
                  <a:srgbClr val="000000"/>
                </a:solidFill>
                <a:latin typeface="Arial Narrow" panose="020B0606020202030204" pitchFamily="34" charset="0"/>
              </a:rPr>
              <a:t>Ley Nº 28832</a:t>
            </a:r>
            <a:endParaRPr lang="es-ES" altLang="es-PE" sz="2800" b="1">
              <a:latin typeface="Arial Narrow" panose="020B0606020202030204" pitchFamily="34" charset="0"/>
            </a:endParaRPr>
          </a:p>
        </p:txBody>
      </p:sp>
      <p:sp>
        <p:nvSpPr>
          <p:cNvPr id="7204" name="Rectangle 40"/>
          <p:cNvSpPr>
            <a:spLocks noChangeArrowheads="1"/>
          </p:cNvSpPr>
          <p:nvPr/>
        </p:nvSpPr>
        <p:spPr bwMode="auto">
          <a:xfrm>
            <a:off x="5873750" y="4598988"/>
            <a:ext cx="1338263" cy="4095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s-PE" sz="1600">
              <a:latin typeface="Arial" panose="020B0604020202020204" pitchFamily="34" charset="0"/>
            </a:endParaRPr>
          </a:p>
        </p:txBody>
      </p:sp>
      <p:sp>
        <p:nvSpPr>
          <p:cNvPr id="7205" name="Rectangle 41"/>
          <p:cNvSpPr>
            <a:spLocks noChangeArrowheads="1"/>
          </p:cNvSpPr>
          <p:nvPr/>
        </p:nvSpPr>
        <p:spPr bwMode="auto">
          <a:xfrm>
            <a:off x="6249988" y="4624388"/>
            <a:ext cx="6413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s-ES" altLang="es-PE" sz="1200" b="1">
                <a:solidFill>
                  <a:srgbClr val="000000"/>
                </a:solidFill>
                <a:latin typeface="Arial Narrow" panose="020B0606020202030204" pitchFamily="34" charset="0"/>
              </a:rPr>
              <a:t>Mayo 2007</a:t>
            </a:r>
            <a:endParaRPr lang="es-ES" altLang="es-PE" sz="2800" b="1">
              <a:latin typeface="Arial Narrow" panose="020B0606020202030204" pitchFamily="34" charset="0"/>
            </a:endParaRPr>
          </a:p>
        </p:txBody>
      </p:sp>
      <p:sp>
        <p:nvSpPr>
          <p:cNvPr id="7206" name="Rectangle 42"/>
          <p:cNvSpPr>
            <a:spLocks noChangeArrowheads="1"/>
          </p:cNvSpPr>
          <p:nvPr/>
        </p:nvSpPr>
        <p:spPr bwMode="auto">
          <a:xfrm>
            <a:off x="5940425" y="4822825"/>
            <a:ext cx="108267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s-ES" altLang="es-PE" sz="1200" b="1">
                <a:solidFill>
                  <a:srgbClr val="000000"/>
                </a:solidFill>
                <a:latin typeface="Arial Narrow" panose="020B0606020202030204" pitchFamily="34" charset="0"/>
              </a:rPr>
              <a:t>D.S. Nº 027-07-EM</a:t>
            </a:r>
            <a:endParaRPr lang="es-ES" altLang="es-PE" sz="2800" b="1">
              <a:latin typeface="Arial Narrow" panose="020B0606020202030204" pitchFamily="34" charset="0"/>
            </a:endParaRPr>
          </a:p>
        </p:txBody>
      </p:sp>
      <p:grpSp>
        <p:nvGrpSpPr>
          <p:cNvPr id="7207" name="Group 32"/>
          <p:cNvGrpSpPr>
            <a:grpSpLocks/>
          </p:cNvGrpSpPr>
          <p:nvPr/>
        </p:nvGrpSpPr>
        <p:grpSpPr bwMode="auto">
          <a:xfrm>
            <a:off x="7302500" y="3429000"/>
            <a:ext cx="1247775" cy="477838"/>
            <a:chOff x="5078" y="1978"/>
            <a:chExt cx="904" cy="335"/>
          </a:xfrm>
        </p:grpSpPr>
        <p:sp>
          <p:nvSpPr>
            <p:cNvPr id="7210" name="Rectangle 33"/>
            <p:cNvSpPr>
              <a:spLocks noChangeArrowheads="1"/>
            </p:cNvSpPr>
            <p:nvPr/>
          </p:nvSpPr>
          <p:spPr bwMode="auto">
            <a:xfrm>
              <a:off x="5078" y="1978"/>
              <a:ext cx="904" cy="3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s-PE" sz="1600">
                <a:latin typeface="Arial" panose="020B0604020202020204" pitchFamily="34" charset="0"/>
              </a:endParaRPr>
            </a:p>
          </p:txBody>
        </p:sp>
        <p:sp>
          <p:nvSpPr>
            <p:cNvPr id="7211" name="Rectangle 34"/>
            <p:cNvSpPr>
              <a:spLocks noChangeArrowheads="1"/>
            </p:cNvSpPr>
            <p:nvPr/>
          </p:nvSpPr>
          <p:spPr bwMode="auto">
            <a:xfrm>
              <a:off x="5078" y="1978"/>
              <a:ext cx="904" cy="335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s-PE" sz="1600">
                <a:latin typeface="Arial" panose="020B0604020202020204" pitchFamily="34" charset="0"/>
              </a:endParaRPr>
            </a:p>
          </p:txBody>
        </p:sp>
      </p:grpSp>
      <p:sp>
        <p:nvSpPr>
          <p:cNvPr id="7208" name="Rectángulo 1"/>
          <p:cNvSpPr>
            <a:spLocks noChangeArrowheads="1"/>
          </p:cNvSpPr>
          <p:nvPr/>
        </p:nvSpPr>
        <p:spPr bwMode="auto">
          <a:xfrm>
            <a:off x="7562850" y="3365500"/>
            <a:ext cx="6937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PE" sz="1300" b="1">
                <a:solidFill>
                  <a:srgbClr val="000000"/>
                </a:solidFill>
                <a:latin typeface="Arial Narrow" panose="020B0606020202030204" pitchFamily="34" charset="0"/>
              </a:rPr>
              <a:t>Normas</a:t>
            </a:r>
            <a:endParaRPr lang="es-PE" altLang="es-PE" sz="1300" b="1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209" name="Rectángulo 62"/>
          <p:cNvSpPr>
            <a:spLocks noChangeArrowheads="1"/>
          </p:cNvSpPr>
          <p:nvPr/>
        </p:nvSpPr>
        <p:spPr bwMode="auto">
          <a:xfrm>
            <a:off x="7451725" y="3576638"/>
            <a:ext cx="9429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PE" sz="1300" b="1">
                <a:solidFill>
                  <a:srgbClr val="000000"/>
                </a:solidFill>
                <a:latin typeface="Arial Narrow" panose="020B0606020202030204" pitchFamily="34" charset="0"/>
              </a:rPr>
              <a:t>Osinergmin</a:t>
            </a:r>
            <a:endParaRPr lang="es-PE" altLang="es-PE" sz="1300" b="1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contenido"/>
          <p:cNvSpPr>
            <a:spLocks noGrp="1"/>
          </p:cNvSpPr>
          <p:nvPr>
            <p:ph sz="quarter" idx="10"/>
          </p:nvPr>
        </p:nvSpPr>
        <p:spPr bwMode="auto">
          <a:xfrm>
            <a:off x="468313" y="2565400"/>
            <a:ext cx="8207375" cy="35274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es-ES_tradnl" altLang="es-PE" sz="2800" dirty="0" smtClean="0"/>
              <a:t>El Artículo 62 de la Ley de Concesiones Eléctricas dispone que los peajes y compensaciones de los </a:t>
            </a:r>
            <a:r>
              <a:rPr lang="es-ES_tradnl" altLang="es-PE" sz="2800" b="1" u="sng" dirty="0" smtClean="0"/>
              <a:t>SST</a:t>
            </a:r>
            <a:r>
              <a:rPr lang="es-ES_tradnl" altLang="es-PE" sz="2800" b="1" dirty="0" smtClean="0"/>
              <a:t> </a:t>
            </a:r>
            <a:r>
              <a:rPr lang="es-ES_tradnl" altLang="es-PE" sz="2800" dirty="0" smtClean="0"/>
              <a:t>sean regulados por </a:t>
            </a:r>
            <a:r>
              <a:rPr lang="es-ES_tradnl" altLang="es-PE" sz="2800" dirty="0" err="1" smtClean="0"/>
              <a:t>Osinergmin</a:t>
            </a:r>
            <a:r>
              <a:rPr lang="es-ES_tradnl" altLang="es-PE" sz="2800" dirty="0" smtClean="0"/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es-ES_tradnl" altLang="es-PE" sz="2800" dirty="0" smtClean="0"/>
          </a:p>
          <a:p>
            <a:pPr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es-ES_tradnl" altLang="es-PE" sz="2800" dirty="0" smtClean="0"/>
              <a:t>El </a:t>
            </a:r>
            <a:r>
              <a:rPr lang="es-ES_tradnl" altLang="es-PE" sz="2800" dirty="0"/>
              <a:t>Artículo 27 de la Ley 28832, Ley para Asegurar el Desarrollo Eficiente de la Generación Eléctrica, dispone que las tarifas del </a:t>
            </a:r>
            <a:r>
              <a:rPr lang="es-ES_tradnl" altLang="es-PE" sz="2800" b="1" u="sng" dirty="0"/>
              <a:t>SCT</a:t>
            </a:r>
            <a:r>
              <a:rPr lang="es-ES_tradnl" altLang="es-PE" sz="2800" dirty="0"/>
              <a:t> sean fijadas por </a:t>
            </a:r>
            <a:r>
              <a:rPr lang="es-ES_tradnl" altLang="es-PE" sz="2800" dirty="0" err="1" smtClean="0"/>
              <a:t>Osinergmin</a:t>
            </a:r>
            <a:r>
              <a:rPr lang="es-ES_tradnl" altLang="es-PE" sz="2800" dirty="0" smtClean="0"/>
              <a:t>.</a:t>
            </a:r>
            <a:endParaRPr lang="es-ES_tradnl" altLang="es-PE" sz="2800" dirty="0"/>
          </a:p>
        </p:txBody>
      </p:sp>
      <p:sp>
        <p:nvSpPr>
          <p:cNvPr id="8195" name="2 Título"/>
          <p:cNvSpPr>
            <a:spLocks noGrp="1"/>
          </p:cNvSpPr>
          <p:nvPr>
            <p:ph type="title"/>
          </p:nvPr>
        </p:nvSpPr>
        <p:spPr bwMode="auto">
          <a:xfrm>
            <a:off x="468313" y="1052513"/>
            <a:ext cx="82296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s-ES_tradnl" altLang="es-P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¿Por qué se regulan los Sistemas </a:t>
            </a:r>
            <a:r>
              <a:rPr lang="es-ES_tradnl" altLang="es-P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_tradnl" altLang="es-P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Transmisión?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 Título"/>
          <p:cNvSpPr>
            <a:spLocks noGrp="1"/>
          </p:cNvSpPr>
          <p:nvPr>
            <p:ph type="title"/>
          </p:nvPr>
        </p:nvSpPr>
        <p:spPr bwMode="auto">
          <a:xfrm>
            <a:off x="468313" y="1196975"/>
            <a:ext cx="82296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s-ES_tradnl" altLang="es-PE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Precios</a:t>
            </a:r>
            <a:endParaRPr lang="es-ES" altLang="es-P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07950" y="2717800"/>
            <a:ext cx="8980488" cy="78105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03188" y="3495675"/>
            <a:ext cx="1828800" cy="60166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930400" y="3495675"/>
            <a:ext cx="2814638" cy="60166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743450" y="3497263"/>
            <a:ext cx="4340225" cy="60166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03188" y="4095750"/>
            <a:ext cx="8980487" cy="12001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509588" y="2946400"/>
            <a:ext cx="10541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s-ES_tradnl" altLang="es-PE" sz="2300">
                <a:solidFill>
                  <a:srgbClr val="000000"/>
                </a:solidFill>
                <a:latin typeface="Arial" panose="020B0604020202020204" pitchFamily="34" charset="0"/>
              </a:rPr>
              <a:t>Precios</a:t>
            </a:r>
            <a:endParaRPr lang="es-ES_tradnl" altLang="es-PE" sz="2400">
              <a:latin typeface="Times New Roman" panose="02020603050405020304" pitchFamily="18" charset="0"/>
            </a:endParaRPr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2125663" y="2973388"/>
            <a:ext cx="22034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s-ES_tradnl" altLang="es-PE" sz="2300">
                <a:solidFill>
                  <a:srgbClr val="000000"/>
                </a:solidFill>
                <a:latin typeface="Arial" panose="020B0604020202020204" pitchFamily="34" charset="0"/>
              </a:rPr>
              <a:t>Usuarios Libres</a:t>
            </a:r>
            <a:endParaRPr lang="es-ES_tradnl" altLang="es-PE" sz="2400">
              <a:latin typeface="Times New Roman" panose="02020603050405020304" pitchFamily="18" charset="0"/>
            </a:endParaRPr>
          </a:p>
        </p:txBody>
      </p:sp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5022850" y="2973388"/>
            <a:ext cx="35972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s-ES_tradnl" altLang="es-PE" sz="2300">
                <a:solidFill>
                  <a:srgbClr val="000000"/>
                </a:solidFill>
                <a:latin typeface="Arial" panose="020B0604020202020204" pitchFamily="34" charset="0"/>
              </a:rPr>
              <a:t>Usuarios Servicio Público</a:t>
            </a:r>
            <a:endParaRPr lang="es-ES_tradnl" altLang="es-PE" sz="2400">
              <a:latin typeface="Times New Roman" panose="02020603050405020304" pitchFamily="18" charset="0"/>
            </a:endParaRPr>
          </a:p>
        </p:txBody>
      </p:sp>
      <p:sp>
        <p:nvSpPr>
          <p:cNvPr id="9227" name="Rectangle 14"/>
          <p:cNvSpPr>
            <a:spLocks noChangeArrowheads="1"/>
          </p:cNvSpPr>
          <p:nvPr/>
        </p:nvSpPr>
        <p:spPr bwMode="auto">
          <a:xfrm>
            <a:off x="320675" y="3649663"/>
            <a:ext cx="14668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s-ES_tradnl" altLang="es-PE" sz="2100">
                <a:solidFill>
                  <a:srgbClr val="000000"/>
                </a:solidFill>
                <a:latin typeface="Arial" panose="020B0604020202020204" pitchFamily="34" charset="0"/>
              </a:rPr>
              <a:t>Generación</a:t>
            </a:r>
            <a:endParaRPr lang="es-ES_tradnl" altLang="es-PE" sz="2400">
              <a:latin typeface="Times New Roman" panose="02020603050405020304" pitchFamily="18" charset="0"/>
            </a:endParaRPr>
          </a:p>
        </p:txBody>
      </p:sp>
      <p:sp>
        <p:nvSpPr>
          <p:cNvPr id="9228" name="Rectangle 15"/>
          <p:cNvSpPr>
            <a:spLocks noChangeArrowheads="1"/>
          </p:cNvSpPr>
          <p:nvPr/>
        </p:nvSpPr>
        <p:spPr bwMode="auto">
          <a:xfrm>
            <a:off x="3030538" y="3649663"/>
            <a:ext cx="6524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s-ES_tradnl" altLang="es-PE" sz="2100">
                <a:solidFill>
                  <a:srgbClr val="000000"/>
                </a:solidFill>
                <a:latin typeface="Arial" panose="020B0604020202020204" pitchFamily="34" charset="0"/>
              </a:rPr>
              <a:t>Libre</a:t>
            </a:r>
            <a:endParaRPr lang="es-ES_tradnl" altLang="es-PE" sz="2400">
              <a:latin typeface="Times New Roman" panose="02020603050405020304" pitchFamily="18" charset="0"/>
            </a:endParaRPr>
          </a:p>
        </p:txBody>
      </p:sp>
      <p:sp>
        <p:nvSpPr>
          <p:cNvPr id="9229" name="Rectangle 16"/>
          <p:cNvSpPr>
            <a:spLocks noChangeArrowheads="1"/>
          </p:cNvSpPr>
          <p:nvPr/>
        </p:nvSpPr>
        <p:spPr bwMode="auto">
          <a:xfrm>
            <a:off x="4876800" y="3503613"/>
            <a:ext cx="421163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s-ES_tradnl" altLang="es-PE" sz="2100">
                <a:solidFill>
                  <a:srgbClr val="000000"/>
                </a:solidFill>
                <a:latin typeface="Arial" panose="020B0604020202020204" pitchFamily="34" charset="0"/>
              </a:rPr>
              <a:t>Regulado</a:t>
            </a:r>
            <a:r>
              <a:rPr lang="es-ES_tradnl" altLang="es-PE" sz="1600">
                <a:solidFill>
                  <a:srgbClr val="000000"/>
                </a:solidFill>
                <a:latin typeface="Arial" panose="020B0604020202020204" pitchFamily="34" charset="0"/>
              </a:rPr>
              <a:t> ( ± 10% Promedio Ponderado de los Precios de </a:t>
            </a:r>
            <a:r>
              <a:rPr lang="es-PE" altLang="es-PE" sz="1600">
                <a:solidFill>
                  <a:srgbClr val="000000"/>
                </a:solidFill>
                <a:latin typeface="Arial" panose="020B0604020202020204" pitchFamily="34" charset="0"/>
              </a:rPr>
              <a:t>Licitaciones</a:t>
            </a:r>
            <a:r>
              <a:rPr lang="es-ES_tradnl" altLang="es-PE" sz="160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es-ES_tradnl" altLang="es-PE" sz="1600">
              <a:latin typeface="Times New Roman" panose="02020603050405020304" pitchFamily="18" charset="0"/>
            </a:endParaRPr>
          </a:p>
        </p:txBody>
      </p:sp>
      <p:sp>
        <p:nvSpPr>
          <p:cNvPr id="9230" name="Rectangle 17"/>
          <p:cNvSpPr>
            <a:spLocks noChangeArrowheads="1"/>
          </p:cNvSpPr>
          <p:nvPr/>
        </p:nvSpPr>
        <p:spPr bwMode="auto">
          <a:xfrm>
            <a:off x="261938" y="4248150"/>
            <a:ext cx="158591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s-ES_tradnl" altLang="es-PE" sz="2100">
                <a:solidFill>
                  <a:srgbClr val="000000"/>
                </a:solidFill>
                <a:latin typeface="Arial" panose="020B0604020202020204" pitchFamily="34" charset="0"/>
              </a:rPr>
              <a:t>Transmisión</a:t>
            </a:r>
            <a:endParaRPr lang="es-ES_tradnl" altLang="es-PE" sz="2400">
              <a:latin typeface="Times New Roman" panose="02020603050405020304" pitchFamily="18" charset="0"/>
            </a:endParaRPr>
          </a:p>
        </p:txBody>
      </p:sp>
      <p:sp>
        <p:nvSpPr>
          <p:cNvPr id="9231" name="Rectangle 18"/>
          <p:cNvSpPr>
            <a:spLocks noChangeArrowheads="1"/>
          </p:cNvSpPr>
          <p:nvPr/>
        </p:nvSpPr>
        <p:spPr bwMode="auto">
          <a:xfrm>
            <a:off x="2759075" y="4248150"/>
            <a:ext cx="12160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s-ES_tradnl" altLang="es-PE" sz="2100">
                <a:solidFill>
                  <a:srgbClr val="000000"/>
                </a:solidFill>
                <a:latin typeface="Arial" panose="020B0604020202020204" pitchFamily="34" charset="0"/>
              </a:rPr>
              <a:t>Regulado</a:t>
            </a:r>
            <a:endParaRPr lang="es-ES_tradnl" altLang="es-PE" sz="2400">
              <a:latin typeface="Times New Roman" panose="02020603050405020304" pitchFamily="18" charset="0"/>
            </a:endParaRPr>
          </a:p>
        </p:txBody>
      </p:sp>
      <p:sp>
        <p:nvSpPr>
          <p:cNvPr id="9232" name="Rectangle 19"/>
          <p:cNvSpPr>
            <a:spLocks noChangeArrowheads="1"/>
          </p:cNvSpPr>
          <p:nvPr/>
        </p:nvSpPr>
        <p:spPr bwMode="auto">
          <a:xfrm>
            <a:off x="6335713" y="4248150"/>
            <a:ext cx="12160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s-ES_tradnl" altLang="es-PE" sz="2100">
                <a:solidFill>
                  <a:srgbClr val="000000"/>
                </a:solidFill>
                <a:latin typeface="Arial" panose="020B0604020202020204" pitchFamily="34" charset="0"/>
              </a:rPr>
              <a:t>Regulado</a:t>
            </a:r>
            <a:endParaRPr lang="es-ES_tradnl" altLang="es-PE" sz="2400">
              <a:latin typeface="Times New Roman" panose="02020603050405020304" pitchFamily="18" charset="0"/>
            </a:endParaRPr>
          </a:p>
        </p:txBody>
      </p:sp>
      <p:sp>
        <p:nvSpPr>
          <p:cNvPr id="9233" name="Rectangle 20"/>
          <p:cNvSpPr>
            <a:spLocks noChangeArrowheads="1"/>
          </p:cNvSpPr>
          <p:nvPr/>
        </p:nvSpPr>
        <p:spPr bwMode="auto">
          <a:xfrm>
            <a:off x="276225" y="4846638"/>
            <a:ext cx="15573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s-ES_tradnl" altLang="es-PE" sz="2100">
                <a:solidFill>
                  <a:srgbClr val="000000"/>
                </a:solidFill>
                <a:latin typeface="Arial" panose="020B0604020202020204" pitchFamily="34" charset="0"/>
              </a:rPr>
              <a:t>Distribución</a:t>
            </a:r>
            <a:endParaRPr lang="es-ES_tradnl" altLang="es-PE" sz="2400">
              <a:latin typeface="Times New Roman" panose="02020603050405020304" pitchFamily="18" charset="0"/>
            </a:endParaRPr>
          </a:p>
        </p:txBody>
      </p:sp>
      <p:sp>
        <p:nvSpPr>
          <p:cNvPr id="9234" name="Rectangle 21"/>
          <p:cNvSpPr>
            <a:spLocks noChangeArrowheads="1"/>
          </p:cNvSpPr>
          <p:nvPr/>
        </p:nvSpPr>
        <p:spPr bwMode="auto">
          <a:xfrm>
            <a:off x="2759075" y="4846638"/>
            <a:ext cx="12160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s-ES_tradnl" altLang="es-PE" sz="2100">
                <a:solidFill>
                  <a:srgbClr val="000000"/>
                </a:solidFill>
                <a:latin typeface="Arial" panose="020B0604020202020204" pitchFamily="34" charset="0"/>
              </a:rPr>
              <a:t>Regulado</a:t>
            </a:r>
            <a:endParaRPr lang="es-ES_tradnl" altLang="es-PE" sz="2400">
              <a:latin typeface="Times New Roman" panose="02020603050405020304" pitchFamily="18" charset="0"/>
            </a:endParaRPr>
          </a:p>
        </p:txBody>
      </p:sp>
      <p:sp>
        <p:nvSpPr>
          <p:cNvPr id="9235" name="Rectangle 22"/>
          <p:cNvSpPr>
            <a:spLocks noChangeArrowheads="1"/>
          </p:cNvSpPr>
          <p:nvPr/>
        </p:nvSpPr>
        <p:spPr bwMode="auto">
          <a:xfrm>
            <a:off x="6335713" y="4846638"/>
            <a:ext cx="12160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s-ES_tradnl" altLang="es-PE" sz="2100">
                <a:solidFill>
                  <a:srgbClr val="000000"/>
                </a:solidFill>
                <a:latin typeface="Arial" panose="020B0604020202020204" pitchFamily="34" charset="0"/>
              </a:rPr>
              <a:t>Regulado</a:t>
            </a:r>
            <a:endParaRPr lang="es-ES_tradnl" altLang="es-PE" sz="2400">
              <a:latin typeface="Times New Roman" panose="02020603050405020304" pitchFamily="18" charset="0"/>
            </a:endParaRPr>
          </a:p>
        </p:txBody>
      </p:sp>
      <p:sp>
        <p:nvSpPr>
          <p:cNvPr id="9236" name="Line 25"/>
          <p:cNvSpPr>
            <a:spLocks noChangeShapeType="1"/>
          </p:cNvSpPr>
          <p:nvPr/>
        </p:nvSpPr>
        <p:spPr bwMode="auto">
          <a:xfrm>
            <a:off x="96838" y="2711450"/>
            <a:ext cx="1587" cy="25892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9237" name="Rectangle 26"/>
          <p:cNvSpPr>
            <a:spLocks noChangeArrowheads="1"/>
          </p:cNvSpPr>
          <p:nvPr/>
        </p:nvSpPr>
        <p:spPr bwMode="auto">
          <a:xfrm>
            <a:off x="96838" y="2711450"/>
            <a:ext cx="14287" cy="25892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9238" name="Line 27"/>
          <p:cNvSpPr>
            <a:spLocks noChangeShapeType="1"/>
          </p:cNvSpPr>
          <p:nvPr/>
        </p:nvSpPr>
        <p:spPr bwMode="auto">
          <a:xfrm>
            <a:off x="1924050" y="2725738"/>
            <a:ext cx="1588" cy="25749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9239" name="Rectangle 28"/>
          <p:cNvSpPr>
            <a:spLocks noChangeArrowheads="1"/>
          </p:cNvSpPr>
          <p:nvPr/>
        </p:nvSpPr>
        <p:spPr bwMode="auto">
          <a:xfrm>
            <a:off x="1924050" y="2725738"/>
            <a:ext cx="12700" cy="25749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9240" name="Line 29"/>
          <p:cNvSpPr>
            <a:spLocks noChangeShapeType="1"/>
          </p:cNvSpPr>
          <p:nvPr/>
        </p:nvSpPr>
        <p:spPr bwMode="auto">
          <a:xfrm>
            <a:off x="4737100" y="2725738"/>
            <a:ext cx="1588" cy="25749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9241" name="Rectangle 30"/>
          <p:cNvSpPr>
            <a:spLocks noChangeArrowheads="1"/>
          </p:cNvSpPr>
          <p:nvPr/>
        </p:nvSpPr>
        <p:spPr bwMode="auto">
          <a:xfrm>
            <a:off x="4737100" y="2725738"/>
            <a:ext cx="12700" cy="25749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9242" name="Line 31"/>
          <p:cNvSpPr>
            <a:spLocks noChangeShapeType="1"/>
          </p:cNvSpPr>
          <p:nvPr/>
        </p:nvSpPr>
        <p:spPr bwMode="auto">
          <a:xfrm>
            <a:off x="9074150" y="2725738"/>
            <a:ext cx="1588" cy="25749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9243" name="Rectangle 32"/>
          <p:cNvSpPr>
            <a:spLocks noChangeArrowheads="1"/>
          </p:cNvSpPr>
          <p:nvPr/>
        </p:nvSpPr>
        <p:spPr bwMode="auto">
          <a:xfrm>
            <a:off x="9074150" y="2725738"/>
            <a:ext cx="14288" cy="25749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9244" name="Line 33"/>
          <p:cNvSpPr>
            <a:spLocks noChangeShapeType="1"/>
          </p:cNvSpPr>
          <p:nvPr/>
        </p:nvSpPr>
        <p:spPr bwMode="auto">
          <a:xfrm>
            <a:off x="111125" y="2711450"/>
            <a:ext cx="89773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9245" name="Rectangle 34"/>
          <p:cNvSpPr>
            <a:spLocks noChangeArrowheads="1"/>
          </p:cNvSpPr>
          <p:nvPr/>
        </p:nvSpPr>
        <p:spPr bwMode="auto">
          <a:xfrm>
            <a:off x="111125" y="2711450"/>
            <a:ext cx="8977313" cy="14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9246" name="Line 35"/>
          <p:cNvSpPr>
            <a:spLocks noChangeShapeType="1"/>
          </p:cNvSpPr>
          <p:nvPr/>
        </p:nvSpPr>
        <p:spPr bwMode="auto">
          <a:xfrm>
            <a:off x="111125" y="3489325"/>
            <a:ext cx="89773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9247" name="Rectangle 36"/>
          <p:cNvSpPr>
            <a:spLocks noChangeArrowheads="1"/>
          </p:cNvSpPr>
          <p:nvPr/>
        </p:nvSpPr>
        <p:spPr bwMode="auto">
          <a:xfrm>
            <a:off x="111125" y="3489325"/>
            <a:ext cx="8977313" cy="14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9248" name="Line 37"/>
          <p:cNvSpPr>
            <a:spLocks noChangeShapeType="1"/>
          </p:cNvSpPr>
          <p:nvPr/>
        </p:nvSpPr>
        <p:spPr bwMode="auto">
          <a:xfrm>
            <a:off x="111125" y="5286375"/>
            <a:ext cx="89773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9249" name="Rectangle 38"/>
          <p:cNvSpPr>
            <a:spLocks noChangeArrowheads="1"/>
          </p:cNvSpPr>
          <p:nvPr/>
        </p:nvSpPr>
        <p:spPr bwMode="auto">
          <a:xfrm>
            <a:off x="111125" y="5286375"/>
            <a:ext cx="8977313" cy="14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9250" name="Rectangle 39"/>
          <p:cNvSpPr>
            <a:spLocks noChangeArrowheads="1"/>
          </p:cNvSpPr>
          <p:nvPr/>
        </p:nvSpPr>
        <p:spPr bwMode="auto">
          <a:xfrm>
            <a:off x="100013" y="4089400"/>
            <a:ext cx="8977312" cy="14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9251" name="Rectangle 40"/>
          <p:cNvSpPr>
            <a:spLocks noChangeArrowheads="1"/>
          </p:cNvSpPr>
          <p:nvPr/>
        </p:nvSpPr>
        <p:spPr bwMode="auto">
          <a:xfrm>
            <a:off x="109538" y="4757738"/>
            <a:ext cx="8977312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9252" name="Rectangle 41"/>
          <p:cNvSpPr>
            <a:spLocks noChangeArrowheads="1"/>
          </p:cNvSpPr>
          <p:nvPr/>
        </p:nvSpPr>
        <p:spPr bwMode="auto">
          <a:xfrm>
            <a:off x="30163" y="4151313"/>
            <a:ext cx="9144000" cy="6477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PE" altLang="es-PE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Título"/>
          <p:cNvSpPr>
            <a:spLocks noGrp="1"/>
          </p:cNvSpPr>
          <p:nvPr>
            <p:ph type="title"/>
          </p:nvPr>
        </p:nvSpPr>
        <p:spPr bwMode="auto">
          <a:xfrm>
            <a:off x="374650" y="1196975"/>
            <a:ext cx="84455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s-ES_tradnl" altLang="es-PE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de Sistemas de Transmisión (1 de 2)</a:t>
            </a:r>
            <a:endParaRPr lang="es-ES" altLang="es-P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4332288" y="2263775"/>
            <a:ext cx="0" cy="2590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441700" y="5295900"/>
            <a:ext cx="1828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PE" altLang="es-PE" sz="1600">
                <a:latin typeface="Arial" panose="020B0604020202020204" pitchFamily="34" charset="0"/>
              </a:rPr>
              <a:t>23 Julio 2006 </a:t>
            </a:r>
          </a:p>
          <a:p>
            <a:pPr algn="ctr" eaLnBrk="1" hangingPunct="1"/>
            <a:r>
              <a:rPr lang="es-PE" altLang="es-PE" sz="1600">
                <a:latin typeface="Arial" panose="020B0604020202020204" pitchFamily="34" charset="0"/>
              </a:rPr>
              <a:t>(Ley 28832)</a:t>
            </a:r>
            <a:endParaRPr lang="es-ES" altLang="es-PE" sz="1600">
              <a:latin typeface="Arial" panose="020B0604020202020204" pitchFamily="34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27075" y="3663950"/>
            <a:ext cx="3581400" cy="5810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PE" altLang="es-PE" sz="1600">
                <a:latin typeface="Arial" panose="020B0604020202020204" pitchFamily="34" charset="0"/>
              </a:rPr>
              <a:t>Sistema Principal de Transmisión</a:t>
            </a:r>
          </a:p>
          <a:p>
            <a:pPr algn="ctr" eaLnBrk="1" hangingPunct="1"/>
            <a:r>
              <a:rPr lang="es-PE" altLang="es-PE" sz="1600">
                <a:latin typeface="Arial" panose="020B0604020202020204" pitchFamily="34" charset="0"/>
              </a:rPr>
              <a:t>(SPT)</a:t>
            </a:r>
            <a:endParaRPr lang="es-ES" altLang="es-PE" sz="1600">
              <a:latin typeface="Arial" panose="020B0604020202020204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27075" y="4240213"/>
            <a:ext cx="3581400" cy="5810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PE" altLang="es-PE" sz="1600">
                <a:latin typeface="Arial" panose="020B0604020202020204" pitchFamily="34" charset="0"/>
              </a:rPr>
              <a:t>Sistema Secundario de Transmisión</a:t>
            </a:r>
          </a:p>
          <a:p>
            <a:pPr algn="ctr" eaLnBrk="1" hangingPunct="1"/>
            <a:r>
              <a:rPr lang="es-PE" altLang="es-PE" sz="1600">
                <a:latin typeface="Arial" panose="020B0604020202020204" pitchFamily="34" charset="0"/>
              </a:rPr>
              <a:t>(SST)</a:t>
            </a:r>
            <a:endParaRPr lang="es-ES" altLang="es-PE" sz="1600">
              <a:latin typeface="Arial" panose="020B0604020202020204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368800" y="3663950"/>
            <a:ext cx="3938588" cy="5810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PE" altLang="es-PE" sz="1600">
                <a:latin typeface="Arial" panose="020B0604020202020204" pitchFamily="34" charset="0"/>
              </a:rPr>
              <a:t>Sistema Principal de Transmisión</a:t>
            </a:r>
          </a:p>
          <a:p>
            <a:pPr algn="ctr" eaLnBrk="1" hangingPunct="1"/>
            <a:r>
              <a:rPr lang="es-PE" altLang="es-PE" sz="1600">
                <a:latin typeface="Arial" panose="020B0604020202020204" pitchFamily="34" charset="0"/>
              </a:rPr>
              <a:t>(SPT)</a:t>
            </a:r>
            <a:endParaRPr lang="es-ES" altLang="es-PE" sz="1600">
              <a:latin typeface="Arial" panose="020B0604020202020204" pitchFamily="34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368800" y="4240213"/>
            <a:ext cx="3938588" cy="5810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PE" altLang="es-PE" sz="1600">
                <a:latin typeface="Arial" panose="020B0604020202020204" pitchFamily="34" charset="0"/>
              </a:rPr>
              <a:t>Sistema Secundario de Transmisión</a:t>
            </a:r>
          </a:p>
          <a:p>
            <a:pPr algn="ctr" eaLnBrk="1" hangingPunct="1"/>
            <a:r>
              <a:rPr lang="es-PE" altLang="es-PE" sz="1600">
                <a:latin typeface="Arial" panose="020B0604020202020204" pitchFamily="34" charset="0"/>
              </a:rPr>
              <a:t>(SST)</a:t>
            </a:r>
            <a:endParaRPr lang="es-ES" altLang="es-PE" sz="1600">
              <a:latin typeface="Arial" panose="020B0604020202020204" pitchFamily="34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370388" y="3073400"/>
            <a:ext cx="3949700" cy="5810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PE" altLang="es-PE" sz="1600">
                <a:latin typeface="Arial" panose="020B0604020202020204" pitchFamily="34" charset="0"/>
              </a:rPr>
              <a:t>Sistema Complementario de Transmisión</a:t>
            </a:r>
          </a:p>
          <a:p>
            <a:pPr algn="ctr" eaLnBrk="1" hangingPunct="1"/>
            <a:r>
              <a:rPr lang="es-PE" altLang="es-PE" sz="1600">
                <a:latin typeface="Arial" panose="020B0604020202020204" pitchFamily="34" charset="0"/>
              </a:rPr>
              <a:t>(SCT)</a:t>
            </a:r>
            <a:endParaRPr lang="es-ES" altLang="es-PE" sz="1600">
              <a:latin typeface="Arial" panose="020B0604020202020204" pitchFamily="34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370388" y="2487613"/>
            <a:ext cx="3949700" cy="581025"/>
          </a:xfrm>
          <a:prstGeom prst="rect">
            <a:avLst/>
          </a:prstGeom>
          <a:solidFill>
            <a:srgbClr val="CD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PE" altLang="es-PE" sz="1600">
                <a:latin typeface="Arial" panose="020B0604020202020204" pitchFamily="34" charset="0"/>
              </a:rPr>
              <a:t>Sistema Garantizado de Transmisión</a:t>
            </a:r>
          </a:p>
          <a:p>
            <a:pPr algn="ctr" eaLnBrk="1" hangingPunct="1"/>
            <a:r>
              <a:rPr lang="es-PE" altLang="es-PE" sz="1600">
                <a:latin typeface="Arial" panose="020B0604020202020204" pitchFamily="34" charset="0"/>
              </a:rPr>
              <a:t>(SGT)</a:t>
            </a:r>
            <a:endParaRPr lang="es-ES" altLang="es-PE" sz="1600">
              <a:latin typeface="Arial" panose="020B0604020202020204" pitchFamily="34" charset="0"/>
            </a:endParaRP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1600200" y="4854575"/>
            <a:ext cx="6172200" cy="76200"/>
          </a:xfrm>
          <a:prstGeom prst="rightArrow">
            <a:avLst>
              <a:gd name="adj1" fmla="val 50000"/>
              <a:gd name="adj2" fmla="val 533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4040188" y="5006975"/>
            <a:ext cx="598487" cy="287338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PE" altLang="es-PE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Título"/>
          <p:cNvSpPr>
            <a:spLocks noGrp="1"/>
          </p:cNvSpPr>
          <p:nvPr>
            <p:ph type="title"/>
          </p:nvPr>
        </p:nvSpPr>
        <p:spPr bwMode="auto">
          <a:xfrm>
            <a:off x="323850" y="1052513"/>
            <a:ext cx="84963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s-ES_tradnl" altLang="es-PE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de Sistemas de Transmisión (2 de 2)</a:t>
            </a:r>
            <a:endParaRPr lang="es-ES" altLang="es-P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18 Tabla"/>
          <p:cNvGraphicFramePr>
            <a:graphicFrameLocks noGrp="1"/>
          </p:cNvGraphicFramePr>
          <p:nvPr/>
        </p:nvGraphicFramePr>
        <p:xfrm>
          <a:off x="131763" y="2162175"/>
          <a:ext cx="4392612" cy="2259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4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968"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Tipo</a:t>
                      </a:r>
                      <a:endParaRPr lang="es-PE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Pago</a:t>
                      </a:r>
                      <a:endParaRPr lang="es-PE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968">
                <a:tc>
                  <a:txBody>
                    <a:bodyPr/>
                    <a:lstStyle/>
                    <a:p>
                      <a:r>
                        <a:rPr lang="es-PE" sz="1600" dirty="0" smtClean="0">
                          <a:latin typeface="Arial Narrow" panose="020B0606020202030204" pitchFamily="34" charset="0"/>
                        </a:rPr>
                        <a:t>SST</a:t>
                      </a:r>
                      <a:r>
                        <a:rPr lang="es-PE" sz="16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D</a:t>
                      </a:r>
                      <a:endParaRPr lang="es-PE" sz="16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6" marB="4570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100% asignado a los Usuarios</a:t>
                      </a:r>
                      <a:endParaRPr lang="es-PE" sz="1600" dirty="0">
                        <a:latin typeface="Arial Narrow" panose="020B0606020202030204" pitchFamily="34" charset="0"/>
                      </a:endParaRPr>
                    </a:p>
                  </a:txBody>
                  <a:tcPr marL="91437" marR="91437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968">
                <a:tc>
                  <a:txBody>
                    <a:bodyPr/>
                    <a:lstStyle/>
                    <a:p>
                      <a:r>
                        <a:rPr lang="es-PE" sz="1600" dirty="0" smtClean="0">
                          <a:latin typeface="Arial Narrow" panose="020B0606020202030204" pitchFamily="34" charset="0"/>
                        </a:rPr>
                        <a:t>SST</a:t>
                      </a:r>
                      <a:r>
                        <a:rPr lang="es-PE" sz="16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G</a:t>
                      </a:r>
                      <a:endParaRPr lang="es-PE" sz="16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6" marB="4570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100% asignado a los Generadores</a:t>
                      </a:r>
                      <a:endParaRPr lang="es-PE" sz="1600" dirty="0">
                        <a:latin typeface="Arial Narrow" panose="020B0606020202030204" pitchFamily="34" charset="0"/>
                      </a:endParaRPr>
                    </a:p>
                  </a:txBody>
                  <a:tcPr marL="91437" marR="91437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968">
                <a:tc>
                  <a:txBody>
                    <a:bodyPr/>
                    <a:lstStyle/>
                    <a:p>
                      <a:r>
                        <a:rPr lang="es-PE" sz="1600" dirty="0" smtClean="0">
                          <a:latin typeface="Arial Narrow" panose="020B0606020202030204" pitchFamily="34" charset="0"/>
                        </a:rPr>
                        <a:t>SST</a:t>
                      </a:r>
                      <a:r>
                        <a:rPr lang="es-PE" sz="16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GD</a:t>
                      </a:r>
                      <a:endParaRPr lang="es-PE" sz="16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6" marB="4570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Compartido entre Usuarios y Generadores</a:t>
                      </a:r>
                      <a:endParaRPr lang="es-PE" sz="1600" dirty="0">
                        <a:latin typeface="Arial Narrow" panose="020B0606020202030204" pitchFamily="34" charset="0"/>
                      </a:endParaRPr>
                    </a:p>
                  </a:txBody>
                  <a:tcPr marL="91437" marR="91437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40">
                <a:tc>
                  <a:txBody>
                    <a:bodyPr/>
                    <a:lstStyle/>
                    <a:p>
                      <a:r>
                        <a:rPr lang="es-PE" sz="1600" dirty="0" smtClean="0">
                          <a:latin typeface="Arial Narrow" panose="020B0606020202030204" pitchFamily="34" charset="0"/>
                        </a:rPr>
                        <a:t>SST</a:t>
                      </a:r>
                      <a:r>
                        <a:rPr lang="es-PE" sz="16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L</a:t>
                      </a:r>
                      <a:endParaRPr lang="es-PE" sz="16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6" marB="4570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Compartido entre Privados y Terceros que se conecten después de emisión de la Ley 28832</a:t>
                      </a:r>
                      <a:endParaRPr lang="es-PE" sz="1600" dirty="0">
                        <a:latin typeface="Arial Narrow" panose="020B0606020202030204" pitchFamily="34" charset="0"/>
                      </a:endParaRPr>
                    </a:p>
                  </a:txBody>
                  <a:tcPr marL="91437" marR="91437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9 Tabla"/>
          <p:cNvGraphicFramePr>
            <a:graphicFrameLocks noGrp="1"/>
          </p:cNvGraphicFramePr>
          <p:nvPr/>
        </p:nvGraphicFramePr>
        <p:xfrm>
          <a:off x="4587875" y="3413125"/>
          <a:ext cx="4418013" cy="2608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5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354"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Tipo</a:t>
                      </a:r>
                      <a:endParaRPr lang="es-PE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Pago</a:t>
                      </a:r>
                      <a:endParaRPr lang="es-PE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16">
                <a:tc>
                  <a:txBody>
                    <a:bodyPr/>
                    <a:lstStyle/>
                    <a:p>
                      <a:r>
                        <a:rPr lang="es-PE" sz="1600" dirty="0" smtClean="0">
                          <a:latin typeface="Arial Narrow" panose="020B0606020202030204" pitchFamily="34" charset="0"/>
                        </a:rPr>
                        <a:t>SCT</a:t>
                      </a:r>
                      <a:r>
                        <a:rPr lang="es-PE" sz="16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PT</a:t>
                      </a:r>
                      <a:endParaRPr lang="es-PE" sz="16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0" marB="457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Asignado a la Demanda, a la Generación o a ambos. Proviene del </a:t>
                      </a:r>
                      <a:r>
                        <a:rPr lang="es-ES_tradnl" sz="16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Plan de Transmisión</a:t>
                      </a: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y es construido por iniciativa propia.</a:t>
                      </a:r>
                      <a:endParaRPr lang="es-PE" sz="1600" dirty="0">
                        <a:latin typeface="Arial Narrow" panose="020B0606020202030204" pitchFamily="34" charset="0"/>
                      </a:endParaRPr>
                    </a:p>
                  </a:txBody>
                  <a:tcPr marL="91437" marR="91437" marT="45700" marB="45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16">
                <a:tc>
                  <a:txBody>
                    <a:bodyPr/>
                    <a:lstStyle/>
                    <a:p>
                      <a:r>
                        <a:rPr lang="es-PE" sz="1600" dirty="0" smtClean="0">
                          <a:latin typeface="Arial Narrow" panose="020B0606020202030204" pitchFamily="34" charset="0"/>
                        </a:rPr>
                        <a:t>SCT</a:t>
                      </a:r>
                      <a:r>
                        <a:rPr lang="es-PE" sz="16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PI</a:t>
                      </a:r>
                      <a:endParaRPr lang="es-PE" sz="16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0" marB="457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Asignado a la Demanda, a la Generación o a ambos. Proviene del </a:t>
                      </a:r>
                      <a:r>
                        <a:rPr lang="es-ES_tradnl" sz="16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Plan de Inversiones </a:t>
                      </a: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aprobado por OSINERGMIN.</a:t>
                      </a:r>
                      <a:endParaRPr lang="es-PE" sz="1600" dirty="0">
                        <a:latin typeface="Arial Narrow" panose="020B0606020202030204" pitchFamily="34" charset="0"/>
                      </a:endParaRPr>
                    </a:p>
                  </a:txBody>
                  <a:tcPr marL="91437" marR="91437" marT="45700" marB="45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77">
                <a:tc>
                  <a:txBody>
                    <a:bodyPr/>
                    <a:lstStyle/>
                    <a:p>
                      <a:r>
                        <a:rPr lang="es-PE" sz="1600" dirty="0" smtClean="0">
                          <a:latin typeface="Arial Narrow" panose="020B0606020202030204" pitchFamily="34" charset="0"/>
                        </a:rPr>
                        <a:t>SCT</a:t>
                      </a:r>
                      <a:r>
                        <a:rPr lang="es-PE" sz="16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LN</a:t>
                      </a:r>
                      <a:endParaRPr lang="es-PE" sz="16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0" marB="457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Cuya construcción y remuneración resulte de una </a:t>
                      </a:r>
                      <a:r>
                        <a:rPr lang="es-ES_tradnl" sz="16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libre negociación</a:t>
                      </a: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es-PE" sz="1600" dirty="0">
                        <a:latin typeface="Arial Narrow" panose="020B0606020202030204" pitchFamily="34" charset="0"/>
                      </a:endParaRPr>
                    </a:p>
                  </a:txBody>
                  <a:tcPr marL="91437" marR="91437" marT="45700" marB="45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304" name="Rectangle 42"/>
          <p:cNvSpPr>
            <a:spLocks noChangeArrowheads="1"/>
          </p:cNvSpPr>
          <p:nvPr/>
        </p:nvSpPr>
        <p:spPr bwMode="auto">
          <a:xfrm>
            <a:off x="4427538" y="2795588"/>
            <a:ext cx="15763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altLang="es-PE" sz="2400" b="1">
                <a:latin typeface="Arial" panose="020B0604020202020204" pitchFamily="34" charset="0"/>
              </a:rPr>
              <a:t>SCT</a:t>
            </a:r>
          </a:p>
        </p:txBody>
      </p:sp>
      <p:sp>
        <p:nvSpPr>
          <p:cNvPr id="11305" name="Rectangle 42"/>
          <p:cNvSpPr>
            <a:spLocks noChangeArrowheads="1"/>
          </p:cNvSpPr>
          <p:nvPr/>
        </p:nvSpPr>
        <p:spPr bwMode="auto">
          <a:xfrm>
            <a:off x="-323850" y="1631950"/>
            <a:ext cx="1574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altLang="es-PE" sz="2400" b="1">
                <a:latin typeface="Arial" panose="020B0604020202020204" pitchFamily="34" charset="0"/>
              </a:rPr>
              <a:t>SST</a:t>
            </a:r>
          </a:p>
        </p:txBody>
      </p:sp>
      <p:sp>
        <p:nvSpPr>
          <p:cNvPr id="2" name="Rectángulo 1"/>
          <p:cNvSpPr/>
          <p:nvPr/>
        </p:nvSpPr>
        <p:spPr>
          <a:xfrm>
            <a:off x="4355976" y="5373216"/>
            <a:ext cx="4788024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Título"/>
          <p:cNvSpPr>
            <a:spLocks noGrp="1"/>
          </p:cNvSpPr>
          <p:nvPr>
            <p:ph type="title"/>
          </p:nvPr>
        </p:nvSpPr>
        <p:spPr bwMode="auto">
          <a:xfrm>
            <a:off x="468313" y="981075"/>
            <a:ext cx="82296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s-ES_tradnl" altLang="es-PE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Cronograma</a:t>
            </a:r>
            <a:endParaRPr lang="es-ES" altLang="es-P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748954"/>
            <a:ext cx="8874842" cy="4391198"/>
          </a:xfrm>
          <a:prstGeom prst="rect">
            <a:avLst/>
          </a:prstGeom>
        </p:spPr>
      </p:pic>
      <p:sp>
        <p:nvSpPr>
          <p:cNvPr id="12292" name="AutoShape 3"/>
          <p:cNvSpPr>
            <a:spLocks noChangeArrowheads="1"/>
          </p:cNvSpPr>
          <p:nvPr/>
        </p:nvSpPr>
        <p:spPr bwMode="auto">
          <a:xfrm rot="10800000">
            <a:off x="2555776" y="3284984"/>
            <a:ext cx="258762" cy="449262"/>
          </a:xfrm>
          <a:prstGeom prst="upArrow">
            <a:avLst>
              <a:gd name="adj1" fmla="val 50278"/>
              <a:gd name="adj2" fmla="val 5514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PE" altLang="es-PE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2017, sectorial 2">
  <a:themeElements>
    <a:clrScheme name="Office">
      <a:dk1>
        <a:sysClr val="windowText" lastClr="000000"/>
      </a:dk1>
      <a:lt1>
        <a:sysClr val="window" lastClr="A0A0A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A0A0A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63C3A0B880AD54F9109E00D11445432" ma:contentTypeVersion="0" ma:contentTypeDescription="Crear nuevo documento." ma:contentTypeScope="" ma:versionID="cefe94d417c84961321e55d476029c68">
  <xsd:schema xmlns:xsd="http://www.w3.org/2001/XMLSchema" xmlns:xs="http://www.w3.org/2001/XMLSchema" xmlns:p="http://schemas.microsoft.com/office/2006/metadata/properties" xmlns:ns2="c9af1732-5c4a-47a8-8a40-65a3d58cbfeb" targetNamespace="http://schemas.microsoft.com/office/2006/metadata/properties" ma:root="true" ma:fieldsID="a5a5b789e4febee8a7e9d157610f8485" ns2:_="">
    <xsd:import namespace="c9af1732-5c4a-47a8-8a40-65a3d58cbfe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af1732-5c4a-47a8-8a40-65a3d58cbfe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9af1732-5c4a-47a8-8a40-65a3d58cbfeb">H4ZUARPRAJFR-87-7163</_dlc_DocId>
    <_dlc_DocIdUrl xmlns="c9af1732-5c4a-47a8-8a40-65a3d58cbfeb">
      <Url>http://portal/seccion/centro_documental/gart/_layouts/15/DocIdRedir.aspx?ID=H4ZUARPRAJFR-87-7163</Url>
      <Description>H4ZUARPRAJFR-87-7163</Description>
    </_dlc_DocIdUrl>
  </documentManagement>
</p:properties>
</file>

<file path=customXml/itemProps1.xml><?xml version="1.0" encoding="utf-8"?>
<ds:datastoreItem xmlns:ds="http://schemas.openxmlformats.org/officeDocument/2006/customXml" ds:itemID="{EE3E5439-9F6D-46D6-9E6B-0F90CFC61039}"/>
</file>

<file path=customXml/itemProps2.xml><?xml version="1.0" encoding="utf-8"?>
<ds:datastoreItem xmlns:ds="http://schemas.openxmlformats.org/officeDocument/2006/customXml" ds:itemID="{C70E1FF0-8AA9-4494-8F2B-E9BA959A5913}"/>
</file>

<file path=customXml/itemProps3.xml><?xml version="1.0" encoding="utf-8"?>
<ds:datastoreItem xmlns:ds="http://schemas.openxmlformats.org/officeDocument/2006/customXml" ds:itemID="{7AA25135-F282-48FE-A2D5-3650C544BDF2}"/>
</file>

<file path=customXml/itemProps4.xml><?xml version="1.0" encoding="utf-8"?>
<ds:datastoreItem xmlns:ds="http://schemas.openxmlformats.org/officeDocument/2006/customXml" ds:itemID="{89D8341A-B79F-478B-88F2-BBD8CEBA445E}"/>
</file>

<file path=docProps/app.xml><?xml version="1.0" encoding="utf-8"?>
<Properties xmlns="http://schemas.openxmlformats.org/officeDocument/2006/extended-properties" xmlns:vt="http://schemas.openxmlformats.org/officeDocument/2006/docPropsVTypes">
  <Template>Apertura Audiencia Publica</Template>
  <TotalTime>8</TotalTime>
  <Words>462</Words>
  <Application>Microsoft Office PowerPoint</Application>
  <PresentationFormat>Presentación en pantalla (4:3)</PresentationFormat>
  <Paragraphs>109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Calibri</vt:lpstr>
      <vt:lpstr>Arial</vt:lpstr>
      <vt:lpstr>Tahoma</vt:lpstr>
      <vt:lpstr>Arial Narrow</vt:lpstr>
      <vt:lpstr>Wingdings</vt:lpstr>
      <vt:lpstr>Times New Roman</vt:lpstr>
      <vt:lpstr>PPT 2017, sectorial 2</vt:lpstr>
      <vt:lpstr>Presentación de PowerPoint</vt:lpstr>
      <vt:lpstr>Marco Legal</vt:lpstr>
      <vt:lpstr>Marco Legal</vt:lpstr>
      <vt:lpstr>Marco Regulatorio Actual</vt:lpstr>
      <vt:lpstr>¿Por qué se regulan los Sistemas de Transmisión? </vt:lpstr>
      <vt:lpstr>Sistema de Precios</vt:lpstr>
      <vt:lpstr>Tipos de Sistemas de Transmisión (1 de 2)</vt:lpstr>
      <vt:lpstr>Tipos de Sistemas de Transmisión (2 de 2)</vt:lpstr>
      <vt:lpstr>Cronograma</vt:lpstr>
      <vt:lpstr>Programa de presentación de Propuesta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Quintana Escurra</dc:creator>
  <cp:keywords>PPT Osinergmin</cp:keywords>
  <cp:lastModifiedBy>Roberto Quintana Escurra</cp:lastModifiedBy>
  <cp:revision>1</cp:revision>
  <dcterms:created xsi:type="dcterms:W3CDTF">2018-04-25T19:10:47Z</dcterms:created>
  <dcterms:modified xsi:type="dcterms:W3CDTF">2018-04-25T19:19:24Z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0x010100863C3A0B880AD54F9109E00D11445432</vt:lpwstr>
  </property>
  <property fmtid="{D5CDD505-2E9C-101B-9397-08002B2CF9AE}" pid="3" name="_dlc_DocIdItemGuid">
    <vt:lpwstr>9633ccdf-2c4c-4a8d-92f4-1e14134d7254</vt:lpwstr>
  </property>
</Properties>
</file>