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8" r:id="rId3"/>
    <p:sldId id="309" r:id="rId4"/>
    <p:sldId id="26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39A"/>
    <a:srgbClr val="0E539C"/>
    <a:srgbClr val="9CBFDB"/>
    <a:srgbClr val="0C549C"/>
    <a:srgbClr val="0E529F"/>
    <a:srgbClr val="0D5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AB44C-246E-4AEE-9B3D-F1E1515EE737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889D4-A55B-44E5-AFE1-443E2CE26B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07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7610-C345-43B9-9946-D1D69EC9FFE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9606C-CF0E-4B97-9763-585787463B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185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7145079" y="2604977"/>
            <a:ext cx="4588117" cy="1913859"/>
          </a:xfrm>
        </p:spPr>
        <p:txBody>
          <a:bodyPr anchor="b">
            <a:normAutofit/>
          </a:bodyPr>
          <a:lstStyle>
            <a:lvl1pPr algn="ctr">
              <a:defRPr sz="4000" b="0" baseline="0">
                <a:solidFill>
                  <a:srgbClr val="0D5399"/>
                </a:solidFill>
                <a:latin typeface="+mn-lt"/>
              </a:defRPr>
            </a:lvl1pPr>
          </a:lstStyle>
          <a:p>
            <a:r>
              <a:rPr lang="es-ES" dirty="0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5080" y="4997302"/>
            <a:ext cx="4588116" cy="1477926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D53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58959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5503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9545"/>
            <a:ext cx="9634086" cy="3753247"/>
          </a:xfrm>
        </p:spPr>
        <p:txBody>
          <a:bodyPr/>
          <a:lstStyle>
            <a:lvl1pPr>
              <a:defRPr>
                <a:solidFill>
                  <a:srgbClr val="0C549C"/>
                </a:solidFill>
              </a:defRPr>
            </a:lvl1pPr>
            <a:lvl2pPr>
              <a:defRPr>
                <a:solidFill>
                  <a:srgbClr val="0C549C"/>
                </a:solidFill>
              </a:defRPr>
            </a:lvl2pPr>
            <a:lvl3pPr>
              <a:defRPr>
                <a:solidFill>
                  <a:srgbClr val="0C549C"/>
                </a:solidFill>
              </a:defRPr>
            </a:lvl3pPr>
            <a:lvl4pPr>
              <a:defRPr>
                <a:solidFill>
                  <a:srgbClr val="0C549C"/>
                </a:solidFill>
              </a:defRPr>
            </a:lvl4pPr>
            <a:lvl5pPr>
              <a:defRPr>
                <a:solidFill>
                  <a:srgbClr val="0C549C"/>
                </a:solidFill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8200" y="1135117"/>
            <a:ext cx="9634086" cy="1072055"/>
          </a:xfrm>
        </p:spPr>
        <p:txBody>
          <a:bodyPr/>
          <a:lstStyle>
            <a:lvl1pPr>
              <a:defRPr>
                <a:solidFill>
                  <a:srgbClr val="0F539A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" y="-9626"/>
            <a:ext cx="12172176" cy="6874307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9545"/>
            <a:ext cx="9682213" cy="3724371"/>
          </a:xfrm>
        </p:spPr>
        <p:txBody>
          <a:bodyPr/>
          <a:lstStyle>
            <a:lvl1pPr>
              <a:defRPr>
                <a:solidFill>
                  <a:srgbClr val="0C549C"/>
                </a:solidFill>
              </a:defRPr>
            </a:lvl1pPr>
            <a:lvl2pPr>
              <a:defRPr>
                <a:solidFill>
                  <a:srgbClr val="0C549C"/>
                </a:solidFill>
              </a:defRPr>
            </a:lvl2pPr>
            <a:lvl3pPr>
              <a:defRPr>
                <a:solidFill>
                  <a:srgbClr val="0C549C"/>
                </a:solidFill>
              </a:defRPr>
            </a:lvl3pPr>
            <a:lvl4pPr>
              <a:defRPr>
                <a:solidFill>
                  <a:srgbClr val="0C549C"/>
                </a:solidFill>
              </a:defRPr>
            </a:lvl4pPr>
            <a:lvl5pPr>
              <a:defRPr>
                <a:solidFill>
                  <a:srgbClr val="0C549C"/>
                </a:solidFill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38200" y="1135117"/>
            <a:ext cx="9682213" cy="1072055"/>
          </a:xfrm>
        </p:spPr>
        <p:txBody>
          <a:bodyPr/>
          <a:lstStyle>
            <a:lvl1pPr>
              <a:defRPr>
                <a:solidFill>
                  <a:srgbClr val="0F539A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83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1851"/>
          </a:xfrm>
          <a:prstGeom prst="rect">
            <a:avLst/>
          </a:prstGeom>
        </p:spPr>
      </p:pic>
      <p:sp>
        <p:nvSpPr>
          <p:cNvPr id="10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763386" y="4635794"/>
            <a:ext cx="2998381" cy="79744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7766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0C15-3534-4F37-AC03-B10B0AC1DAB4}" type="datetimeFigureOut">
              <a:rPr lang="es-ES" smtClean="0"/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ABFA-0302-40D1-BC66-9CD32166C4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790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1567" y="3255426"/>
            <a:ext cx="5153287" cy="1913859"/>
          </a:xfrm>
        </p:spPr>
        <p:txBody>
          <a:bodyPr>
            <a:normAutofit fontScale="90000"/>
          </a:bodyPr>
          <a:lstStyle/>
          <a:p>
            <a:r>
              <a:rPr lang="es-ES" dirty="0"/>
              <a:t>Indicador </a:t>
            </a:r>
            <a:br>
              <a:rPr lang="es-ES" dirty="0"/>
            </a:br>
            <a:r>
              <a:rPr lang="es-ES" dirty="0"/>
              <a:t>Reporte de Estado de Multas Administrativas</a:t>
            </a:r>
            <a:br>
              <a:rPr lang="es-ES" dirty="0"/>
            </a:br>
            <a:r>
              <a:rPr lang="es-ES" dirty="0"/>
              <a:t>al mes de </a:t>
            </a:r>
            <a:br>
              <a:rPr lang="es-ES" dirty="0"/>
            </a:br>
            <a:r>
              <a:rPr lang="es-ES" dirty="0"/>
              <a:t>Marzo 2023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5080" y="5703216"/>
            <a:ext cx="4588116" cy="772012"/>
          </a:xfrm>
        </p:spPr>
        <p:txBody>
          <a:bodyPr>
            <a:normAutofit/>
          </a:bodyPr>
          <a:lstStyle/>
          <a:p>
            <a:r>
              <a:rPr lang="es-ES" dirty="0"/>
              <a:t>Unidad de Finanzas y Tesorería</a:t>
            </a:r>
          </a:p>
        </p:txBody>
      </p:sp>
    </p:spTree>
    <p:extLst>
      <p:ext uri="{BB962C8B-B14F-4D97-AF65-F5344CB8AC3E}">
        <p14:creationId xmlns:p14="http://schemas.microsoft.com/office/powerpoint/2010/main" val="219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7010" y="810618"/>
            <a:ext cx="5020022" cy="76952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Indicador 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Reporte de Estado de Multas Administrativas</a:t>
            </a:r>
            <a:endParaRPr lang="es-PE" sz="16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689861" y="810615"/>
            <a:ext cx="5020022" cy="769522"/>
          </a:xfrm>
          <a:prstGeom prst="rect">
            <a:avLst/>
          </a:prstGeom>
          <a:solidFill>
            <a:srgbClr val="0F539A"/>
          </a:solidFill>
          <a:ln>
            <a:solidFill>
              <a:srgbClr val="0E5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Osinergmin</a:t>
            </a:r>
          </a:p>
          <a:p>
            <a:pPr algn="ctr"/>
            <a:r>
              <a:rPr lang="es-PE" sz="1600" b="1" dirty="0">
                <a:solidFill>
                  <a:schemeClr val="bg1"/>
                </a:solidFill>
              </a:rPr>
              <a:t>Unidad de Finanzas y Tesorería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37C25D-5781-4CAA-8CA5-DBF57259D9BC}"/>
              </a:ext>
            </a:extLst>
          </p:cNvPr>
          <p:cNvSpPr txBox="1"/>
          <p:nvPr/>
        </p:nvSpPr>
        <p:spPr>
          <a:xfrm>
            <a:off x="771786" y="5809937"/>
            <a:ext cx="9836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Nota: </a:t>
            </a:r>
            <a:endParaRPr lang="es-ES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Fuente: Sistema de Sanciones y Multas (SYM)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B978CF30-499D-4F71-9358-4857BF978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283458"/>
              </p:ext>
            </p:extLst>
          </p:nvPr>
        </p:nvGraphicFramePr>
        <p:xfrm>
          <a:off x="707009" y="1714352"/>
          <a:ext cx="10002873" cy="381000"/>
        </p:xfrm>
        <a:graphic>
          <a:graphicData uri="http://schemas.openxmlformats.org/drawingml/2006/table">
            <a:tbl>
              <a:tblPr/>
              <a:tblGrid>
                <a:gridCol w="10002873">
                  <a:extLst>
                    <a:ext uri="{9D8B030D-6E8A-4147-A177-3AD203B41FA5}">
                      <a16:colId xmlns:a16="http://schemas.microsoft.com/office/drawing/2014/main" val="41769209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de Estado de Multas Administrativas al 31 de Marzo 2023 – Por estado, Expediente y Saldo S/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898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(cifras expresadas en Soles)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5669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5FE6255F-F934-4B5E-A040-67BF9BF1D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86" y="2674478"/>
            <a:ext cx="5237903" cy="25321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2091707-950B-4875-AADF-AA5A2B442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338" y="2229564"/>
            <a:ext cx="4660544" cy="18700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E8F5AA8-681C-4940-93D2-8624887DC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9338" y="4162268"/>
            <a:ext cx="4660544" cy="188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34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07010" y="810618"/>
            <a:ext cx="5020022" cy="76952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</a:rPr>
              <a:t>Indicador 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Reporte de Estado de Multas Administrativas</a:t>
            </a:r>
            <a:endParaRPr lang="es-PE" sz="16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689861" y="810615"/>
            <a:ext cx="5020022" cy="769522"/>
          </a:xfrm>
          <a:prstGeom prst="rect">
            <a:avLst/>
          </a:prstGeom>
          <a:solidFill>
            <a:srgbClr val="0F539A"/>
          </a:solidFill>
          <a:ln>
            <a:solidFill>
              <a:srgbClr val="0E53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>
                <a:solidFill>
                  <a:schemeClr val="bg1"/>
                </a:solidFill>
              </a:rPr>
              <a:t>Osinergmin</a:t>
            </a:r>
          </a:p>
          <a:p>
            <a:pPr algn="ctr"/>
            <a:r>
              <a:rPr lang="es-PE" sz="1600" b="1" dirty="0">
                <a:solidFill>
                  <a:schemeClr val="bg1"/>
                </a:solidFill>
              </a:rPr>
              <a:t>Unidad de Finanzas y Tesorería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37C25D-5781-4CAA-8CA5-DBF57259D9BC}"/>
              </a:ext>
            </a:extLst>
          </p:cNvPr>
          <p:cNvSpPr txBox="1"/>
          <p:nvPr/>
        </p:nvSpPr>
        <p:spPr>
          <a:xfrm>
            <a:off x="771786" y="5809937"/>
            <a:ext cx="9836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/>
              <a:t>Nota: </a:t>
            </a:r>
            <a:endParaRPr lang="es-ES" sz="10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000" dirty="0"/>
              <a:t>Fuente: Sistema de Sanciones y Multas (SYM)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B978CF30-499D-4F71-9358-4857BF978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91953"/>
              </p:ext>
            </p:extLst>
          </p:nvPr>
        </p:nvGraphicFramePr>
        <p:xfrm>
          <a:off x="707009" y="1714352"/>
          <a:ext cx="10002873" cy="381000"/>
        </p:xfrm>
        <a:graphic>
          <a:graphicData uri="http://schemas.openxmlformats.org/drawingml/2006/table">
            <a:tbl>
              <a:tblPr/>
              <a:tblGrid>
                <a:gridCol w="10002873">
                  <a:extLst>
                    <a:ext uri="{9D8B030D-6E8A-4147-A177-3AD203B41FA5}">
                      <a16:colId xmlns:a16="http://schemas.microsoft.com/office/drawing/2014/main" val="417692098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Reporte de Estado de Multas Administrativas al 31 de Marzo 2023 – Por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Órgano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Sancionador, Expedientes y Saldo S/.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898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(cifras expresadas en Soles)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56692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72A57AB7-6D6E-403D-B61A-393DD56D4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465" y="2279599"/>
            <a:ext cx="6268410" cy="121031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18322C8-848D-4037-A1A2-8AA3FFFBE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4492" y="3799986"/>
            <a:ext cx="3365058" cy="19253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69A8AB-4FF9-4408-ADCE-165372E96F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0523" y="3785576"/>
            <a:ext cx="3365058" cy="196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886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en-US" dirty="0"/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08320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4">
      <a:dk1>
        <a:srgbClr val="FFFFFF"/>
      </a:dk1>
      <a:lt1>
        <a:srgbClr val="2F5498"/>
      </a:lt1>
      <a:dk2>
        <a:srgbClr val="FFFFFF"/>
      </a:dk2>
      <a:lt2>
        <a:srgbClr val="FFFFFF"/>
      </a:lt2>
      <a:accent1>
        <a:srgbClr val="FFFF00"/>
      </a:accent1>
      <a:accent2>
        <a:srgbClr val="FFC000"/>
      </a:accent2>
      <a:accent3>
        <a:srgbClr val="2F5498"/>
      </a:accent3>
      <a:accent4>
        <a:srgbClr val="BFBFBF"/>
      </a:accent4>
      <a:accent5>
        <a:srgbClr val="65A8DE"/>
      </a:accent5>
      <a:accent6>
        <a:srgbClr val="FFFF00"/>
      </a:accent6>
      <a:hlink>
        <a:srgbClr val="2F5498"/>
      </a:hlink>
      <a:folHlink>
        <a:srgbClr val="2F549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8F1A0D8659ED459F2F5BF2F0801440" ma:contentTypeVersion="0" ma:contentTypeDescription="Crear nuevo documento." ma:contentTypeScope="" ma:versionID="5f938f44af96979a7ae858a0fc3b1234">
  <xsd:schema xmlns:xsd="http://www.w3.org/2001/XMLSchema" xmlns:xs="http://www.w3.org/2001/XMLSchema" xmlns:p="http://schemas.microsoft.com/office/2006/metadata/properties" xmlns:ns2="c9af1732-5c4a-47a8-8a40-65a3d58cbfeb" targetNamespace="http://schemas.microsoft.com/office/2006/metadata/properties" ma:root="true" ma:fieldsID="a5a5b789e4febee8a7e9d157610f8485" ns2:_=""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af1732-5c4a-47a8-8a40-65a3d58cbfeb">H4ZUARPRAJFR-371003473-36</_dlc_DocId>
    <_dlc_DocIdUrl xmlns="c9af1732-5c4a-47a8-8a40-65a3d58cbfeb">
      <Url>http://portal/seccion/centro_documental/_layouts/15/DocIdRedir.aspx?ID=H4ZUARPRAJFR-371003473-36</Url>
      <Description>H4ZUARPRAJFR-371003473-36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24D8987-D143-4936-83FC-DDE5ACAD1117}"/>
</file>

<file path=customXml/itemProps2.xml><?xml version="1.0" encoding="utf-8"?>
<ds:datastoreItem xmlns:ds="http://schemas.openxmlformats.org/officeDocument/2006/customXml" ds:itemID="{855CF455-71B5-4112-A6F1-3FEB07D3DDCB}"/>
</file>

<file path=customXml/itemProps3.xml><?xml version="1.0" encoding="utf-8"?>
<ds:datastoreItem xmlns:ds="http://schemas.openxmlformats.org/officeDocument/2006/customXml" ds:itemID="{39BC681E-41A8-4DCE-9983-B480225F4D07}"/>
</file>

<file path=customXml/itemProps4.xml><?xml version="1.0" encoding="utf-8"?>
<ds:datastoreItem xmlns:ds="http://schemas.openxmlformats.org/officeDocument/2006/customXml" ds:itemID="{1287B902-960B-4118-A659-12E99A76F6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12040</TotalTime>
  <Words>124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Indicador  Reporte de Estado de Multas Administrativas al mes de  Marzo 2023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Mario Sotelo Zapata</cp:lastModifiedBy>
  <cp:revision>97</cp:revision>
  <dcterms:created xsi:type="dcterms:W3CDTF">2020-09-03T22:04:58Z</dcterms:created>
  <dcterms:modified xsi:type="dcterms:W3CDTF">2023-05-04T17:57:18Z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0x010100678F1A0D8659ED459F2F5BF2F0801440</vt:lpwstr>
  </property>
  <property fmtid="{D5CDD505-2E9C-101B-9397-08002B2CF9AE}" pid="3" name="_dlc_DocIdItemGuid">
    <vt:lpwstr>ce1f77da-bd75-4b0e-9a19-fc41ccc7cc69</vt:lpwstr>
  </property>
</Properties>
</file>